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4000" r:id="rId1"/>
  </p:sldMasterIdLst>
  <p:notesMasterIdLst>
    <p:notesMasterId r:id="rId56"/>
  </p:notesMasterIdLst>
  <p:sldIdLst>
    <p:sldId id="966" r:id="rId2"/>
    <p:sldId id="967" r:id="rId3"/>
    <p:sldId id="1152" r:id="rId4"/>
    <p:sldId id="1153" r:id="rId5"/>
    <p:sldId id="1154" r:id="rId6"/>
    <p:sldId id="1095" r:id="rId7"/>
    <p:sldId id="1096" r:id="rId8"/>
    <p:sldId id="1099" r:id="rId9"/>
    <p:sldId id="1123" r:id="rId10"/>
    <p:sldId id="1124" r:id="rId11"/>
    <p:sldId id="1100" r:id="rId12"/>
    <p:sldId id="1125" r:id="rId13"/>
    <p:sldId id="1126" r:id="rId14"/>
    <p:sldId id="1098" r:id="rId15"/>
    <p:sldId id="1119" r:id="rId16"/>
    <p:sldId id="1104" r:id="rId17"/>
    <p:sldId id="1102" r:id="rId18"/>
    <p:sldId id="1130" r:id="rId19"/>
    <p:sldId id="1127" r:id="rId20"/>
    <p:sldId id="1105" r:id="rId21"/>
    <p:sldId id="1120" r:id="rId22"/>
    <p:sldId id="1121" r:id="rId23"/>
    <p:sldId id="1144" r:id="rId24"/>
    <p:sldId id="1145" r:id="rId25"/>
    <p:sldId id="1106" r:id="rId26"/>
    <p:sldId id="1107" r:id="rId27"/>
    <p:sldId id="1108" r:id="rId28"/>
    <p:sldId id="1109" r:id="rId29"/>
    <p:sldId id="1110" r:id="rId30"/>
    <p:sldId id="1111" r:id="rId31"/>
    <p:sldId id="1112" r:id="rId32"/>
    <p:sldId id="1113" r:id="rId33"/>
    <p:sldId id="1114" r:id="rId34"/>
    <p:sldId id="1115" r:id="rId35"/>
    <p:sldId id="1116" r:id="rId36"/>
    <p:sldId id="1132" r:id="rId37"/>
    <p:sldId id="1136" r:id="rId38"/>
    <p:sldId id="1140" r:id="rId39"/>
    <p:sldId id="1133" r:id="rId40"/>
    <p:sldId id="1134" r:id="rId41"/>
    <p:sldId id="1135" r:id="rId42"/>
    <p:sldId id="1129" r:id="rId43"/>
    <p:sldId id="1137" r:id="rId44"/>
    <p:sldId id="1138" r:id="rId45"/>
    <p:sldId id="1150" r:id="rId46"/>
    <p:sldId id="1151" r:id="rId47"/>
    <p:sldId id="1141" r:id="rId48"/>
    <p:sldId id="1142" r:id="rId49"/>
    <p:sldId id="1146" r:id="rId50"/>
    <p:sldId id="1147" r:id="rId51"/>
    <p:sldId id="1155" r:id="rId52"/>
    <p:sldId id="1156" r:id="rId53"/>
    <p:sldId id="1157" r:id="rId54"/>
    <p:sldId id="1158" r:id="rId55"/>
  </p:sldIdLst>
  <p:sldSz cx="9906000" cy="6858000" type="A4"/>
  <p:notesSz cx="6807200" cy="99393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Ольга Гайдар" initials="ОГ" lastIdx="9" clrIdx="0">
    <p:extLst>
      <p:ext uri="{19B8F6BF-5375-455C-9EA6-DF929625EA0E}">
        <p15:presenceInfo xmlns:p15="http://schemas.microsoft.com/office/powerpoint/2012/main" userId="S-1-5-21-60148365-2377769107-2588382191-1140" providerId="AD"/>
      </p:ext>
    </p:extLst>
  </p:cmAuthor>
  <p:cmAuthor id="2" name="Ольга Гайдар" initials="ОГ [2]" lastIdx="5" clrIdx="1">
    <p:extLst>
      <p:ext uri="{19B8F6BF-5375-455C-9EA6-DF929625EA0E}">
        <p15:presenceInfo xmlns:p15="http://schemas.microsoft.com/office/powerpoint/2012/main" userId="S-1-5-21-4290351529-2398595823-3743147402-10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DC1"/>
    <a:srgbClr val="FBABB6"/>
    <a:srgbClr val="CCECFF"/>
    <a:srgbClr val="F44D63"/>
    <a:srgbClr val="C0CFEA"/>
    <a:srgbClr val="FDD7DC"/>
    <a:srgbClr val="E2F0D9"/>
    <a:srgbClr val="DEEBF7"/>
    <a:srgbClr val="E3E9F2"/>
    <a:srgbClr val="B4C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6" autoAdjust="0"/>
    <p:restoredTop sz="89675" autoAdjust="0"/>
  </p:normalViewPr>
  <p:slideViewPr>
    <p:cSldViewPr snapToGrid="0">
      <p:cViewPr varScale="1">
        <p:scale>
          <a:sx n="99" d="100"/>
          <a:sy n="99" d="100"/>
        </p:scale>
        <p:origin x="1632" y="7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1146288492552"/>
          <c:y val="7.0345456245325358E-2"/>
          <c:w val="0.6882746179930328"/>
          <c:h val="0.65565164547494392"/>
        </c:manualLayout>
      </c:layout>
      <c:barChart>
        <c:barDir val="col"/>
        <c:grouping val="stacked"/>
        <c:varyColors val="0"/>
        <c:ser>
          <c:idx val="0"/>
          <c:order val="0"/>
          <c:tx>
            <c:strRef>
              <c:f>Лист1!$B$1</c:f>
              <c:strCache>
                <c:ptCount val="1"/>
                <c:pt idx="0">
                  <c:v>Налоговые льготы, которые не востребованы, шт.</c:v>
                </c:pt>
              </c:strCache>
            </c:strRef>
          </c:tx>
          <c:spPr>
            <a:solidFill>
              <a:srgbClr val="FDD7DC"/>
            </a:solidFill>
            <a:ln>
              <a:solidFill>
                <a:srgbClr val="C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2023 год</c:v>
                </c:pt>
                <c:pt idx="1">
                  <c:v>2024 год</c:v>
                </c:pt>
              </c:strCache>
            </c:strRef>
          </c:cat>
          <c:val>
            <c:numRef>
              <c:f>Лист1!$B$2:$B$3</c:f>
              <c:numCache>
                <c:formatCode>General</c:formatCode>
                <c:ptCount val="2"/>
                <c:pt idx="0">
                  <c:v>12</c:v>
                </c:pt>
                <c:pt idx="1">
                  <c:v>13</c:v>
                </c:pt>
              </c:numCache>
            </c:numRef>
          </c:val>
          <c:extLst>
            <c:ext xmlns:c16="http://schemas.microsoft.com/office/drawing/2014/chart" uri="{C3380CC4-5D6E-409C-BE32-E72D297353CC}">
              <c16:uniqueId val="{00000000-17CB-41E9-966C-38F02F551EAB}"/>
            </c:ext>
          </c:extLst>
        </c:ser>
        <c:ser>
          <c:idx val="1"/>
          <c:order val="1"/>
          <c:tx>
            <c:strRef>
              <c:f>Лист1!$C$1</c:f>
              <c:strCache>
                <c:ptCount val="1"/>
                <c:pt idx="0">
                  <c:v>Всего налоговых льгот, шт.</c:v>
                </c:pt>
              </c:strCache>
            </c:strRef>
          </c:tx>
          <c:spPr>
            <a:solidFill>
              <a:schemeClr val="accent1">
                <a:lumMod val="20000"/>
                <a:lumOff val="80000"/>
              </a:schemeClr>
            </a:solidFill>
            <a:ln>
              <a:solidFill>
                <a:schemeClr val="accent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2023 год</c:v>
                </c:pt>
                <c:pt idx="1">
                  <c:v>2024 год</c:v>
                </c:pt>
              </c:strCache>
            </c:strRef>
          </c:cat>
          <c:val>
            <c:numRef>
              <c:f>Лист1!$C$2:$C$3</c:f>
              <c:numCache>
                <c:formatCode>General</c:formatCode>
                <c:ptCount val="2"/>
                <c:pt idx="0">
                  <c:v>52</c:v>
                </c:pt>
                <c:pt idx="1">
                  <c:v>53</c:v>
                </c:pt>
              </c:numCache>
            </c:numRef>
          </c:val>
          <c:extLst>
            <c:ext xmlns:c16="http://schemas.microsoft.com/office/drawing/2014/chart" uri="{C3380CC4-5D6E-409C-BE32-E72D297353CC}">
              <c16:uniqueId val="{00000001-17CB-41E9-966C-38F02F551EAB}"/>
            </c:ext>
          </c:extLst>
        </c:ser>
        <c:dLbls>
          <c:showLegendKey val="0"/>
          <c:showVal val="1"/>
          <c:showCatName val="0"/>
          <c:showSerName val="0"/>
          <c:showPercent val="0"/>
          <c:showBubbleSize val="0"/>
        </c:dLbls>
        <c:gapWidth val="150"/>
        <c:overlap val="100"/>
        <c:axId val="697319872"/>
        <c:axId val="697312800"/>
      </c:barChart>
      <c:catAx>
        <c:axId val="697319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697312800"/>
        <c:crosses val="autoZero"/>
        <c:auto val="1"/>
        <c:lblAlgn val="ctr"/>
        <c:lblOffset val="100"/>
        <c:noMultiLvlLbl val="0"/>
      </c:catAx>
      <c:valAx>
        <c:axId val="697312800"/>
        <c:scaling>
          <c:orientation val="minMax"/>
        </c:scaling>
        <c:delete val="1"/>
        <c:axPos val="l"/>
        <c:numFmt formatCode="General" sourceLinked="1"/>
        <c:majorTickMark val="none"/>
        <c:minorTickMark val="none"/>
        <c:tickLblPos val="nextTo"/>
        <c:crossAx val="6973198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6.7815822551254873E-2"/>
          <c:y val="0.8549378272251309"/>
          <c:w val="0.58753355276560904"/>
          <c:h val="0.145061963653918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2023 год</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EDF5-4EE2-9DAE-8DEC2B711390}"/>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EDF5-4EE2-9DAE-8DEC2B711390}"/>
              </c:ext>
            </c:extLst>
          </c:dPt>
          <c:dPt>
            <c:idx val="2"/>
            <c:bubble3D val="0"/>
            <c:spPr>
              <a:solidFill>
                <a:srgbClr val="FBABB6"/>
              </a:solidFill>
              <a:ln w="19050">
                <a:solidFill>
                  <a:schemeClr val="lt1"/>
                </a:solidFill>
              </a:ln>
              <a:effectLst/>
            </c:spPr>
            <c:extLst>
              <c:ext xmlns:c16="http://schemas.microsoft.com/office/drawing/2014/chart" uri="{C3380CC4-5D6E-409C-BE32-E72D297353CC}">
                <c16:uniqueId val="{00000005-EDF5-4EE2-9DAE-8DEC2B711390}"/>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EDF5-4EE2-9DAE-8DEC2B711390}"/>
              </c:ext>
            </c:extLst>
          </c:dPt>
          <c:dPt>
            <c:idx val="4"/>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9-EDF5-4EE2-9DAE-8DEC2B711390}"/>
              </c:ext>
            </c:extLst>
          </c:dPt>
          <c:dLbls>
            <c:dLbl>
              <c:idx val="0"/>
              <c:layout>
                <c:manualLayout>
                  <c:x val="-0.25381860148034796"/>
                  <c:y val="-0.24330489055508631"/>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3154886471995858"/>
                      <c:h val="0.22749937110475996"/>
                    </c:manualLayout>
                  </c15:layout>
                </c:ext>
                <c:ext xmlns:c16="http://schemas.microsoft.com/office/drawing/2014/chart" uri="{C3380CC4-5D6E-409C-BE32-E72D297353CC}">
                  <c16:uniqueId val="{00000001-EDF5-4EE2-9DAE-8DEC2B711390}"/>
                </c:ext>
              </c:extLst>
            </c:dLbl>
            <c:dLbl>
              <c:idx val="1"/>
              <c:layout>
                <c:manualLayout>
                  <c:x val="0.12518085590756928"/>
                  <c:y val="0.13062186275555968"/>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9210731866234233"/>
                      <c:h val="0.21661423373132649"/>
                    </c:manualLayout>
                  </c15:layout>
                </c:ext>
                <c:ext xmlns:c16="http://schemas.microsoft.com/office/drawing/2014/chart" uri="{C3380CC4-5D6E-409C-BE32-E72D297353CC}">
                  <c16:uniqueId val="{00000003-EDF5-4EE2-9DAE-8DEC2B711390}"/>
                </c:ext>
              </c:extLst>
            </c:dLbl>
            <c:dLbl>
              <c:idx val="2"/>
              <c:layout>
                <c:manualLayout>
                  <c:x val="6.5376416283188812E-2"/>
                  <c:y val="-2.635638882567794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32450260854814539"/>
                      <c:h val="0.1458608408040088"/>
                    </c:manualLayout>
                  </c15:layout>
                </c:ext>
                <c:ext xmlns:c16="http://schemas.microsoft.com/office/drawing/2014/chart" uri="{C3380CC4-5D6E-409C-BE32-E72D297353CC}">
                  <c16:uniqueId val="{00000005-EDF5-4EE2-9DAE-8DEC2B711390}"/>
                </c:ext>
              </c:extLst>
            </c:dLbl>
            <c:dLbl>
              <c:idx val="3"/>
              <c:layout>
                <c:manualLayout>
                  <c:x val="4.7033977175124517E-2"/>
                  <c:y val="9.40248738245444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F5-4EE2-9DAE-8DEC2B711390}"/>
                </c:ext>
              </c:extLst>
            </c:dLbl>
            <c:dLbl>
              <c:idx val="4"/>
              <c:delete val="1"/>
              <c:extLst>
                <c:ext xmlns:c15="http://schemas.microsoft.com/office/drawing/2012/chart" uri="{CE6537A1-D6FC-4f65-9D91-7224C49458BB}"/>
                <c:ext xmlns:c16="http://schemas.microsoft.com/office/drawing/2014/chart" uri="{C3380CC4-5D6E-409C-BE32-E72D297353CC}">
                  <c16:uniqueId val="{00000009-EDF5-4EE2-9DAE-8DEC2B71139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3"/>
                <c:pt idx="0">
                  <c:v>На прибыль организаций</c:v>
                </c:pt>
                <c:pt idx="1">
                  <c:v>На имущество организаций</c:v>
                </c:pt>
                <c:pt idx="2">
                  <c:v>Транспортный налог</c:v>
                </c:pt>
              </c:strCache>
            </c:strRef>
          </c:cat>
          <c:val>
            <c:numRef>
              <c:f>Лист1!$B$2:$B$6</c:f>
              <c:numCache>
                <c:formatCode>#,##0.0</c:formatCode>
                <c:ptCount val="5"/>
                <c:pt idx="0">
                  <c:v>44089.9</c:v>
                </c:pt>
                <c:pt idx="1">
                  <c:v>5955.4</c:v>
                </c:pt>
                <c:pt idx="2">
                  <c:v>1387.9</c:v>
                </c:pt>
              </c:numCache>
            </c:numRef>
          </c:val>
          <c:extLst>
            <c:ext xmlns:c16="http://schemas.microsoft.com/office/drawing/2014/chart" uri="{C3380CC4-5D6E-409C-BE32-E72D297353CC}">
              <c16:uniqueId val="{0000000A-EDF5-4EE2-9DAE-8DEC2B71139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2024 год</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045C-440F-9A32-463743A97E5B}"/>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045C-440F-9A32-463743A97E5B}"/>
              </c:ext>
            </c:extLst>
          </c:dPt>
          <c:dPt>
            <c:idx val="2"/>
            <c:bubble3D val="0"/>
            <c:spPr>
              <a:solidFill>
                <a:srgbClr val="FBABB6"/>
              </a:solidFill>
              <a:ln w="19050">
                <a:solidFill>
                  <a:schemeClr val="lt1"/>
                </a:solidFill>
              </a:ln>
              <a:effectLst/>
            </c:spPr>
            <c:extLst>
              <c:ext xmlns:c16="http://schemas.microsoft.com/office/drawing/2014/chart" uri="{C3380CC4-5D6E-409C-BE32-E72D297353CC}">
                <c16:uniqueId val="{00000005-045C-440F-9A32-463743A97E5B}"/>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045C-440F-9A32-463743A97E5B}"/>
              </c:ext>
            </c:extLst>
          </c:dPt>
          <c:dPt>
            <c:idx val="4"/>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9-045C-440F-9A32-463743A97E5B}"/>
              </c:ext>
            </c:extLst>
          </c:dPt>
          <c:dLbls>
            <c:dLbl>
              <c:idx val="0"/>
              <c:layout>
                <c:manualLayout>
                  <c:x val="-0.28847907096134612"/>
                  <c:y val="-0.2684134222515636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28470501590922953"/>
                      <c:h val="0.20428457344623999"/>
                    </c:manualLayout>
                  </c15:layout>
                </c:ext>
                <c:ext xmlns:c16="http://schemas.microsoft.com/office/drawing/2014/chart" uri="{C3380CC4-5D6E-409C-BE32-E72D297353CC}">
                  <c16:uniqueId val="{00000001-045C-440F-9A32-463743A97E5B}"/>
                </c:ext>
              </c:extLst>
            </c:dLbl>
            <c:dLbl>
              <c:idx val="1"/>
              <c:layout>
                <c:manualLayout>
                  <c:x val="0.12663037609424926"/>
                  <c:y val="0.13525373347102701"/>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1025784009134605"/>
                      <c:h val="0.21445766979136346"/>
                    </c:manualLayout>
                  </c15:layout>
                </c:ext>
                <c:ext xmlns:c16="http://schemas.microsoft.com/office/drawing/2014/chart" uri="{C3380CC4-5D6E-409C-BE32-E72D297353CC}">
                  <c16:uniqueId val="{00000003-045C-440F-9A32-463743A97E5B}"/>
                </c:ext>
              </c:extLst>
            </c:dLbl>
            <c:dLbl>
              <c:idx val="2"/>
              <c:layout>
                <c:manualLayout>
                  <c:x val="9.398302309319588E-2"/>
                  <c:y val="-2.7180577040733643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25629995485806845"/>
                      <c:h val="0.13902029850796926"/>
                    </c:manualLayout>
                  </c15:layout>
                </c:ext>
                <c:ext xmlns:c16="http://schemas.microsoft.com/office/drawing/2014/chart" uri="{C3380CC4-5D6E-409C-BE32-E72D297353CC}">
                  <c16:uniqueId val="{00000005-045C-440F-9A32-463743A97E5B}"/>
                </c:ext>
              </c:extLst>
            </c:dLbl>
            <c:dLbl>
              <c:idx val="3"/>
              <c:layout>
                <c:manualLayout>
                  <c:x val="9.8967976473891439E-2"/>
                  <c:y val="0.1157261443253726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5C-440F-9A32-463743A97E5B}"/>
                </c:ext>
              </c:extLst>
            </c:dLbl>
            <c:dLbl>
              <c:idx val="4"/>
              <c:layout>
                <c:manualLayout>
                  <c:x val="1.5269931176987163E-2"/>
                  <c:y val="3.5954982121376884E-2"/>
                </c:manualLayout>
              </c:layout>
              <c:tx>
                <c:rich>
                  <a:bodyPr/>
                  <a:lstStyle/>
                  <a:p>
                    <a:r>
                      <a:rPr lang="en-US" dirty="0"/>
                      <a:t>0,01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45C-440F-9A32-463743A97E5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 прибыль организаций</c:v>
                </c:pt>
                <c:pt idx="1">
                  <c:v>На имущество организаций</c:v>
                </c:pt>
                <c:pt idx="2">
                  <c:v>Транспортный налог</c:v>
                </c:pt>
              </c:strCache>
            </c:strRef>
          </c:cat>
          <c:val>
            <c:numRef>
              <c:f>Лист1!$B$2:$B$4</c:f>
              <c:numCache>
                <c:formatCode>#,##0.0</c:formatCode>
                <c:ptCount val="3"/>
                <c:pt idx="0">
                  <c:v>33888.699999999997</c:v>
                </c:pt>
                <c:pt idx="1">
                  <c:v>6616.3</c:v>
                </c:pt>
                <c:pt idx="2">
                  <c:v>1569.3</c:v>
                </c:pt>
              </c:numCache>
            </c:numRef>
          </c:val>
          <c:extLst>
            <c:ext xmlns:c16="http://schemas.microsoft.com/office/drawing/2014/chart" uri="{C3380CC4-5D6E-409C-BE32-E72D297353CC}">
              <c16:uniqueId val="{0000000A-045C-440F-9A32-463743A97E5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План 2025 год</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CB95-4385-BC34-0F7A5468B430}"/>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CB95-4385-BC34-0F7A5468B430}"/>
              </c:ext>
            </c:extLst>
          </c:dPt>
          <c:dPt>
            <c:idx val="2"/>
            <c:bubble3D val="0"/>
            <c:spPr>
              <a:solidFill>
                <a:srgbClr val="FBABB6"/>
              </a:solidFill>
              <a:ln w="19050">
                <a:solidFill>
                  <a:schemeClr val="lt1"/>
                </a:solidFill>
              </a:ln>
              <a:effectLst/>
            </c:spPr>
            <c:extLst>
              <c:ext xmlns:c16="http://schemas.microsoft.com/office/drawing/2014/chart" uri="{C3380CC4-5D6E-409C-BE32-E72D297353CC}">
                <c16:uniqueId val="{00000005-CB95-4385-BC34-0F7A5468B430}"/>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CB95-4385-BC34-0F7A5468B430}"/>
              </c:ext>
            </c:extLst>
          </c:dPt>
          <c:dPt>
            <c:idx val="4"/>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9-CB95-4385-BC34-0F7A5468B430}"/>
              </c:ext>
            </c:extLst>
          </c:dPt>
          <c:dLbls>
            <c:dLbl>
              <c:idx val="0"/>
              <c:layout>
                <c:manualLayout>
                  <c:x val="-0.29942421790027679"/>
                  <c:y val="-0.2417860155185042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28331058165382283"/>
                      <c:h val="0.23880327900522244"/>
                    </c:manualLayout>
                  </c15:layout>
                </c:ext>
                <c:ext xmlns:c16="http://schemas.microsoft.com/office/drawing/2014/chart" uri="{C3380CC4-5D6E-409C-BE32-E72D297353CC}">
                  <c16:uniqueId val="{00000001-CB95-4385-BC34-0F7A5468B430}"/>
                </c:ext>
              </c:extLst>
            </c:dLbl>
            <c:dLbl>
              <c:idx val="1"/>
              <c:layout>
                <c:manualLayout>
                  <c:x val="0.13491823756724761"/>
                  <c:y val="0.12651104434134655"/>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25589342859054964"/>
                      <c:h val="0.23880327900522244"/>
                    </c:manualLayout>
                  </c15:layout>
                </c:ext>
                <c:ext xmlns:c16="http://schemas.microsoft.com/office/drawing/2014/chart" uri="{C3380CC4-5D6E-409C-BE32-E72D297353CC}">
                  <c16:uniqueId val="{00000003-CB95-4385-BC34-0F7A5468B430}"/>
                </c:ext>
              </c:extLst>
            </c:dLbl>
            <c:dLbl>
              <c:idx val="2"/>
              <c:layout>
                <c:manualLayout>
                  <c:x val="8.4593404365359559E-2"/>
                  <c:y val="-2.280031888028619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35351062129826749"/>
                      <c:h val="0.15378910004616697"/>
                    </c:manualLayout>
                  </c15:layout>
                </c:ext>
                <c:ext xmlns:c16="http://schemas.microsoft.com/office/drawing/2014/chart" uri="{C3380CC4-5D6E-409C-BE32-E72D297353CC}">
                  <c16:uniqueId val="{00000005-CB95-4385-BC34-0F7A5468B430}"/>
                </c:ext>
              </c:extLst>
            </c:dLbl>
            <c:dLbl>
              <c:idx val="3"/>
              <c:layout>
                <c:manualLayout>
                  <c:x val="6.674285457877667E-2"/>
                  <c:y val="0.1382842132774596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95-4385-BC34-0F7A5468B430}"/>
                </c:ext>
              </c:extLst>
            </c:dLbl>
            <c:dLbl>
              <c:idx val="4"/>
              <c:layout>
                <c:manualLayout>
                  <c:x val="1.5269931176987163E-2"/>
                  <c:y val="3.5954982121376884E-2"/>
                </c:manualLayout>
              </c:layout>
              <c:tx>
                <c:rich>
                  <a:bodyPr/>
                  <a:lstStyle/>
                  <a:p>
                    <a:r>
                      <a:rPr lang="en-US" dirty="0"/>
                      <a:t>0,01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B95-4385-BC34-0F7A5468B43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3"/>
                <c:pt idx="0">
                  <c:v>На прибыль организаций</c:v>
                </c:pt>
                <c:pt idx="1">
                  <c:v>На имущество организаций</c:v>
                </c:pt>
                <c:pt idx="2">
                  <c:v>Транспортный налог</c:v>
                </c:pt>
              </c:strCache>
            </c:strRef>
          </c:cat>
          <c:val>
            <c:numRef>
              <c:f>Лист1!$B$2:$B$6</c:f>
              <c:numCache>
                <c:formatCode>#,##0.0</c:formatCode>
                <c:ptCount val="5"/>
                <c:pt idx="0">
                  <c:v>30000</c:v>
                </c:pt>
                <c:pt idx="1">
                  <c:v>6270</c:v>
                </c:pt>
                <c:pt idx="2">
                  <c:v>1425</c:v>
                </c:pt>
              </c:numCache>
            </c:numRef>
          </c:val>
          <c:extLst>
            <c:ext xmlns:c16="http://schemas.microsoft.com/office/drawing/2014/chart" uri="{C3380CC4-5D6E-409C-BE32-E72D297353CC}">
              <c16:uniqueId val="{0000000A-CB95-4385-BC34-0F7A5468B43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736927384654879E-2"/>
          <c:y val="4.4131504934862592E-2"/>
          <c:w val="0.96642084417084362"/>
          <c:h val="0.69930681631153491"/>
        </c:manualLayout>
      </c:layout>
      <c:barChart>
        <c:barDir val="col"/>
        <c:grouping val="clustered"/>
        <c:varyColors val="0"/>
        <c:ser>
          <c:idx val="0"/>
          <c:order val="0"/>
          <c:tx>
            <c:strRef>
              <c:f>Лист1!$B$1</c:f>
              <c:strCache>
                <c:ptCount val="1"/>
                <c:pt idx="0">
                  <c:v>Стимулирующая</c:v>
                </c:pt>
              </c:strCache>
            </c:strRef>
          </c:tx>
          <c:spPr>
            <a:solidFill>
              <a:schemeClr val="accent6">
                <a:lumMod val="60000"/>
                <a:lumOff val="40000"/>
              </a:schemeClr>
            </a:solidFill>
            <a:ln>
              <a:solidFill>
                <a:schemeClr val="accent6">
                  <a:lumMod val="75000"/>
                </a:schemeClr>
              </a:solidFill>
            </a:ln>
            <a:effectLst/>
          </c:spPr>
          <c:invertIfNegative val="0"/>
          <c:cat>
            <c:strRef>
              <c:f>Лист1!$A$2:$A$5</c:f>
              <c:strCache>
                <c:ptCount val="4"/>
                <c:pt idx="0">
                  <c:v>2023 год</c:v>
                </c:pt>
                <c:pt idx="1">
                  <c:v>2024 год</c:v>
                </c:pt>
                <c:pt idx="3">
                  <c:v>2025 год (оценка)</c:v>
                </c:pt>
              </c:strCache>
            </c:strRef>
          </c:cat>
          <c:val>
            <c:numRef>
              <c:f>Лист1!$B$2:$B$5</c:f>
              <c:numCache>
                <c:formatCode>#,##0.0</c:formatCode>
                <c:ptCount val="4"/>
                <c:pt idx="0">
                  <c:v>3572863</c:v>
                </c:pt>
                <c:pt idx="1">
                  <c:v>5025606</c:v>
                </c:pt>
                <c:pt idx="3">
                  <c:v>4905786</c:v>
                </c:pt>
              </c:numCache>
            </c:numRef>
          </c:val>
          <c:extLst>
            <c:ext xmlns:c16="http://schemas.microsoft.com/office/drawing/2014/chart" uri="{C3380CC4-5D6E-409C-BE32-E72D297353CC}">
              <c16:uniqueId val="{00000000-9F90-4DF8-A2FA-9B720CF23C69}"/>
            </c:ext>
          </c:extLst>
        </c:ser>
        <c:ser>
          <c:idx val="1"/>
          <c:order val="1"/>
          <c:tx>
            <c:strRef>
              <c:f>Лист1!$C$1</c:f>
              <c:strCache>
                <c:ptCount val="1"/>
                <c:pt idx="0">
                  <c:v>Социальная  </c:v>
                </c:pt>
              </c:strCache>
            </c:strRef>
          </c:tx>
          <c:spPr>
            <a:solidFill>
              <a:schemeClr val="accent2">
                <a:lumMod val="40000"/>
                <a:lumOff val="60000"/>
              </a:schemeClr>
            </a:solidFill>
            <a:ln>
              <a:solidFill>
                <a:schemeClr val="accent2">
                  <a:lumMod val="75000"/>
                </a:schemeClr>
              </a:solidFill>
            </a:ln>
            <a:effectLst/>
          </c:spPr>
          <c:invertIfNegative val="0"/>
          <c:cat>
            <c:strRef>
              <c:f>Лист1!$A$2:$A$5</c:f>
              <c:strCache>
                <c:ptCount val="4"/>
                <c:pt idx="0">
                  <c:v>2023 год</c:v>
                </c:pt>
                <c:pt idx="1">
                  <c:v>2024 год</c:v>
                </c:pt>
                <c:pt idx="3">
                  <c:v>2025 год (оценка)</c:v>
                </c:pt>
              </c:strCache>
            </c:strRef>
          </c:cat>
          <c:val>
            <c:numRef>
              <c:f>Лист1!$C$2:$C$5</c:f>
              <c:numCache>
                <c:formatCode>#,##0.0</c:formatCode>
                <c:ptCount val="4"/>
                <c:pt idx="0">
                  <c:v>372007</c:v>
                </c:pt>
                <c:pt idx="1">
                  <c:v>373594</c:v>
                </c:pt>
                <c:pt idx="3">
                  <c:v>376297</c:v>
                </c:pt>
              </c:numCache>
            </c:numRef>
          </c:val>
          <c:extLst>
            <c:ext xmlns:c16="http://schemas.microsoft.com/office/drawing/2014/chart" uri="{C3380CC4-5D6E-409C-BE32-E72D297353CC}">
              <c16:uniqueId val="{00000001-9F90-4DF8-A2FA-9B720CF23C69}"/>
            </c:ext>
          </c:extLst>
        </c:ser>
        <c:ser>
          <c:idx val="2"/>
          <c:order val="2"/>
          <c:tx>
            <c:strRef>
              <c:f>Лист1!$D$1</c:f>
              <c:strCache>
                <c:ptCount val="1"/>
                <c:pt idx="0">
                  <c:v>Техническая</c:v>
                </c:pt>
              </c:strCache>
            </c:strRef>
          </c:tx>
          <c:spPr>
            <a:solidFill>
              <a:schemeClr val="accent1">
                <a:lumMod val="60000"/>
                <a:lumOff val="40000"/>
              </a:schemeClr>
            </a:solidFill>
            <a:ln>
              <a:solidFill>
                <a:schemeClr val="accent1">
                  <a:lumMod val="75000"/>
                </a:schemeClr>
              </a:solidFill>
            </a:ln>
            <a:effectLst/>
          </c:spPr>
          <c:invertIfNegative val="0"/>
          <c:cat>
            <c:strRef>
              <c:f>Лист1!$A$2:$A$5</c:f>
              <c:strCache>
                <c:ptCount val="4"/>
                <c:pt idx="0">
                  <c:v>2023 год</c:v>
                </c:pt>
                <c:pt idx="1">
                  <c:v>2024 год</c:v>
                </c:pt>
                <c:pt idx="3">
                  <c:v>2025 год (оценка)</c:v>
                </c:pt>
              </c:strCache>
            </c:strRef>
          </c:cat>
          <c:val>
            <c:numRef>
              <c:f>Лист1!$D$2:$D$5</c:f>
              <c:numCache>
                <c:formatCode>#,##0.0</c:formatCode>
                <c:ptCount val="4"/>
                <c:pt idx="0">
                  <c:v>120000</c:v>
                </c:pt>
                <c:pt idx="1">
                  <c:v>155000</c:v>
                </c:pt>
                <c:pt idx="3">
                  <c:v>155000</c:v>
                </c:pt>
              </c:numCache>
            </c:numRef>
          </c:val>
          <c:extLst>
            <c:ext xmlns:c16="http://schemas.microsoft.com/office/drawing/2014/chart" uri="{C3380CC4-5D6E-409C-BE32-E72D297353CC}">
              <c16:uniqueId val="{00000002-9F90-4DF8-A2FA-9B720CF23C69}"/>
            </c:ext>
          </c:extLst>
        </c:ser>
        <c:dLbls>
          <c:showLegendKey val="0"/>
          <c:showVal val="0"/>
          <c:showCatName val="0"/>
          <c:showSerName val="0"/>
          <c:showPercent val="0"/>
          <c:showBubbleSize val="0"/>
        </c:dLbls>
        <c:gapWidth val="219"/>
        <c:overlap val="-27"/>
        <c:axId val="1172306448"/>
        <c:axId val="1172308112"/>
      </c:barChart>
      <c:catAx>
        <c:axId val="117230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crossAx val="1172308112"/>
        <c:crosses val="autoZero"/>
        <c:auto val="1"/>
        <c:lblAlgn val="ctr"/>
        <c:lblOffset val="100"/>
        <c:noMultiLvlLbl val="0"/>
      </c:catAx>
      <c:valAx>
        <c:axId val="1172308112"/>
        <c:scaling>
          <c:orientation val="minMax"/>
        </c:scaling>
        <c:delete val="1"/>
        <c:axPos val="l"/>
        <c:numFmt formatCode="#,##0.0" sourceLinked="1"/>
        <c:majorTickMark val="none"/>
        <c:minorTickMark val="none"/>
        <c:tickLblPos val="nextTo"/>
        <c:crossAx val="1172306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2021 год</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40BB-4A1B-973D-B66B87A5C2A9}"/>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2-40BB-4A1B-973D-B66B87A5C2A9}"/>
              </c:ext>
            </c:extLst>
          </c:dPt>
          <c:dPt>
            <c:idx val="2"/>
            <c:bubble3D val="0"/>
            <c:spPr>
              <a:solidFill>
                <a:srgbClr val="FBABB6"/>
              </a:solidFill>
              <a:ln w="19050">
                <a:solidFill>
                  <a:schemeClr val="lt1"/>
                </a:solidFill>
              </a:ln>
              <a:effectLst/>
            </c:spPr>
            <c:extLst>
              <c:ext xmlns:c16="http://schemas.microsoft.com/office/drawing/2014/chart" uri="{C3380CC4-5D6E-409C-BE32-E72D297353CC}">
                <c16:uniqueId val="{00000003-40BB-4A1B-973D-B66B87A5C2A9}"/>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5-40BB-4A1B-973D-B66B87A5C2A9}"/>
              </c:ext>
            </c:extLst>
          </c:dPt>
          <c:dPt>
            <c:idx val="4"/>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4-40BB-4A1B-973D-B66B87A5C2A9}"/>
              </c:ext>
            </c:extLst>
          </c:dPt>
          <c:dLbls>
            <c:dLbl>
              <c:idx val="0"/>
              <c:layout>
                <c:manualLayout>
                  <c:x val="-0.21281030637100834"/>
                  <c:y val="9.56627146588048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BB-4A1B-973D-B66B87A5C2A9}"/>
                </c:ext>
              </c:extLst>
            </c:dLbl>
            <c:dLbl>
              <c:idx val="1"/>
              <c:layout>
                <c:manualLayout>
                  <c:x val="0.1012484558091383"/>
                  <c:y val="-0.2219858282956546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BB-4A1B-973D-B66B87A5C2A9}"/>
                </c:ext>
              </c:extLst>
            </c:dLbl>
            <c:dLbl>
              <c:idx val="2"/>
              <c:layout>
                <c:manualLayout>
                  <c:x val="0.17547880983536701"/>
                  <c:y val="3.438251204874229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BB-4A1B-973D-B66B87A5C2A9}"/>
                </c:ext>
              </c:extLst>
            </c:dLbl>
            <c:dLbl>
              <c:idx val="3"/>
              <c:layout>
                <c:manualLayout>
                  <c:x val="0.10900821778093354"/>
                  <c:y val="0.1572711721098623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BB-4A1B-973D-B66B87A5C2A9}"/>
                </c:ext>
              </c:extLst>
            </c:dLbl>
            <c:dLbl>
              <c:idx val="4"/>
              <c:layout>
                <c:manualLayout>
                  <c:x val="1.1034568417353582E-4"/>
                  <c:y val="2.4938071011906347E-3"/>
                </c:manualLayout>
              </c:layout>
              <c:tx>
                <c:rich>
                  <a:bodyPr/>
                  <a:lstStyle/>
                  <a:p>
                    <a:r>
                      <a:rPr lang="en-US"/>
                      <a:t>0,1</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0BB-4A1B-973D-B66B87A5C2A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На прибыль организаций</c:v>
                </c:pt>
                <c:pt idx="1">
                  <c:v>На имущество организаций</c:v>
                </c:pt>
                <c:pt idx="2">
                  <c:v>Транспортный налог</c:v>
                </c:pt>
                <c:pt idx="3">
                  <c:v>Упрощенная система налогообложения</c:v>
                </c:pt>
                <c:pt idx="4">
                  <c:v>Патентная система</c:v>
                </c:pt>
              </c:strCache>
            </c:strRef>
          </c:cat>
          <c:val>
            <c:numRef>
              <c:f>Лист1!$B$2:$B$6</c:f>
              <c:numCache>
                <c:formatCode>General</c:formatCode>
                <c:ptCount val="5"/>
                <c:pt idx="0">
                  <c:v>830.4</c:v>
                </c:pt>
                <c:pt idx="1">
                  <c:v>573.5</c:v>
                </c:pt>
                <c:pt idx="2">
                  <c:v>354.4</c:v>
                </c:pt>
                <c:pt idx="3">
                  <c:v>222.6</c:v>
                </c:pt>
                <c:pt idx="4">
                  <c:v>60</c:v>
                </c:pt>
              </c:numCache>
            </c:numRef>
          </c:val>
          <c:extLst>
            <c:ext xmlns:c16="http://schemas.microsoft.com/office/drawing/2014/chart" uri="{C3380CC4-5D6E-409C-BE32-E72D297353CC}">
              <c16:uniqueId val="{00000000-40BB-4A1B-973D-B66B87A5C2A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2022 год</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CB24-4F28-AB6B-B6F1B611E537}"/>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CB24-4F28-AB6B-B6F1B611E537}"/>
              </c:ext>
            </c:extLst>
          </c:dPt>
          <c:dPt>
            <c:idx val="2"/>
            <c:bubble3D val="0"/>
            <c:spPr>
              <a:solidFill>
                <a:srgbClr val="FBABB6"/>
              </a:solidFill>
              <a:ln w="19050">
                <a:solidFill>
                  <a:schemeClr val="lt1"/>
                </a:solidFill>
              </a:ln>
              <a:effectLst/>
            </c:spPr>
            <c:extLst>
              <c:ext xmlns:c16="http://schemas.microsoft.com/office/drawing/2014/chart" uri="{C3380CC4-5D6E-409C-BE32-E72D297353CC}">
                <c16:uniqueId val="{00000005-CB24-4F28-AB6B-B6F1B611E537}"/>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CB24-4F28-AB6B-B6F1B611E537}"/>
              </c:ext>
            </c:extLst>
          </c:dPt>
          <c:dPt>
            <c:idx val="4"/>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9-CB24-4F28-AB6B-B6F1B611E537}"/>
              </c:ext>
            </c:extLst>
          </c:dPt>
          <c:dLbls>
            <c:dLbl>
              <c:idx val="0"/>
              <c:layout>
                <c:manualLayout>
                  <c:x val="-0.22148099661076959"/>
                  <c:y val="-0.1345322260183425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285564790835658"/>
                      <c:h val="0.23953452120224575"/>
                    </c:manualLayout>
                  </c15:layout>
                </c:ext>
                <c:ext xmlns:c16="http://schemas.microsoft.com/office/drawing/2014/chart" uri="{C3380CC4-5D6E-409C-BE32-E72D297353CC}">
                  <c16:uniqueId val="{00000001-CB24-4F28-AB6B-B6F1B611E537}"/>
                </c:ext>
              </c:extLst>
            </c:dLbl>
            <c:dLbl>
              <c:idx val="1"/>
              <c:layout>
                <c:manualLayout>
                  <c:x val="0.22678862566278443"/>
                  <c:y val="-8.49704640405399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24-4F28-AB6B-B6F1B611E537}"/>
                </c:ext>
              </c:extLst>
            </c:dLbl>
            <c:dLbl>
              <c:idx val="2"/>
              <c:layout>
                <c:manualLayout>
                  <c:x val="0.13115850576911547"/>
                  <c:y val="0.1124287007364396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24-4F28-AB6B-B6F1B611E537}"/>
                </c:ext>
              </c:extLst>
            </c:dLbl>
            <c:dLbl>
              <c:idx val="3"/>
              <c:layout>
                <c:manualLayout>
                  <c:x val="7.715674405457032E-2"/>
                  <c:y val="0.1344456721788400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24-4F28-AB6B-B6F1B611E537}"/>
                </c:ext>
              </c:extLst>
            </c:dLbl>
            <c:dLbl>
              <c:idx val="4"/>
              <c:layout>
                <c:manualLayout>
                  <c:x val="1.5269931176987163E-2"/>
                  <c:y val="3.5954982121376884E-2"/>
                </c:manualLayout>
              </c:layout>
              <c:tx>
                <c:rich>
                  <a:bodyPr/>
                  <a:lstStyle/>
                  <a:p>
                    <a:r>
                      <a:rPr lang="en-US" dirty="0"/>
                      <a:t>0,01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B24-4F28-AB6B-B6F1B611E53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На прибыль организаций</c:v>
                </c:pt>
                <c:pt idx="1">
                  <c:v>На имущество организаций</c:v>
                </c:pt>
                <c:pt idx="2">
                  <c:v>Транспортный налог</c:v>
                </c:pt>
                <c:pt idx="3">
                  <c:v>Упрощенная система налогообложения</c:v>
                </c:pt>
                <c:pt idx="4">
                  <c:v>Патентная система</c:v>
                </c:pt>
              </c:strCache>
            </c:strRef>
          </c:cat>
          <c:val>
            <c:numRef>
              <c:f>Лист1!$B$2:$B$6</c:f>
              <c:numCache>
                <c:formatCode>#,##0.0</c:formatCode>
                <c:ptCount val="5"/>
                <c:pt idx="0">
                  <c:v>2064.1</c:v>
                </c:pt>
                <c:pt idx="1">
                  <c:v>715.4</c:v>
                </c:pt>
                <c:pt idx="2">
                  <c:v>362.5</c:v>
                </c:pt>
                <c:pt idx="3">
                  <c:v>286.10000000000002</c:v>
                </c:pt>
                <c:pt idx="4">
                  <c:v>52</c:v>
                </c:pt>
              </c:numCache>
            </c:numRef>
          </c:val>
          <c:extLst>
            <c:ext xmlns:c16="http://schemas.microsoft.com/office/drawing/2014/chart" uri="{C3380CC4-5D6E-409C-BE32-E72D297353CC}">
              <c16:uniqueId val="{0000000A-CB24-4F28-AB6B-B6F1B611E53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2023 год</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EDF5-4EE2-9DAE-8DEC2B711390}"/>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EDF5-4EE2-9DAE-8DEC2B711390}"/>
              </c:ext>
            </c:extLst>
          </c:dPt>
          <c:dPt>
            <c:idx val="2"/>
            <c:bubble3D val="0"/>
            <c:spPr>
              <a:solidFill>
                <a:srgbClr val="FBABB6"/>
              </a:solidFill>
              <a:ln w="19050">
                <a:solidFill>
                  <a:schemeClr val="lt1"/>
                </a:solidFill>
              </a:ln>
              <a:effectLst/>
            </c:spPr>
            <c:extLst>
              <c:ext xmlns:c16="http://schemas.microsoft.com/office/drawing/2014/chart" uri="{C3380CC4-5D6E-409C-BE32-E72D297353CC}">
                <c16:uniqueId val="{00000005-EDF5-4EE2-9DAE-8DEC2B711390}"/>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EDF5-4EE2-9DAE-8DEC2B711390}"/>
              </c:ext>
            </c:extLst>
          </c:dPt>
          <c:dPt>
            <c:idx val="4"/>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9-EDF5-4EE2-9DAE-8DEC2B711390}"/>
              </c:ext>
            </c:extLst>
          </c:dPt>
          <c:dLbls>
            <c:dLbl>
              <c:idx val="0"/>
              <c:layout>
                <c:manualLayout>
                  <c:x val="-0.19522785271471069"/>
                  <c:y val="-0.23786232186836956"/>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3154886471995858"/>
                      <c:h val="0.22749937110475996"/>
                    </c:manualLayout>
                  </c15:layout>
                </c:ext>
                <c:ext xmlns:c16="http://schemas.microsoft.com/office/drawing/2014/chart" uri="{C3380CC4-5D6E-409C-BE32-E72D297353CC}">
                  <c16:uniqueId val="{00000001-EDF5-4EE2-9DAE-8DEC2B711390}"/>
                </c:ext>
              </c:extLst>
            </c:dLbl>
            <c:dLbl>
              <c:idx val="1"/>
              <c:layout>
                <c:manualLayout>
                  <c:x val="0.16349034685827182"/>
                  <c:y val="-6.346377927684118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F5-4EE2-9DAE-8DEC2B711390}"/>
                </c:ext>
              </c:extLst>
            </c:dLbl>
            <c:dLbl>
              <c:idx val="2"/>
              <c:layout>
                <c:manualLayout>
                  <c:x val="0.11495328727094953"/>
                  <c:y val="0.1287566044713915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F5-4EE2-9DAE-8DEC2B711390}"/>
                </c:ext>
              </c:extLst>
            </c:dLbl>
            <c:dLbl>
              <c:idx val="3"/>
              <c:layout>
                <c:manualLayout>
                  <c:x val="4.7033977175124517E-2"/>
                  <c:y val="9.40248738245444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F5-4EE2-9DAE-8DEC2B711390}"/>
                </c:ext>
              </c:extLst>
            </c:dLbl>
            <c:dLbl>
              <c:idx val="4"/>
              <c:delete val="1"/>
              <c:extLst>
                <c:ext xmlns:c15="http://schemas.microsoft.com/office/drawing/2012/chart" uri="{CE6537A1-D6FC-4f65-9D91-7224C49458BB}"/>
                <c:ext xmlns:c16="http://schemas.microsoft.com/office/drawing/2014/chart" uri="{C3380CC4-5D6E-409C-BE32-E72D297353CC}">
                  <c16:uniqueId val="{00000009-EDF5-4EE2-9DAE-8DEC2B71139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На прибыль организаций</c:v>
                </c:pt>
                <c:pt idx="1">
                  <c:v>На имущество организаций</c:v>
                </c:pt>
                <c:pt idx="2">
                  <c:v>Транспортный налог</c:v>
                </c:pt>
                <c:pt idx="3">
                  <c:v>Упрощенная система налогообложения</c:v>
                </c:pt>
                <c:pt idx="4">
                  <c:v>Патентная система</c:v>
                </c:pt>
              </c:strCache>
            </c:strRef>
          </c:cat>
          <c:val>
            <c:numRef>
              <c:f>Лист1!$B$2:$B$6</c:f>
              <c:numCache>
                <c:formatCode>#,##0.0</c:formatCode>
                <c:ptCount val="5"/>
                <c:pt idx="0">
                  <c:v>2638.9</c:v>
                </c:pt>
                <c:pt idx="1">
                  <c:v>613.9</c:v>
                </c:pt>
                <c:pt idx="2">
                  <c:v>374.6</c:v>
                </c:pt>
                <c:pt idx="3">
                  <c:v>318.8</c:v>
                </c:pt>
                <c:pt idx="4">
                  <c:v>0</c:v>
                </c:pt>
              </c:numCache>
            </c:numRef>
          </c:val>
          <c:extLst>
            <c:ext xmlns:c16="http://schemas.microsoft.com/office/drawing/2014/chart" uri="{C3380CC4-5D6E-409C-BE32-E72D297353CC}">
              <c16:uniqueId val="{0000000A-EDF5-4EE2-9DAE-8DEC2B71139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2024 год</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045C-440F-9A32-463743A97E5B}"/>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045C-440F-9A32-463743A97E5B}"/>
              </c:ext>
            </c:extLst>
          </c:dPt>
          <c:dPt>
            <c:idx val="2"/>
            <c:bubble3D val="0"/>
            <c:spPr>
              <a:solidFill>
                <a:srgbClr val="FBABB6"/>
              </a:solidFill>
              <a:ln w="19050">
                <a:solidFill>
                  <a:schemeClr val="lt1"/>
                </a:solidFill>
              </a:ln>
              <a:effectLst/>
            </c:spPr>
            <c:extLst>
              <c:ext xmlns:c16="http://schemas.microsoft.com/office/drawing/2014/chart" uri="{C3380CC4-5D6E-409C-BE32-E72D297353CC}">
                <c16:uniqueId val="{00000005-045C-440F-9A32-463743A97E5B}"/>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045C-440F-9A32-463743A97E5B}"/>
              </c:ext>
            </c:extLst>
          </c:dPt>
          <c:dPt>
            <c:idx val="4"/>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9-045C-440F-9A32-463743A97E5B}"/>
              </c:ext>
            </c:extLst>
          </c:dPt>
          <c:dLbls>
            <c:dLbl>
              <c:idx val="0"/>
              <c:layout>
                <c:manualLayout>
                  <c:x val="-0.19854926223921684"/>
                  <c:y val="-0.37079271185045581"/>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28470501590922953"/>
                      <c:h val="0.20428457344623999"/>
                    </c:manualLayout>
                  </c15:layout>
                </c:ext>
                <c:ext xmlns:c16="http://schemas.microsoft.com/office/drawing/2014/chart" uri="{C3380CC4-5D6E-409C-BE32-E72D297353CC}">
                  <c16:uniqueId val="{00000001-045C-440F-9A32-463743A97E5B}"/>
                </c:ext>
              </c:extLst>
            </c:dLbl>
            <c:dLbl>
              <c:idx val="1"/>
              <c:layout>
                <c:manualLayout>
                  <c:x val="0.18733310744113879"/>
                  <c:y val="6.520443974509891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5C-440F-9A32-463743A97E5B}"/>
                </c:ext>
              </c:extLst>
            </c:dLbl>
            <c:dLbl>
              <c:idx val="2"/>
              <c:layout>
                <c:manualLayout>
                  <c:x val="0.10972076343721679"/>
                  <c:y val="0.1290822711360182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5C-440F-9A32-463743A97E5B}"/>
                </c:ext>
              </c:extLst>
            </c:dLbl>
            <c:dLbl>
              <c:idx val="3"/>
              <c:layout>
                <c:manualLayout>
                  <c:x val="9.8967976473891439E-2"/>
                  <c:y val="0.1157261443253726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5C-440F-9A32-463743A97E5B}"/>
                </c:ext>
              </c:extLst>
            </c:dLbl>
            <c:dLbl>
              <c:idx val="4"/>
              <c:layout>
                <c:manualLayout>
                  <c:x val="1.5269931176987163E-2"/>
                  <c:y val="3.5954982121376884E-2"/>
                </c:manualLayout>
              </c:layout>
              <c:tx>
                <c:rich>
                  <a:bodyPr/>
                  <a:lstStyle/>
                  <a:p>
                    <a:r>
                      <a:rPr lang="en-US" dirty="0"/>
                      <a:t>0,01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45C-440F-9A32-463743A97E5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На прибыль организаций</c:v>
                </c:pt>
                <c:pt idx="1">
                  <c:v>На имущество организаций</c:v>
                </c:pt>
                <c:pt idx="2">
                  <c:v>Транспортный налог</c:v>
                </c:pt>
                <c:pt idx="3">
                  <c:v>Упрощенная система налогообложения</c:v>
                </c:pt>
                <c:pt idx="4">
                  <c:v>Патентная система</c:v>
                </c:pt>
              </c:strCache>
            </c:strRef>
          </c:cat>
          <c:val>
            <c:numRef>
              <c:f>Лист1!$B$2:$B$6</c:f>
              <c:numCache>
                <c:formatCode>#,##0.0</c:formatCode>
                <c:ptCount val="5"/>
                <c:pt idx="0">
                  <c:v>4109.3</c:v>
                </c:pt>
                <c:pt idx="1">
                  <c:v>554.1</c:v>
                </c:pt>
                <c:pt idx="2">
                  <c:v>380.6</c:v>
                </c:pt>
                <c:pt idx="3">
                  <c:v>356.7</c:v>
                </c:pt>
                <c:pt idx="4">
                  <c:v>96</c:v>
                </c:pt>
              </c:numCache>
            </c:numRef>
          </c:val>
          <c:extLst>
            <c:ext xmlns:c16="http://schemas.microsoft.com/office/drawing/2014/chart" uri="{C3380CC4-5D6E-409C-BE32-E72D297353CC}">
              <c16:uniqueId val="{0000000A-045C-440F-9A32-463743A97E5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План 2025 год</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CB95-4385-BC34-0F7A5468B430}"/>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CB95-4385-BC34-0F7A5468B430}"/>
              </c:ext>
            </c:extLst>
          </c:dPt>
          <c:dPt>
            <c:idx val="2"/>
            <c:bubble3D val="0"/>
            <c:spPr>
              <a:solidFill>
                <a:srgbClr val="FBABB6"/>
              </a:solidFill>
              <a:ln w="19050">
                <a:solidFill>
                  <a:schemeClr val="lt1"/>
                </a:solidFill>
              </a:ln>
              <a:effectLst/>
            </c:spPr>
            <c:extLst>
              <c:ext xmlns:c16="http://schemas.microsoft.com/office/drawing/2014/chart" uri="{C3380CC4-5D6E-409C-BE32-E72D297353CC}">
                <c16:uniqueId val="{00000005-CB95-4385-BC34-0F7A5468B430}"/>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CB95-4385-BC34-0F7A5468B430}"/>
              </c:ext>
            </c:extLst>
          </c:dPt>
          <c:dPt>
            <c:idx val="4"/>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9-CB95-4385-BC34-0F7A5468B430}"/>
              </c:ext>
            </c:extLst>
          </c:dPt>
          <c:dLbls>
            <c:dLbl>
              <c:idx val="0"/>
              <c:layout>
                <c:manualLayout>
                  <c:x val="-0.22086630205621735"/>
                  <c:y val="-0.23644611621134565"/>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28331058165382283"/>
                      <c:h val="0.23880327900522244"/>
                    </c:manualLayout>
                  </c15:layout>
                </c:ext>
                <c:ext xmlns:c16="http://schemas.microsoft.com/office/drawing/2014/chart" uri="{C3380CC4-5D6E-409C-BE32-E72D297353CC}">
                  <c16:uniqueId val="{00000001-CB95-4385-BC34-0F7A5468B430}"/>
                </c:ext>
              </c:extLst>
            </c:dLbl>
            <c:dLbl>
              <c:idx val="1"/>
              <c:layout>
                <c:manualLayout>
                  <c:x val="0.1654686354245449"/>
                  <c:y val="2.505275042769161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25589342859054964"/>
                      <c:h val="0.23880327900522244"/>
                    </c:manualLayout>
                  </c15:layout>
                </c:ext>
                <c:ext xmlns:c16="http://schemas.microsoft.com/office/drawing/2014/chart" uri="{C3380CC4-5D6E-409C-BE32-E72D297353CC}">
                  <c16:uniqueId val="{00000003-CB95-4385-BC34-0F7A5468B430}"/>
                </c:ext>
              </c:extLst>
            </c:dLbl>
            <c:dLbl>
              <c:idx val="2"/>
              <c:layout>
                <c:manualLayout>
                  <c:x val="0.10423291626294084"/>
                  <c:y val="0.1667657194062106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95-4385-BC34-0F7A5468B430}"/>
                </c:ext>
              </c:extLst>
            </c:dLbl>
            <c:dLbl>
              <c:idx val="3"/>
              <c:layout>
                <c:manualLayout>
                  <c:x val="6.674285457877667E-2"/>
                  <c:y val="0.1382842132774596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95-4385-BC34-0F7A5468B430}"/>
                </c:ext>
              </c:extLst>
            </c:dLbl>
            <c:dLbl>
              <c:idx val="4"/>
              <c:layout>
                <c:manualLayout>
                  <c:x val="1.5269931176987163E-2"/>
                  <c:y val="3.5954982121376884E-2"/>
                </c:manualLayout>
              </c:layout>
              <c:tx>
                <c:rich>
                  <a:bodyPr/>
                  <a:lstStyle/>
                  <a:p>
                    <a:r>
                      <a:rPr lang="en-US" dirty="0"/>
                      <a:t>0,01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B95-4385-BC34-0F7A5468B43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На прибыль организаций</c:v>
                </c:pt>
                <c:pt idx="1">
                  <c:v>На имущество организаций</c:v>
                </c:pt>
                <c:pt idx="2">
                  <c:v>Транспортный налог</c:v>
                </c:pt>
                <c:pt idx="3">
                  <c:v>Упрощенная система налогообложения</c:v>
                </c:pt>
                <c:pt idx="4">
                  <c:v>Патентная система</c:v>
                </c:pt>
              </c:strCache>
            </c:strRef>
          </c:cat>
          <c:val>
            <c:numRef>
              <c:f>Лист1!$B$2:$B$6</c:f>
              <c:numCache>
                <c:formatCode>#,##0.0</c:formatCode>
                <c:ptCount val="5"/>
                <c:pt idx="0">
                  <c:v>3550</c:v>
                </c:pt>
                <c:pt idx="1">
                  <c:v>1056.9000000000001</c:v>
                </c:pt>
                <c:pt idx="2">
                  <c:v>383.3</c:v>
                </c:pt>
                <c:pt idx="3">
                  <c:v>293.39999999999998</c:v>
                </c:pt>
                <c:pt idx="4">
                  <c:v>91</c:v>
                </c:pt>
              </c:numCache>
            </c:numRef>
          </c:val>
          <c:extLst>
            <c:ext xmlns:c16="http://schemas.microsoft.com/office/drawing/2014/chart" uri="{C3380CC4-5D6E-409C-BE32-E72D297353CC}">
              <c16:uniqueId val="{0000000A-CB95-4385-BC34-0F7A5468B43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2021 год</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40BB-4A1B-973D-B66B87A5C2A9}"/>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2-40BB-4A1B-973D-B66B87A5C2A9}"/>
              </c:ext>
            </c:extLst>
          </c:dPt>
          <c:dPt>
            <c:idx val="2"/>
            <c:bubble3D val="0"/>
            <c:spPr>
              <a:solidFill>
                <a:srgbClr val="FBABB6"/>
              </a:solidFill>
              <a:ln w="19050">
                <a:solidFill>
                  <a:schemeClr val="lt1"/>
                </a:solidFill>
              </a:ln>
              <a:effectLst/>
            </c:spPr>
            <c:extLst>
              <c:ext xmlns:c16="http://schemas.microsoft.com/office/drawing/2014/chart" uri="{C3380CC4-5D6E-409C-BE32-E72D297353CC}">
                <c16:uniqueId val="{00000003-40BB-4A1B-973D-B66B87A5C2A9}"/>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5-40BB-4A1B-973D-B66B87A5C2A9}"/>
              </c:ext>
            </c:extLst>
          </c:dPt>
          <c:dPt>
            <c:idx val="4"/>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4-40BB-4A1B-973D-B66B87A5C2A9}"/>
              </c:ext>
            </c:extLst>
          </c:dPt>
          <c:dLbls>
            <c:dLbl>
              <c:idx val="0"/>
              <c:layout>
                <c:manualLayout>
                  <c:x val="-0.22405434725510298"/>
                  <c:y val="-0.23837739965419749"/>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7734936871883947"/>
                      <c:h val="0.22063788820390909"/>
                    </c:manualLayout>
                  </c15:layout>
                </c:ext>
                <c:ext xmlns:c16="http://schemas.microsoft.com/office/drawing/2014/chart" uri="{C3380CC4-5D6E-409C-BE32-E72D297353CC}">
                  <c16:uniqueId val="{00000001-40BB-4A1B-973D-B66B87A5C2A9}"/>
                </c:ext>
              </c:extLst>
            </c:dLbl>
            <c:dLbl>
              <c:idx val="1"/>
              <c:layout>
                <c:manualLayout>
                  <c:x val="0.12186226024094395"/>
                  <c:y val="0.11641719444254078"/>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4106476423532966"/>
                      <c:h val="0.22063788820390909"/>
                    </c:manualLayout>
                  </c15:layout>
                </c:ext>
                <c:ext xmlns:c16="http://schemas.microsoft.com/office/drawing/2014/chart" uri="{C3380CC4-5D6E-409C-BE32-E72D297353CC}">
                  <c16:uniqueId val="{00000002-40BB-4A1B-973D-B66B87A5C2A9}"/>
                </c:ext>
              </c:extLst>
            </c:dLbl>
            <c:dLbl>
              <c:idx val="2"/>
              <c:layout>
                <c:manualLayout>
                  <c:x val="3.8678107697020389E-2"/>
                  <c:y val="-1.828209225794368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25860954650810714"/>
                      <c:h val="0.1707448984090553"/>
                    </c:manualLayout>
                  </c15:layout>
                </c:ext>
                <c:ext xmlns:c16="http://schemas.microsoft.com/office/drawing/2014/chart" uri="{C3380CC4-5D6E-409C-BE32-E72D297353CC}">
                  <c16:uniqueId val="{00000003-40BB-4A1B-973D-B66B87A5C2A9}"/>
                </c:ext>
              </c:extLst>
            </c:dLbl>
            <c:dLbl>
              <c:idx val="3"/>
              <c:layout>
                <c:manualLayout>
                  <c:x val="0.10900821778093354"/>
                  <c:y val="0.1572711721098623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BB-4A1B-973D-B66B87A5C2A9}"/>
                </c:ext>
              </c:extLst>
            </c:dLbl>
            <c:dLbl>
              <c:idx val="4"/>
              <c:layout>
                <c:manualLayout>
                  <c:x val="1.1034568417353582E-4"/>
                  <c:y val="2.4938071011906347E-3"/>
                </c:manualLayout>
              </c:layout>
              <c:tx>
                <c:rich>
                  <a:bodyPr/>
                  <a:lstStyle/>
                  <a:p>
                    <a:r>
                      <a:rPr lang="en-US"/>
                      <a:t>0,1</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0BB-4A1B-973D-B66B87A5C2A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3"/>
                <c:pt idx="0">
                  <c:v>На прибыль организаций</c:v>
                </c:pt>
                <c:pt idx="1">
                  <c:v>На имущество организаций</c:v>
                </c:pt>
                <c:pt idx="2">
                  <c:v>Транспортный налог</c:v>
                </c:pt>
              </c:strCache>
            </c:strRef>
          </c:cat>
          <c:val>
            <c:numRef>
              <c:f>Лист1!$B$2:$B$6</c:f>
              <c:numCache>
                <c:formatCode>#,##0.0</c:formatCode>
                <c:ptCount val="5"/>
                <c:pt idx="0">
                  <c:v>57312.7</c:v>
                </c:pt>
                <c:pt idx="1">
                  <c:v>5477.3</c:v>
                </c:pt>
                <c:pt idx="2">
                  <c:v>1277</c:v>
                </c:pt>
              </c:numCache>
            </c:numRef>
          </c:val>
          <c:extLst>
            <c:ext xmlns:c16="http://schemas.microsoft.com/office/drawing/2014/chart" uri="{C3380CC4-5D6E-409C-BE32-E72D297353CC}">
              <c16:uniqueId val="{00000000-40BB-4A1B-973D-B66B87A5C2A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2022 год</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CB24-4F28-AB6B-B6F1B611E537}"/>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CB24-4F28-AB6B-B6F1B611E537}"/>
              </c:ext>
            </c:extLst>
          </c:dPt>
          <c:dPt>
            <c:idx val="2"/>
            <c:bubble3D val="0"/>
            <c:spPr>
              <a:solidFill>
                <a:srgbClr val="FBABB6"/>
              </a:solidFill>
              <a:ln w="19050">
                <a:solidFill>
                  <a:schemeClr val="lt1"/>
                </a:solidFill>
              </a:ln>
              <a:effectLst/>
            </c:spPr>
            <c:extLst>
              <c:ext xmlns:c16="http://schemas.microsoft.com/office/drawing/2014/chart" uri="{C3380CC4-5D6E-409C-BE32-E72D297353CC}">
                <c16:uniqueId val="{00000005-CB24-4F28-AB6B-B6F1B611E537}"/>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CB24-4F28-AB6B-B6F1B611E537}"/>
              </c:ext>
            </c:extLst>
          </c:dPt>
          <c:dPt>
            <c:idx val="4"/>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9-CB24-4F28-AB6B-B6F1B611E537}"/>
              </c:ext>
            </c:extLst>
          </c:dPt>
          <c:dLbls>
            <c:dLbl>
              <c:idx val="0"/>
              <c:layout>
                <c:manualLayout>
                  <c:x val="-0.33026758359578218"/>
                  <c:y val="-0.22203342097806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285564790835658"/>
                      <c:h val="0.23953452120224575"/>
                    </c:manualLayout>
                  </c15:layout>
                </c:ext>
                <c:ext xmlns:c16="http://schemas.microsoft.com/office/drawing/2014/chart" uri="{C3380CC4-5D6E-409C-BE32-E72D297353CC}">
                  <c16:uniqueId val="{00000001-CB24-4F28-AB6B-B6F1B611E537}"/>
                </c:ext>
              </c:extLst>
            </c:dLbl>
            <c:dLbl>
              <c:idx val="1"/>
              <c:layout>
                <c:manualLayout>
                  <c:x val="0.14519868542402498"/>
                  <c:y val="0.10177030591830179"/>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9009756529336689"/>
                      <c:h val="0.21765922246231462"/>
                    </c:manualLayout>
                  </c15:layout>
                </c:ext>
                <c:ext xmlns:c16="http://schemas.microsoft.com/office/drawing/2014/chart" uri="{C3380CC4-5D6E-409C-BE32-E72D297353CC}">
                  <c16:uniqueId val="{00000003-CB24-4F28-AB6B-B6F1B611E537}"/>
                </c:ext>
              </c:extLst>
            </c:dLbl>
            <c:dLbl>
              <c:idx val="2"/>
              <c:layout>
                <c:manualLayout>
                  <c:x val="7.2232437818900277E-2"/>
                  <c:y val="2.1530805846388896E-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30822866312420233"/>
                      <c:h val="0.15750215092750403"/>
                    </c:manualLayout>
                  </c15:layout>
                </c:ext>
                <c:ext xmlns:c16="http://schemas.microsoft.com/office/drawing/2014/chart" uri="{C3380CC4-5D6E-409C-BE32-E72D297353CC}">
                  <c16:uniqueId val="{00000005-CB24-4F28-AB6B-B6F1B611E537}"/>
                </c:ext>
              </c:extLst>
            </c:dLbl>
            <c:dLbl>
              <c:idx val="3"/>
              <c:layout>
                <c:manualLayout>
                  <c:x val="7.715674405457032E-2"/>
                  <c:y val="0.1344456721788400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24-4F28-AB6B-B6F1B611E537}"/>
                </c:ext>
              </c:extLst>
            </c:dLbl>
            <c:dLbl>
              <c:idx val="4"/>
              <c:layout>
                <c:manualLayout>
                  <c:x val="1.5269931176987163E-2"/>
                  <c:y val="3.5954982121376884E-2"/>
                </c:manualLayout>
              </c:layout>
              <c:tx>
                <c:rich>
                  <a:bodyPr/>
                  <a:lstStyle/>
                  <a:p>
                    <a:r>
                      <a:rPr lang="en-US" dirty="0"/>
                      <a:t>0,01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B24-4F28-AB6B-B6F1B611E53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3"/>
                <c:pt idx="0">
                  <c:v>На прибыль организаций</c:v>
                </c:pt>
                <c:pt idx="1">
                  <c:v>На имущество организаций</c:v>
                </c:pt>
                <c:pt idx="2">
                  <c:v>Транспортный налог</c:v>
                </c:pt>
              </c:strCache>
            </c:strRef>
          </c:cat>
          <c:val>
            <c:numRef>
              <c:f>Лист1!$B$2:$B$6</c:f>
              <c:numCache>
                <c:formatCode>#,##0.0</c:formatCode>
                <c:ptCount val="5"/>
                <c:pt idx="0">
                  <c:v>26748.7</c:v>
                </c:pt>
                <c:pt idx="1">
                  <c:v>6477.1</c:v>
                </c:pt>
                <c:pt idx="2">
                  <c:v>1360.5</c:v>
                </c:pt>
              </c:numCache>
            </c:numRef>
          </c:val>
          <c:extLst>
            <c:ext xmlns:c16="http://schemas.microsoft.com/office/drawing/2014/chart" uri="{C3380CC4-5D6E-409C-BE32-E72D297353CC}">
              <c16:uniqueId val="{0000000A-CB24-4F28-AB6B-B6F1B611E53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0.44947</cdr:x>
      <cdr:y>0.5536</cdr:y>
    </cdr:from>
    <cdr:to>
      <cdr:x>0.61037</cdr:x>
      <cdr:y>0.79294</cdr:y>
    </cdr:to>
    <cdr:sp macro="" textlink="">
      <cdr:nvSpPr>
        <cdr:cNvPr id="3" name="TextBox 2"/>
        <cdr:cNvSpPr txBox="1"/>
      </cdr:nvSpPr>
      <cdr:spPr>
        <a:xfrm xmlns:a="http://schemas.openxmlformats.org/drawingml/2006/main">
          <a:off x="4006068" y="1184253"/>
          <a:ext cx="1434080" cy="5119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500" b="1" dirty="0">
              <a:latin typeface="Times New Roman" panose="02020603050405020304" pitchFamily="18" charset="0"/>
              <a:cs typeface="Times New Roman" panose="02020603050405020304" pitchFamily="18" charset="0"/>
            </a:rPr>
            <a:t>23,1%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9786" cy="498077"/>
          </a:xfrm>
          <a:prstGeom prst="rect">
            <a:avLst/>
          </a:prstGeom>
        </p:spPr>
        <p:txBody>
          <a:bodyPr vert="horz" lIns="91092" tIns="45548" rIns="91092" bIns="4554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5839" y="3"/>
            <a:ext cx="2949786" cy="498077"/>
          </a:xfrm>
          <a:prstGeom prst="rect">
            <a:avLst/>
          </a:prstGeom>
        </p:spPr>
        <p:txBody>
          <a:bodyPr vert="horz" lIns="91092" tIns="45548" rIns="91092" bIns="45548" rtlCol="0"/>
          <a:lstStyle>
            <a:lvl1pPr algn="r" eaLnBrk="1" fontAlgn="auto" hangingPunct="1">
              <a:spcBef>
                <a:spcPts val="0"/>
              </a:spcBef>
              <a:spcAft>
                <a:spcPts val="0"/>
              </a:spcAft>
              <a:defRPr sz="1200">
                <a:latin typeface="+mn-lt"/>
                <a:cs typeface="+mn-cs"/>
              </a:defRPr>
            </a:lvl1pPr>
          </a:lstStyle>
          <a:p>
            <a:pPr>
              <a:defRPr/>
            </a:pPr>
            <a:fld id="{2094D873-E93C-49DF-99A4-CD443B64F2D6}" type="datetimeFigureOut">
              <a:rPr lang="en-US"/>
              <a:pPr>
                <a:defRPr/>
              </a:pPr>
              <a:t>3/25/2026</a:t>
            </a:fld>
            <a:endParaRPr lang="en-US"/>
          </a:p>
        </p:txBody>
      </p:sp>
      <p:sp>
        <p:nvSpPr>
          <p:cNvPr id="4" name="Slide Image Placeholder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1092" tIns="45548" rIns="91092" bIns="45548" rtlCol="0" anchor="ctr"/>
          <a:lstStyle/>
          <a:p>
            <a:pPr lvl="0"/>
            <a:endParaRPr lang="en-US" noProof="0"/>
          </a:p>
        </p:txBody>
      </p:sp>
      <p:sp>
        <p:nvSpPr>
          <p:cNvPr id="5" name="Notes Placeholder 4"/>
          <p:cNvSpPr>
            <a:spLocks noGrp="1"/>
          </p:cNvSpPr>
          <p:nvPr>
            <p:ph type="body" sz="quarter" idx="3"/>
          </p:nvPr>
        </p:nvSpPr>
        <p:spPr>
          <a:xfrm>
            <a:off x="680721" y="4784083"/>
            <a:ext cx="5445760" cy="3913238"/>
          </a:xfrm>
          <a:prstGeom prst="rect">
            <a:avLst/>
          </a:prstGeom>
        </p:spPr>
        <p:txBody>
          <a:bodyPr vert="horz" lIns="91092" tIns="45548" rIns="91092" bIns="45548"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9441261"/>
            <a:ext cx="2949786" cy="498077"/>
          </a:xfrm>
          <a:prstGeom prst="rect">
            <a:avLst/>
          </a:prstGeom>
        </p:spPr>
        <p:txBody>
          <a:bodyPr vert="horz" lIns="91092" tIns="45548" rIns="91092" bIns="45548"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5839" y="9441261"/>
            <a:ext cx="2949786" cy="498077"/>
          </a:xfrm>
          <a:prstGeom prst="rect">
            <a:avLst/>
          </a:prstGeom>
        </p:spPr>
        <p:txBody>
          <a:bodyPr vert="horz" wrap="square" lIns="91092" tIns="45548" rIns="91092" bIns="4554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BFDDEB7-0FE7-440E-A110-855FA564AC7B}" type="slidenum">
              <a:rPr lang="en-US" altLang="ru-RU"/>
              <a:pPr>
                <a:defRPr/>
              </a:pPr>
              <a:t>‹#›</a:t>
            </a:fld>
            <a:endParaRPr lang="en-US" altLang="ru-RU"/>
          </a:p>
        </p:txBody>
      </p:sp>
    </p:spTree>
    <p:extLst>
      <p:ext uri="{BB962C8B-B14F-4D97-AF65-F5344CB8AC3E}">
        <p14:creationId xmlns:p14="http://schemas.microsoft.com/office/powerpoint/2010/main" val="3296826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1</a:t>
            </a:fld>
            <a:endParaRPr lang="en-US" altLang="ru-RU">
              <a:latin typeface="Calibri" panose="020F0502020204030204" pitchFamily="34" charset="0"/>
            </a:endParaRPr>
          </a:p>
        </p:txBody>
      </p:sp>
    </p:spTree>
    <p:extLst>
      <p:ext uri="{BB962C8B-B14F-4D97-AF65-F5344CB8AC3E}">
        <p14:creationId xmlns:p14="http://schemas.microsoft.com/office/powerpoint/2010/main" val="53247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10</a:t>
            </a:fld>
            <a:endParaRPr lang="en-US" altLang="ru-RU">
              <a:latin typeface="Calibri" panose="020F0502020204030204" pitchFamily="34" charset="0"/>
            </a:endParaRPr>
          </a:p>
        </p:txBody>
      </p:sp>
    </p:spTree>
    <p:extLst>
      <p:ext uri="{BB962C8B-B14F-4D97-AF65-F5344CB8AC3E}">
        <p14:creationId xmlns:p14="http://schemas.microsoft.com/office/powerpoint/2010/main" val="2348738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11</a:t>
            </a:fld>
            <a:endParaRPr lang="en-US" altLang="ru-RU">
              <a:latin typeface="Calibri" panose="020F0502020204030204" pitchFamily="34" charset="0"/>
            </a:endParaRPr>
          </a:p>
        </p:txBody>
      </p:sp>
    </p:spTree>
    <p:extLst>
      <p:ext uri="{BB962C8B-B14F-4D97-AF65-F5344CB8AC3E}">
        <p14:creationId xmlns:p14="http://schemas.microsoft.com/office/powerpoint/2010/main" val="3114203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12</a:t>
            </a:fld>
            <a:endParaRPr lang="en-US" altLang="ru-RU">
              <a:latin typeface="Calibri" panose="020F0502020204030204" pitchFamily="34" charset="0"/>
            </a:endParaRPr>
          </a:p>
        </p:txBody>
      </p:sp>
    </p:spTree>
    <p:extLst>
      <p:ext uri="{BB962C8B-B14F-4D97-AF65-F5344CB8AC3E}">
        <p14:creationId xmlns:p14="http://schemas.microsoft.com/office/powerpoint/2010/main" val="54764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13</a:t>
            </a:fld>
            <a:endParaRPr lang="en-US" altLang="ru-RU">
              <a:latin typeface="Calibri" panose="020F0502020204030204" pitchFamily="34" charset="0"/>
            </a:endParaRPr>
          </a:p>
        </p:txBody>
      </p:sp>
    </p:spTree>
    <p:extLst>
      <p:ext uri="{BB962C8B-B14F-4D97-AF65-F5344CB8AC3E}">
        <p14:creationId xmlns:p14="http://schemas.microsoft.com/office/powerpoint/2010/main" val="3944736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E2649-AE03-5AFD-8981-2F1A04ED7F24}"/>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4CE5A930-DDA4-0618-E8C7-C9CE183C0113}"/>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42F1D088-1AC3-9DD5-A12B-7B2980EAC2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04F27480-6252-165B-48AF-330FAC803A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14</a:t>
            </a:fld>
            <a:endParaRPr lang="en-US" altLang="ru-RU">
              <a:latin typeface="Calibri" panose="020F0502020204030204" pitchFamily="34" charset="0"/>
            </a:endParaRPr>
          </a:p>
        </p:txBody>
      </p:sp>
    </p:spTree>
    <p:extLst>
      <p:ext uri="{BB962C8B-B14F-4D97-AF65-F5344CB8AC3E}">
        <p14:creationId xmlns:p14="http://schemas.microsoft.com/office/powerpoint/2010/main" val="762854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15</a:t>
            </a:fld>
            <a:endParaRPr lang="en-US" altLang="ru-RU">
              <a:latin typeface="Calibri" panose="020F0502020204030204" pitchFamily="34" charset="0"/>
            </a:endParaRPr>
          </a:p>
        </p:txBody>
      </p:sp>
    </p:spTree>
    <p:extLst>
      <p:ext uri="{BB962C8B-B14F-4D97-AF65-F5344CB8AC3E}">
        <p14:creationId xmlns:p14="http://schemas.microsoft.com/office/powerpoint/2010/main" val="755063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16</a:t>
            </a:fld>
            <a:endParaRPr lang="en-US" altLang="ru-RU">
              <a:latin typeface="Calibri" panose="020F0502020204030204" pitchFamily="34" charset="0"/>
            </a:endParaRPr>
          </a:p>
        </p:txBody>
      </p:sp>
    </p:spTree>
    <p:extLst>
      <p:ext uri="{BB962C8B-B14F-4D97-AF65-F5344CB8AC3E}">
        <p14:creationId xmlns:p14="http://schemas.microsoft.com/office/powerpoint/2010/main" val="4140353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17</a:t>
            </a:fld>
            <a:endParaRPr lang="en-US" altLang="ru-RU">
              <a:latin typeface="Calibri" panose="020F0502020204030204" pitchFamily="34" charset="0"/>
            </a:endParaRPr>
          </a:p>
        </p:txBody>
      </p:sp>
    </p:spTree>
    <p:extLst>
      <p:ext uri="{BB962C8B-B14F-4D97-AF65-F5344CB8AC3E}">
        <p14:creationId xmlns:p14="http://schemas.microsoft.com/office/powerpoint/2010/main" val="115736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18</a:t>
            </a:fld>
            <a:endParaRPr lang="en-US" altLang="ru-RU">
              <a:latin typeface="Calibri" panose="020F0502020204030204" pitchFamily="34" charset="0"/>
            </a:endParaRPr>
          </a:p>
        </p:txBody>
      </p:sp>
    </p:spTree>
    <p:extLst>
      <p:ext uri="{BB962C8B-B14F-4D97-AF65-F5344CB8AC3E}">
        <p14:creationId xmlns:p14="http://schemas.microsoft.com/office/powerpoint/2010/main" val="379312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19</a:t>
            </a:fld>
            <a:endParaRPr lang="en-US" altLang="ru-RU">
              <a:latin typeface="Calibri" panose="020F0502020204030204" pitchFamily="34" charset="0"/>
            </a:endParaRPr>
          </a:p>
        </p:txBody>
      </p:sp>
    </p:spTree>
    <p:extLst>
      <p:ext uri="{BB962C8B-B14F-4D97-AF65-F5344CB8AC3E}">
        <p14:creationId xmlns:p14="http://schemas.microsoft.com/office/powerpoint/2010/main" val="394534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59FFE-A91B-D425-327E-D9370523752D}"/>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CFFE48E8-B972-3214-206E-EC4798F82139}"/>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329530CA-DBC1-566F-8EFB-B29F7CBF06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D02B6A57-17E9-72FE-1857-3C8A9CFE0C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2</a:t>
            </a:fld>
            <a:endParaRPr lang="en-US" altLang="ru-RU">
              <a:latin typeface="Calibri" panose="020F0502020204030204" pitchFamily="34" charset="0"/>
            </a:endParaRPr>
          </a:p>
        </p:txBody>
      </p:sp>
    </p:spTree>
    <p:extLst>
      <p:ext uri="{BB962C8B-B14F-4D97-AF65-F5344CB8AC3E}">
        <p14:creationId xmlns:p14="http://schemas.microsoft.com/office/powerpoint/2010/main" val="1304693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20</a:t>
            </a:fld>
            <a:endParaRPr lang="en-US" altLang="ru-RU">
              <a:latin typeface="Calibri" panose="020F0502020204030204" pitchFamily="34" charset="0"/>
            </a:endParaRPr>
          </a:p>
        </p:txBody>
      </p:sp>
    </p:spTree>
    <p:extLst>
      <p:ext uri="{BB962C8B-B14F-4D97-AF65-F5344CB8AC3E}">
        <p14:creationId xmlns:p14="http://schemas.microsoft.com/office/powerpoint/2010/main" val="1315576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21</a:t>
            </a:fld>
            <a:endParaRPr lang="en-US" altLang="ru-RU">
              <a:latin typeface="Calibri" panose="020F0502020204030204" pitchFamily="34" charset="0"/>
            </a:endParaRPr>
          </a:p>
        </p:txBody>
      </p:sp>
    </p:spTree>
    <p:extLst>
      <p:ext uri="{BB962C8B-B14F-4D97-AF65-F5344CB8AC3E}">
        <p14:creationId xmlns:p14="http://schemas.microsoft.com/office/powerpoint/2010/main" val="738040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22</a:t>
            </a:fld>
            <a:endParaRPr lang="en-US" altLang="ru-RU">
              <a:latin typeface="Calibri" panose="020F0502020204030204" pitchFamily="34" charset="0"/>
            </a:endParaRPr>
          </a:p>
        </p:txBody>
      </p:sp>
    </p:spTree>
    <p:extLst>
      <p:ext uri="{BB962C8B-B14F-4D97-AF65-F5344CB8AC3E}">
        <p14:creationId xmlns:p14="http://schemas.microsoft.com/office/powerpoint/2010/main" val="3898925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42DCB-BEEC-CFE0-CB40-7F82628C93C2}"/>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A8DC2A9B-E821-1CE8-E6FE-533A27A58928}"/>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407A7561-8FFE-844B-653A-EB16A42B5C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345B7C7C-737C-F975-C0F9-5DCC4B5DC1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23</a:t>
            </a:fld>
            <a:endParaRPr lang="en-US" altLang="ru-RU">
              <a:latin typeface="Calibri" panose="020F0502020204030204" pitchFamily="34" charset="0"/>
            </a:endParaRPr>
          </a:p>
        </p:txBody>
      </p:sp>
    </p:spTree>
    <p:extLst>
      <p:ext uri="{BB962C8B-B14F-4D97-AF65-F5344CB8AC3E}">
        <p14:creationId xmlns:p14="http://schemas.microsoft.com/office/powerpoint/2010/main" val="2225202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24</a:t>
            </a:fld>
            <a:endParaRPr lang="en-US" altLang="ru-RU">
              <a:latin typeface="Calibri" panose="020F0502020204030204" pitchFamily="34" charset="0"/>
            </a:endParaRPr>
          </a:p>
        </p:txBody>
      </p:sp>
    </p:spTree>
    <p:extLst>
      <p:ext uri="{BB962C8B-B14F-4D97-AF65-F5344CB8AC3E}">
        <p14:creationId xmlns:p14="http://schemas.microsoft.com/office/powerpoint/2010/main" val="3054137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25</a:t>
            </a:fld>
            <a:endParaRPr lang="en-US" altLang="ru-RU">
              <a:latin typeface="Calibri" panose="020F0502020204030204" pitchFamily="34" charset="0"/>
            </a:endParaRPr>
          </a:p>
        </p:txBody>
      </p:sp>
    </p:spTree>
    <p:extLst>
      <p:ext uri="{BB962C8B-B14F-4D97-AF65-F5344CB8AC3E}">
        <p14:creationId xmlns:p14="http://schemas.microsoft.com/office/powerpoint/2010/main" val="589291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26</a:t>
            </a:fld>
            <a:endParaRPr lang="en-US" altLang="ru-RU">
              <a:latin typeface="Calibri" panose="020F0502020204030204" pitchFamily="34" charset="0"/>
            </a:endParaRPr>
          </a:p>
        </p:txBody>
      </p:sp>
    </p:spTree>
    <p:extLst>
      <p:ext uri="{BB962C8B-B14F-4D97-AF65-F5344CB8AC3E}">
        <p14:creationId xmlns:p14="http://schemas.microsoft.com/office/powerpoint/2010/main" val="1204090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27</a:t>
            </a:fld>
            <a:endParaRPr lang="en-US" altLang="ru-RU">
              <a:latin typeface="Calibri" panose="020F0502020204030204" pitchFamily="34" charset="0"/>
            </a:endParaRPr>
          </a:p>
        </p:txBody>
      </p:sp>
    </p:spTree>
    <p:extLst>
      <p:ext uri="{BB962C8B-B14F-4D97-AF65-F5344CB8AC3E}">
        <p14:creationId xmlns:p14="http://schemas.microsoft.com/office/powerpoint/2010/main" val="4277806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28</a:t>
            </a:fld>
            <a:endParaRPr lang="en-US" altLang="ru-RU">
              <a:latin typeface="Calibri" panose="020F0502020204030204" pitchFamily="34" charset="0"/>
            </a:endParaRPr>
          </a:p>
        </p:txBody>
      </p:sp>
    </p:spTree>
    <p:extLst>
      <p:ext uri="{BB962C8B-B14F-4D97-AF65-F5344CB8AC3E}">
        <p14:creationId xmlns:p14="http://schemas.microsoft.com/office/powerpoint/2010/main" val="162487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29</a:t>
            </a:fld>
            <a:endParaRPr lang="en-US" altLang="ru-RU">
              <a:latin typeface="Calibri" panose="020F0502020204030204" pitchFamily="34" charset="0"/>
            </a:endParaRPr>
          </a:p>
        </p:txBody>
      </p:sp>
    </p:spTree>
    <p:extLst>
      <p:ext uri="{BB962C8B-B14F-4D97-AF65-F5344CB8AC3E}">
        <p14:creationId xmlns:p14="http://schemas.microsoft.com/office/powerpoint/2010/main" val="370646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9B6D8-2074-3465-F2DF-91322F8C3032}"/>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E983BD7F-9F00-848A-0265-16C32B3E4249}"/>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DC3DE4C1-AD7E-D4A4-6CC4-CD6DD0971B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58660565-2728-3FC4-CA90-7185696924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3</a:t>
            </a:fld>
            <a:endParaRPr lang="en-US" altLang="ru-RU">
              <a:latin typeface="Calibri" panose="020F0502020204030204" pitchFamily="34" charset="0"/>
            </a:endParaRPr>
          </a:p>
        </p:txBody>
      </p:sp>
    </p:spTree>
    <p:extLst>
      <p:ext uri="{BB962C8B-B14F-4D97-AF65-F5344CB8AC3E}">
        <p14:creationId xmlns:p14="http://schemas.microsoft.com/office/powerpoint/2010/main" val="2740605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30</a:t>
            </a:fld>
            <a:endParaRPr lang="en-US" altLang="ru-RU">
              <a:latin typeface="Calibri" panose="020F0502020204030204" pitchFamily="34" charset="0"/>
            </a:endParaRPr>
          </a:p>
        </p:txBody>
      </p:sp>
    </p:spTree>
    <p:extLst>
      <p:ext uri="{BB962C8B-B14F-4D97-AF65-F5344CB8AC3E}">
        <p14:creationId xmlns:p14="http://schemas.microsoft.com/office/powerpoint/2010/main" val="3061575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31</a:t>
            </a:fld>
            <a:endParaRPr lang="en-US" altLang="ru-RU">
              <a:latin typeface="Calibri" panose="020F0502020204030204" pitchFamily="34" charset="0"/>
            </a:endParaRPr>
          </a:p>
        </p:txBody>
      </p:sp>
    </p:spTree>
    <p:extLst>
      <p:ext uri="{BB962C8B-B14F-4D97-AF65-F5344CB8AC3E}">
        <p14:creationId xmlns:p14="http://schemas.microsoft.com/office/powerpoint/2010/main" val="775372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32</a:t>
            </a:fld>
            <a:endParaRPr lang="en-US" altLang="ru-RU">
              <a:latin typeface="Calibri" panose="020F0502020204030204" pitchFamily="34" charset="0"/>
            </a:endParaRPr>
          </a:p>
        </p:txBody>
      </p:sp>
    </p:spTree>
    <p:extLst>
      <p:ext uri="{BB962C8B-B14F-4D97-AF65-F5344CB8AC3E}">
        <p14:creationId xmlns:p14="http://schemas.microsoft.com/office/powerpoint/2010/main" val="4260176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33</a:t>
            </a:fld>
            <a:endParaRPr lang="en-US" altLang="ru-RU">
              <a:latin typeface="Calibri" panose="020F0502020204030204" pitchFamily="34" charset="0"/>
            </a:endParaRPr>
          </a:p>
        </p:txBody>
      </p:sp>
    </p:spTree>
    <p:extLst>
      <p:ext uri="{BB962C8B-B14F-4D97-AF65-F5344CB8AC3E}">
        <p14:creationId xmlns:p14="http://schemas.microsoft.com/office/powerpoint/2010/main" val="2953251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34</a:t>
            </a:fld>
            <a:endParaRPr lang="en-US" altLang="ru-RU">
              <a:latin typeface="Calibri" panose="020F0502020204030204" pitchFamily="34" charset="0"/>
            </a:endParaRPr>
          </a:p>
        </p:txBody>
      </p:sp>
    </p:spTree>
    <p:extLst>
      <p:ext uri="{BB962C8B-B14F-4D97-AF65-F5344CB8AC3E}">
        <p14:creationId xmlns:p14="http://schemas.microsoft.com/office/powerpoint/2010/main" val="3995953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35</a:t>
            </a:fld>
            <a:endParaRPr lang="en-US" altLang="ru-RU">
              <a:latin typeface="Calibri" panose="020F0502020204030204" pitchFamily="34" charset="0"/>
            </a:endParaRPr>
          </a:p>
        </p:txBody>
      </p:sp>
    </p:spTree>
    <p:extLst>
      <p:ext uri="{BB962C8B-B14F-4D97-AF65-F5344CB8AC3E}">
        <p14:creationId xmlns:p14="http://schemas.microsoft.com/office/powerpoint/2010/main" val="1438828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AAAF4-81A8-E5AF-B510-C51DC1B00482}"/>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4F244DA4-454F-D727-23BD-2B312741CB00}"/>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A699239B-F8A4-80D9-05CD-E4CF0C28B9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C7229A42-C992-4D14-75AE-6F903FB5BC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36</a:t>
            </a:fld>
            <a:endParaRPr lang="en-US" altLang="ru-RU">
              <a:latin typeface="Calibri" panose="020F0502020204030204" pitchFamily="34" charset="0"/>
            </a:endParaRPr>
          </a:p>
        </p:txBody>
      </p:sp>
    </p:spTree>
    <p:extLst>
      <p:ext uri="{BB962C8B-B14F-4D97-AF65-F5344CB8AC3E}">
        <p14:creationId xmlns:p14="http://schemas.microsoft.com/office/powerpoint/2010/main" val="2288926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AAAF4-81A8-E5AF-B510-C51DC1B00482}"/>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4F244DA4-454F-D727-23BD-2B312741CB00}"/>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A699239B-F8A4-80D9-05CD-E4CF0C28B9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C7229A42-C992-4D14-75AE-6F903FB5BC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37</a:t>
            </a:fld>
            <a:endParaRPr lang="en-US" altLang="ru-RU">
              <a:latin typeface="Calibri" panose="020F0502020204030204" pitchFamily="34" charset="0"/>
            </a:endParaRPr>
          </a:p>
        </p:txBody>
      </p:sp>
    </p:spTree>
    <p:extLst>
      <p:ext uri="{BB962C8B-B14F-4D97-AF65-F5344CB8AC3E}">
        <p14:creationId xmlns:p14="http://schemas.microsoft.com/office/powerpoint/2010/main" val="105795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38</a:t>
            </a:fld>
            <a:endParaRPr lang="en-US" altLang="ru-RU">
              <a:latin typeface="Calibri" panose="020F0502020204030204" pitchFamily="34" charset="0"/>
            </a:endParaRPr>
          </a:p>
        </p:txBody>
      </p:sp>
    </p:spTree>
    <p:extLst>
      <p:ext uri="{BB962C8B-B14F-4D97-AF65-F5344CB8AC3E}">
        <p14:creationId xmlns:p14="http://schemas.microsoft.com/office/powerpoint/2010/main" val="3511986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39</a:t>
            </a:fld>
            <a:endParaRPr lang="en-US" altLang="ru-RU">
              <a:latin typeface="Calibri" panose="020F0502020204030204" pitchFamily="34" charset="0"/>
            </a:endParaRPr>
          </a:p>
        </p:txBody>
      </p:sp>
    </p:spTree>
    <p:extLst>
      <p:ext uri="{BB962C8B-B14F-4D97-AF65-F5344CB8AC3E}">
        <p14:creationId xmlns:p14="http://schemas.microsoft.com/office/powerpoint/2010/main" val="241769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87D66-5F21-B78B-2511-65E109E22A63}"/>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B803744F-72A5-9B88-A3E9-F30EF66AAF7B}"/>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EF9A0A96-461A-DB20-72D7-88EB017E50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BB2106E0-B0BA-C6F7-10D5-0FC1F9FFD5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4</a:t>
            </a:fld>
            <a:endParaRPr lang="en-US" altLang="ru-RU">
              <a:latin typeface="Calibri" panose="020F0502020204030204" pitchFamily="34" charset="0"/>
            </a:endParaRPr>
          </a:p>
        </p:txBody>
      </p:sp>
    </p:spTree>
    <p:extLst>
      <p:ext uri="{BB962C8B-B14F-4D97-AF65-F5344CB8AC3E}">
        <p14:creationId xmlns:p14="http://schemas.microsoft.com/office/powerpoint/2010/main" val="684456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40</a:t>
            </a:fld>
            <a:endParaRPr lang="en-US" altLang="ru-RU">
              <a:latin typeface="Calibri" panose="020F0502020204030204" pitchFamily="34" charset="0"/>
            </a:endParaRPr>
          </a:p>
        </p:txBody>
      </p:sp>
    </p:spTree>
    <p:extLst>
      <p:ext uri="{BB962C8B-B14F-4D97-AF65-F5344CB8AC3E}">
        <p14:creationId xmlns:p14="http://schemas.microsoft.com/office/powerpoint/2010/main" val="431595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0024DB2-58D3-4A2A-88F9-92EE12FFFDB8}" type="slidenum">
              <a:rPr lang="ru-RU" smtClean="0"/>
              <a:t>41</a:t>
            </a:fld>
            <a:endParaRPr lang="ru-RU" dirty="0"/>
          </a:p>
        </p:txBody>
      </p:sp>
    </p:spTree>
    <p:extLst>
      <p:ext uri="{BB962C8B-B14F-4D97-AF65-F5344CB8AC3E}">
        <p14:creationId xmlns:p14="http://schemas.microsoft.com/office/powerpoint/2010/main" val="2639215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42</a:t>
            </a:fld>
            <a:endParaRPr lang="en-US" altLang="ru-RU">
              <a:latin typeface="Calibri" panose="020F0502020204030204" pitchFamily="34" charset="0"/>
            </a:endParaRPr>
          </a:p>
        </p:txBody>
      </p:sp>
    </p:spTree>
    <p:extLst>
      <p:ext uri="{BB962C8B-B14F-4D97-AF65-F5344CB8AC3E}">
        <p14:creationId xmlns:p14="http://schemas.microsoft.com/office/powerpoint/2010/main" val="1666333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43</a:t>
            </a:fld>
            <a:endParaRPr lang="en-US" altLang="ru-RU">
              <a:latin typeface="Calibri" panose="020F0502020204030204" pitchFamily="34" charset="0"/>
            </a:endParaRPr>
          </a:p>
        </p:txBody>
      </p:sp>
    </p:spTree>
    <p:extLst>
      <p:ext uri="{BB962C8B-B14F-4D97-AF65-F5344CB8AC3E}">
        <p14:creationId xmlns:p14="http://schemas.microsoft.com/office/powerpoint/2010/main" val="565352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9A843-C68B-D2C9-3B09-CE051C7E474D}"/>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7B516220-989C-9FB7-9678-163A0EC35F96}"/>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E2EE5D8E-4B91-AC15-B013-ECA56A92F1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03E118C8-6C01-936D-DB47-3FC31FA78C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44</a:t>
            </a:fld>
            <a:endParaRPr lang="en-US" altLang="ru-RU">
              <a:latin typeface="Calibri" panose="020F0502020204030204" pitchFamily="34" charset="0"/>
            </a:endParaRPr>
          </a:p>
        </p:txBody>
      </p:sp>
    </p:spTree>
    <p:extLst>
      <p:ext uri="{BB962C8B-B14F-4D97-AF65-F5344CB8AC3E}">
        <p14:creationId xmlns:p14="http://schemas.microsoft.com/office/powerpoint/2010/main" val="2702730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D2689-8026-CF9A-5226-749256A061A0}"/>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D7748172-BDFA-E542-7997-91FA85F5C777}"/>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B7B5F4DC-1B6C-54DC-BDBA-1D583195BE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D24B0DD9-ACBA-969B-9DF3-7074F2A64E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45</a:t>
            </a:fld>
            <a:endParaRPr lang="en-US" altLang="ru-RU">
              <a:latin typeface="Calibri" panose="020F0502020204030204" pitchFamily="34" charset="0"/>
            </a:endParaRPr>
          </a:p>
        </p:txBody>
      </p:sp>
    </p:spTree>
    <p:extLst>
      <p:ext uri="{BB962C8B-B14F-4D97-AF65-F5344CB8AC3E}">
        <p14:creationId xmlns:p14="http://schemas.microsoft.com/office/powerpoint/2010/main" val="32789971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E2073-70C4-F7BA-54CB-E9AD5516B6C5}"/>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72012277-5DA4-566D-EE48-C9C7D5523E64}"/>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0287B5F8-5718-7AB3-5954-47BF6A3032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427BDF1E-FF86-B6C0-FF90-2CCD516B0C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46</a:t>
            </a:fld>
            <a:endParaRPr lang="en-US" altLang="ru-RU">
              <a:latin typeface="Calibri" panose="020F0502020204030204" pitchFamily="34" charset="0"/>
            </a:endParaRPr>
          </a:p>
        </p:txBody>
      </p:sp>
    </p:spTree>
    <p:extLst>
      <p:ext uri="{BB962C8B-B14F-4D97-AF65-F5344CB8AC3E}">
        <p14:creationId xmlns:p14="http://schemas.microsoft.com/office/powerpoint/2010/main" val="1923232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F2D70-7A57-6395-7CB9-061FAB03AF96}"/>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85172C2D-4444-8BBF-8630-5427977D2588}"/>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51336D20-4FBC-22DE-7FE6-D67B9364A0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968D1459-5345-2C20-D087-73C6568420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47</a:t>
            </a:fld>
            <a:endParaRPr lang="en-US" altLang="ru-RU">
              <a:latin typeface="Calibri" panose="020F0502020204030204" pitchFamily="34" charset="0"/>
            </a:endParaRPr>
          </a:p>
        </p:txBody>
      </p:sp>
    </p:spTree>
    <p:extLst>
      <p:ext uri="{BB962C8B-B14F-4D97-AF65-F5344CB8AC3E}">
        <p14:creationId xmlns:p14="http://schemas.microsoft.com/office/powerpoint/2010/main" val="2880199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B72D5-9CC3-DBF6-FE4F-92337E6585BC}"/>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59098DAD-84B2-F365-CD8F-14E7E2971938}"/>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E3BBDF06-D658-1D15-5A19-F75A71197C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9CED2040-DB7F-EBE4-3BA0-21F05838E2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48</a:t>
            </a:fld>
            <a:endParaRPr lang="en-US" altLang="ru-RU">
              <a:latin typeface="Calibri" panose="020F0502020204030204" pitchFamily="34" charset="0"/>
            </a:endParaRPr>
          </a:p>
        </p:txBody>
      </p:sp>
    </p:spTree>
    <p:extLst>
      <p:ext uri="{BB962C8B-B14F-4D97-AF65-F5344CB8AC3E}">
        <p14:creationId xmlns:p14="http://schemas.microsoft.com/office/powerpoint/2010/main" val="1611522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DC20E-3292-3717-F8F0-9712FB9EAADC}"/>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3CEBF306-79CA-00E5-E9BE-AB935F5E0C0C}"/>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9D0DDB2A-3A54-AEE7-EBE4-2CED0D5DA6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A617A8FE-13CA-25B4-AEE4-242821265A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49</a:t>
            </a:fld>
            <a:endParaRPr lang="en-US" altLang="ru-RU">
              <a:latin typeface="Calibri" panose="020F0502020204030204" pitchFamily="34" charset="0"/>
            </a:endParaRPr>
          </a:p>
        </p:txBody>
      </p:sp>
    </p:spTree>
    <p:extLst>
      <p:ext uri="{BB962C8B-B14F-4D97-AF65-F5344CB8AC3E}">
        <p14:creationId xmlns:p14="http://schemas.microsoft.com/office/powerpoint/2010/main" val="110137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5</a:t>
            </a:fld>
            <a:endParaRPr lang="en-US" altLang="ru-RU">
              <a:latin typeface="Calibri" panose="020F0502020204030204" pitchFamily="34" charset="0"/>
            </a:endParaRPr>
          </a:p>
        </p:txBody>
      </p:sp>
    </p:spTree>
    <p:extLst>
      <p:ext uri="{BB962C8B-B14F-4D97-AF65-F5344CB8AC3E}">
        <p14:creationId xmlns:p14="http://schemas.microsoft.com/office/powerpoint/2010/main" val="1353256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DC20E-3292-3717-F8F0-9712FB9EAADC}"/>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3CEBF306-79CA-00E5-E9BE-AB935F5E0C0C}"/>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9D0DDB2A-3A54-AEE7-EBE4-2CED0D5DA6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A617A8FE-13CA-25B4-AEE4-242821265A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50</a:t>
            </a:fld>
            <a:endParaRPr lang="en-US" altLang="ru-RU">
              <a:latin typeface="Calibri" panose="020F0502020204030204" pitchFamily="34" charset="0"/>
            </a:endParaRPr>
          </a:p>
        </p:txBody>
      </p:sp>
    </p:spTree>
    <p:extLst>
      <p:ext uri="{BB962C8B-B14F-4D97-AF65-F5344CB8AC3E}">
        <p14:creationId xmlns:p14="http://schemas.microsoft.com/office/powerpoint/2010/main" val="3031387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B9FCF-B54D-3397-ABA7-4BA9A0A482A4}"/>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1B0829F3-184D-2DB4-7D87-5A4FF6FDA017}"/>
              </a:ext>
            </a:extLst>
          </p:cNvPr>
          <p:cNvSpPr>
            <a:spLocks noGrp="1" noRot="1" noChangeAspect="1" noTextEdit="1"/>
          </p:cNvSpPr>
          <p:nvPr>
            <p:ph type="sldImg"/>
          </p:nvPr>
        </p:nvSpPr>
        <p:spPr bwMode="auto">
          <a:xfrm>
            <a:off x="979488" y="1241425"/>
            <a:ext cx="483870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69EC248A-EF31-4CB8-FE2B-1560864331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396656F4-3F37-D328-0CB7-06855A3092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234" indent="-284320">
              <a:defRPr>
                <a:solidFill>
                  <a:schemeClr val="tx1"/>
                </a:solidFill>
                <a:latin typeface="Arial" panose="020B0604020202020204" pitchFamily="34" charset="0"/>
                <a:cs typeface="Arial" panose="020B0604020202020204" pitchFamily="34" charset="0"/>
              </a:defRPr>
            </a:lvl2pPr>
            <a:lvl3pPr marL="1137282" indent="-227457">
              <a:defRPr>
                <a:solidFill>
                  <a:schemeClr val="tx1"/>
                </a:solidFill>
                <a:latin typeface="Arial" panose="020B0604020202020204" pitchFamily="34" charset="0"/>
                <a:cs typeface="Arial" panose="020B0604020202020204" pitchFamily="34" charset="0"/>
              </a:defRPr>
            </a:lvl3pPr>
            <a:lvl4pPr marL="1592196" indent="-227457">
              <a:defRPr>
                <a:solidFill>
                  <a:schemeClr val="tx1"/>
                </a:solidFill>
                <a:latin typeface="Arial" panose="020B0604020202020204" pitchFamily="34" charset="0"/>
                <a:cs typeface="Arial" panose="020B0604020202020204" pitchFamily="34" charset="0"/>
              </a:defRPr>
            </a:lvl4pPr>
            <a:lvl5pPr marL="2047108" indent="-227457">
              <a:defRPr>
                <a:solidFill>
                  <a:schemeClr val="tx1"/>
                </a:solidFill>
                <a:latin typeface="Arial" panose="020B0604020202020204" pitchFamily="34" charset="0"/>
                <a:cs typeface="Arial" panose="020B0604020202020204" pitchFamily="34" charset="0"/>
              </a:defRPr>
            </a:lvl5pPr>
            <a:lvl6pPr marL="2502022" indent="-2274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6934" indent="-2274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1848" indent="-2274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6761" indent="-2274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5404">
              <a:defRPr/>
            </a:pPr>
            <a:fld id="{6941D7C5-7962-458A-A8F2-ACCCC64DC514}" type="slidenum">
              <a:rPr lang="en-US" altLang="ru-RU">
                <a:solidFill>
                  <a:prstClr val="black"/>
                </a:solidFill>
                <a:latin typeface="Calibri" panose="020F0502020204030204" pitchFamily="34" charset="0"/>
              </a:rPr>
              <a:pPr defTabSz="915404">
                <a:defRPr/>
              </a:pPr>
              <a:t>51</a:t>
            </a:fld>
            <a:endParaRPr lang="en-US" altLang="ru-RU">
              <a:solidFill>
                <a:prstClr val="black"/>
              </a:solidFill>
              <a:latin typeface="Calibri" panose="020F0502020204030204" pitchFamily="34" charset="0"/>
            </a:endParaRPr>
          </a:p>
        </p:txBody>
      </p:sp>
    </p:spTree>
    <p:extLst>
      <p:ext uri="{BB962C8B-B14F-4D97-AF65-F5344CB8AC3E}">
        <p14:creationId xmlns:p14="http://schemas.microsoft.com/office/powerpoint/2010/main" val="11930934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22236-CE39-6775-8032-AD71972824CE}"/>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131DE151-BACC-7100-829F-1FB610BC34B9}"/>
              </a:ext>
            </a:extLst>
          </p:cNvPr>
          <p:cNvSpPr>
            <a:spLocks noGrp="1" noRot="1" noChangeAspect="1" noTextEdit="1"/>
          </p:cNvSpPr>
          <p:nvPr>
            <p:ph type="sldImg"/>
          </p:nvPr>
        </p:nvSpPr>
        <p:spPr bwMode="auto">
          <a:xfrm>
            <a:off x="979488" y="1241425"/>
            <a:ext cx="483870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016CB6C6-88E0-FA3B-7F78-94671A8486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4F1E4CBD-3BCF-7C1C-BC01-FA1BACAC61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234" indent="-284320">
              <a:defRPr>
                <a:solidFill>
                  <a:schemeClr val="tx1"/>
                </a:solidFill>
                <a:latin typeface="Arial" panose="020B0604020202020204" pitchFamily="34" charset="0"/>
                <a:cs typeface="Arial" panose="020B0604020202020204" pitchFamily="34" charset="0"/>
              </a:defRPr>
            </a:lvl2pPr>
            <a:lvl3pPr marL="1137282" indent="-227457">
              <a:defRPr>
                <a:solidFill>
                  <a:schemeClr val="tx1"/>
                </a:solidFill>
                <a:latin typeface="Arial" panose="020B0604020202020204" pitchFamily="34" charset="0"/>
                <a:cs typeface="Arial" panose="020B0604020202020204" pitchFamily="34" charset="0"/>
              </a:defRPr>
            </a:lvl3pPr>
            <a:lvl4pPr marL="1592196" indent="-227457">
              <a:defRPr>
                <a:solidFill>
                  <a:schemeClr val="tx1"/>
                </a:solidFill>
                <a:latin typeface="Arial" panose="020B0604020202020204" pitchFamily="34" charset="0"/>
                <a:cs typeface="Arial" panose="020B0604020202020204" pitchFamily="34" charset="0"/>
              </a:defRPr>
            </a:lvl4pPr>
            <a:lvl5pPr marL="2047108" indent="-227457">
              <a:defRPr>
                <a:solidFill>
                  <a:schemeClr val="tx1"/>
                </a:solidFill>
                <a:latin typeface="Arial" panose="020B0604020202020204" pitchFamily="34" charset="0"/>
                <a:cs typeface="Arial" panose="020B0604020202020204" pitchFamily="34" charset="0"/>
              </a:defRPr>
            </a:lvl5pPr>
            <a:lvl6pPr marL="2502022" indent="-2274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6934" indent="-2274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1848" indent="-2274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6761" indent="-2274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5404">
              <a:defRPr/>
            </a:pPr>
            <a:fld id="{6941D7C5-7962-458A-A8F2-ACCCC64DC514}" type="slidenum">
              <a:rPr lang="en-US" altLang="ru-RU">
                <a:solidFill>
                  <a:prstClr val="black"/>
                </a:solidFill>
                <a:latin typeface="Calibri" panose="020F0502020204030204" pitchFamily="34" charset="0"/>
              </a:rPr>
              <a:pPr defTabSz="915404">
                <a:defRPr/>
              </a:pPr>
              <a:t>52</a:t>
            </a:fld>
            <a:endParaRPr lang="en-US" altLang="ru-RU">
              <a:solidFill>
                <a:prstClr val="black"/>
              </a:solidFill>
              <a:latin typeface="Calibri" panose="020F0502020204030204" pitchFamily="34" charset="0"/>
            </a:endParaRPr>
          </a:p>
        </p:txBody>
      </p:sp>
    </p:spTree>
    <p:extLst>
      <p:ext uri="{BB962C8B-B14F-4D97-AF65-F5344CB8AC3E}">
        <p14:creationId xmlns:p14="http://schemas.microsoft.com/office/powerpoint/2010/main" val="1548081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22236-CE39-6775-8032-AD71972824CE}"/>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131DE151-BACC-7100-829F-1FB610BC34B9}"/>
              </a:ext>
            </a:extLst>
          </p:cNvPr>
          <p:cNvSpPr>
            <a:spLocks noGrp="1" noRot="1" noChangeAspect="1" noTextEdit="1"/>
          </p:cNvSpPr>
          <p:nvPr>
            <p:ph type="sldImg"/>
          </p:nvPr>
        </p:nvSpPr>
        <p:spPr bwMode="auto">
          <a:xfrm>
            <a:off x="979488" y="1241425"/>
            <a:ext cx="483870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016CB6C6-88E0-FA3B-7F78-94671A8486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4F1E4CBD-3BCF-7C1C-BC01-FA1BACAC61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234" indent="-284320">
              <a:defRPr>
                <a:solidFill>
                  <a:schemeClr val="tx1"/>
                </a:solidFill>
                <a:latin typeface="Arial" panose="020B0604020202020204" pitchFamily="34" charset="0"/>
                <a:cs typeface="Arial" panose="020B0604020202020204" pitchFamily="34" charset="0"/>
              </a:defRPr>
            </a:lvl2pPr>
            <a:lvl3pPr marL="1137282" indent="-227457">
              <a:defRPr>
                <a:solidFill>
                  <a:schemeClr val="tx1"/>
                </a:solidFill>
                <a:latin typeface="Arial" panose="020B0604020202020204" pitchFamily="34" charset="0"/>
                <a:cs typeface="Arial" panose="020B0604020202020204" pitchFamily="34" charset="0"/>
              </a:defRPr>
            </a:lvl3pPr>
            <a:lvl4pPr marL="1592196" indent="-227457">
              <a:defRPr>
                <a:solidFill>
                  <a:schemeClr val="tx1"/>
                </a:solidFill>
                <a:latin typeface="Arial" panose="020B0604020202020204" pitchFamily="34" charset="0"/>
                <a:cs typeface="Arial" panose="020B0604020202020204" pitchFamily="34" charset="0"/>
              </a:defRPr>
            </a:lvl4pPr>
            <a:lvl5pPr marL="2047108" indent="-227457">
              <a:defRPr>
                <a:solidFill>
                  <a:schemeClr val="tx1"/>
                </a:solidFill>
                <a:latin typeface="Arial" panose="020B0604020202020204" pitchFamily="34" charset="0"/>
                <a:cs typeface="Arial" panose="020B0604020202020204" pitchFamily="34" charset="0"/>
              </a:defRPr>
            </a:lvl5pPr>
            <a:lvl6pPr marL="2502022" indent="-2274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6934" indent="-2274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1848" indent="-2274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6761" indent="-2274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5404">
              <a:defRPr/>
            </a:pPr>
            <a:fld id="{6941D7C5-7962-458A-A8F2-ACCCC64DC514}" type="slidenum">
              <a:rPr lang="en-US" altLang="ru-RU">
                <a:solidFill>
                  <a:prstClr val="black"/>
                </a:solidFill>
                <a:latin typeface="Calibri" panose="020F0502020204030204" pitchFamily="34" charset="0"/>
              </a:rPr>
              <a:pPr defTabSz="915404">
                <a:defRPr/>
              </a:pPr>
              <a:t>53</a:t>
            </a:fld>
            <a:endParaRPr lang="en-US" altLang="ru-RU">
              <a:solidFill>
                <a:prstClr val="black"/>
              </a:solidFill>
              <a:latin typeface="Calibri" panose="020F0502020204030204" pitchFamily="34" charset="0"/>
            </a:endParaRPr>
          </a:p>
        </p:txBody>
      </p:sp>
    </p:spTree>
    <p:extLst>
      <p:ext uri="{BB962C8B-B14F-4D97-AF65-F5344CB8AC3E}">
        <p14:creationId xmlns:p14="http://schemas.microsoft.com/office/powerpoint/2010/main" val="2311289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6</a:t>
            </a:fld>
            <a:endParaRPr lang="en-US" altLang="ru-RU">
              <a:latin typeface="Calibri" panose="020F0502020204030204" pitchFamily="34" charset="0"/>
            </a:endParaRPr>
          </a:p>
        </p:txBody>
      </p:sp>
    </p:spTree>
    <p:extLst>
      <p:ext uri="{BB962C8B-B14F-4D97-AF65-F5344CB8AC3E}">
        <p14:creationId xmlns:p14="http://schemas.microsoft.com/office/powerpoint/2010/main" val="400123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7</a:t>
            </a:fld>
            <a:endParaRPr lang="en-US" altLang="ru-RU">
              <a:latin typeface="Calibri" panose="020F0502020204030204" pitchFamily="34" charset="0"/>
            </a:endParaRPr>
          </a:p>
        </p:txBody>
      </p:sp>
    </p:spTree>
    <p:extLst>
      <p:ext uri="{BB962C8B-B14F-4D97-AF65-F5344CB8AC3E}">
        <p14:creationId xmlns:p14="http://schemas.microsoft.com/office/powerpoint/2010/main" val="106001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CBC4C-497B-2FE9-6286-5B1177B395ED}"/>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C10F6437-C024-8537-E5DF-FDFD9B82190A}"/>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B0F238F5-E641-566E-F490-433E9E189F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89628344-1AD1-4532-1E13-E030B6E083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8</a:t>
            </a:fld>
            <a:endParaRPr lang="en-US" altLang="ru-RU">
              <a:latin typeface="Calibri" panose="020F0502020204030204" pitchFamily="34" charset="0"/>
            </a:endParaRPr>
          </a:p>
        </p:txBody>
      </p:sp>
    </p:spTree>
    <p:extLst>
      <p:ext uri="{BB962C8B-B14F-4D97-AF65-F5344CB8AC3E}">
        <p14:creationId xmlns:p14="http://schemas.microsoft.com/office/powerpoint/2010/main" val="3422051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CBC4C-497B-2FE9-6286-5B1177B395ED}"/>
            </a:ext>
          </a:extLst>
        </p:cNvPr>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C10F6437-C024-8537-E5DF-FDFD9B82190A}"/>
              </a:ext>
            </a:extLst>
          </p:cNvPr>
          <p:cNvSpPr>
            <a:spLocks noGrp="1" noRot="1" noChangeAspect="1" noTextEdit="1"/>
          </p:cNvSpPr>
          <p:nvPr>
            <p:ph type="sldImg"/>
          </p:nvPr>
        </p:nvSpPr>
        <p:spPr bwMode="auto">
          <a:xfrm>
            <a:off x="982663" y="1243013"/>
            <a:ext cx="48418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B0F238F5-E641-566E-F490-433E9E189F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a:p>
        </p:txBody>
      </p:sp>
      <p:sp>
        <p:nvSpPr>
          <p:cNvPr id="16388" name="Номер слайда 3">
            <a:extLst>
              <a:ext uri="{FF2B5EF4-FFF2-40B4-BE49-F238E27FC236}">
                <a16:creationId xmlns:a16="http://schemas.microsoft.com/office/drawing/2014/main" id="{89628344-1AD1-4532-1E13-E030B6E083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0121" indent="-284661">
              <a:defRPr>
                <a:solidFill>
                  <a:schemeClr val="tx1"/>
                </a:solidFill>
                <a:latin typeface="Arial" panose="020B0604020202020204" pitchFamily="34" charset="0"/>
                <a:cs typeface="Arial" panose="020B0604020202020204" pitchFamily="34" charset="0"/>
              </a:defRPr>
            </a:lvl2pPr>
            <a:lvl3pPr marL="1138648" indent="-227730">
              <a:defRPr>
                <a:solidFill>
                  <a:schemeClr val="tx1"/>
                </a:solidFill>
                <a:latin typeface="Arial" panose="020B0604020202020204" pitchFamily="34" charset="0"/>
                <a:cs typeface="Arial" panose="020B0604020202020204" pitchFamily="34" charset="0"/>
              </a:defRPr>
            </a:lvl3pPr>
            <a:lvl4pPr marL="1594106" indent="-227730">
              <a:defRPr>
                <a:solidFill>
                  <a:schemeClr val="tx1"/>
                </a:solidFill>
                <a:latin typeface="Arial" panose="020B0604020202020204" pitchFamily="34" charset="0"/>
                <a:cs typeface="Arial" panose="020B0604020202020204" pitchFamily="34" charset="0"/>
              </a:defRPr>
            </a:lvl4pPr>
            <a:lvl5pPr marL="2049565" indent="-227730">
              <a:defRPr>
                <a:solidFill>
                  <a:schemeClr val="tx1"/>
                </a:solidFill>
                <a:latin typeface="Arial" panose="020B0604020202020204" pitchFamily="34" charset="0"/>
                <a:cs typeface="Arial" panose="020B0604020202020204" pitchFamily="34" charset="0"/>
              </a:defRPr>
            </a:lvl5pPr>
            <a:lvl6pPr marL="2505024"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0483"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5942"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1401" indent="-2277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1D7C5-7962-458A-A8F2-ACCCC64DC514}" type="slidenum">
              <a:rPr lang="en-US" altLang="ru-RU" smtClean="0">
                <a:latin typeface="Calibri" panose="020F0502020204030204" pitchFamily="34" charset="0"/>
              </a:rPr>
              <a:pPr/>
              <a:t>9</a:t>
            </a:fld>
            <a:endParaRPr lang="en-US" altLang="ru-RU">
              <a:latin typeface="Calibri" panose="020F0502020204030204" pitchFamily="34" charset="0"/>
            </a:endParaRPr>
          </a:p>
        </p:txBody>
      </p:sp>
    </p:spTree>
    <p:extLst>
      <p:ext uri="{BB962C8B-B14F-4D97-AF65-F5344CB8AC3E}">
        <p14:creationId xmlns:p14="http://schemas.microsoft.com/office/powerpoint/2010/main" val="3624968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3E5BAD40-D4F4-4769-8B74-8253F8A374FB}" type="datetime1">
              <a:rPr lang="en-US" smtClean="0"/>
              <a:t>3/25/2026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FD4579-9CFC-4560-9C5A-EE65787A7C07}" type="slidenum">
              <a:rPr lang="en-US" altLang="ru-RU"/>
              <a:pPr>
                <a:defRPr/>
              </a:pPr>
              <a:t>‹#›</a:t>
            </a:fld>
            <a:endParaRPr lang="en-US" altLang="ru-RU"/>
          </a:p>
        </p:txBody>
      </p:sp>
      <p:pic>
        <p:nvPicPr>
          <p:cNvPr id="7" name="Рисунок 20">
            <a:extLst>
              <a:ext uri="{FF2B5EF4-FFF2-40B4-BE49-F238E27FC236}">
                <a16:creationId xmlns:a16="http://schemas.microsoft.com/office/drawing/2014/main" id="{F55ECF5A-5BEC-D8E2-376E-B721FA7B6E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560"/>
            <a:ext cx="9906000" cy="107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726484AA-7D48-B6F8-13A0-8CFA191881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29133" y="55287"/>
            <a:ext cx="908897" cy="908897"/>
          </a:xfrm>
          <a:prstGeom prst="rect">
            <a:avLst/>
          </a:prstGeom>
        </p:spPr>
      </p:pic>
      <p:pic>
        <p:nvPicPr>
          <p:cNvPr id="10" name="Рисунок 2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39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211340" y="987429"/>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A7FEA920-EA70-4E1D-87D9-FEB6C946C44B}" type="datetime1">
              <a:rPr lang="en-US" smtClean="0"/>
              <a:t>3/25/2026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6DD0AB-7DE9-475C-82AC-FF58C3F855FF}" type="slidenum">
              <a:rPr lang="en-US" altLang="ru-RU"/>
              <a:pPr>
                <a:defRPr/>
              </a:pPr>
              <a:t>‹#›</a:t>
            </a:fld>
            <a:endParaRPr lang="en-US" altLang="ru-RU"/>
          </a:p>
        </p:txBody>
      </p:sp>
      <p:pic>
        <p:nvPicPr>
          <p:cNvPr id="9"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360382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EE6A392-9B74-461D-9CA1-E25FF7C64F60}" type="datetime1">
              <a:rPr lang="en-US" smtClean="0"/>
              <a:t>3/25/2026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0A9B19-DAA4-48E1-96FD-CD12973E7BDB}" type="slidenum">
              <a:rPr lang="en-US" altLang="ru-RU"/>
              <a:pPr>
                <a:defRPr/>
              </a:pPr>
              <a:t>‹#›</a:t>
            </a:fld>
            <a:endParaRPr lang="en-US" altLang="ru-RU"/>
          </a:p>
        </p:txBody>
      </p:sp>
      <p:pic>
        <p:nvPicPr>
          <p:cNvPr id="7"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331481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040263D-12E3-4567-B35B-145A6FF3D6B0}" type="datetime1">
              <a:rPr lang="en-US" smtClean="0"/>
              <a:t>3/25/2026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64F8EB-9C8A-41CF-9A24-D1C840B8C0DD}" type="slidenum">
              <a:rPr lang="en-US" altLang="ru-RU"/>
              <a:pPr>
                <a:defRPr/>
              </a:pPr>
              <a:t>‹#›</a:t>
            </a:fld>
            <a:endParaRPr lang="en-US" altLang="ru-RU"/>
          </a:p>
        </p:txBody>
      </p:sp>
      <p:pic>
        <p:nvPicPr>
          <p:cNvPr id="8"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12121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04060" y="1837360"/>
            <a:ext cx="5592063" cy="2323974"/>
          </a:xfrm>
          <a:custGeom>
            <a:avLst/>
            <a:gdLst>
              <a:gd name="connsiteX0" fmla="*/ 0 w 6882539"/>
              <a:gd name="connsiteY0" fmla="*/ 0 h 2323974"/>
              <a:gd name="connsiteX1" fmla="*/ 6882539 w 6882539"/>
              <a:gd name="connsiteY1" fmla="*/ 0 h 2323974"/>
              <a:gd name="connsiteX2" fmla="*/ 6882539 w 6882539"/>
              <a:gd name="connsiteY2" fmla="*/ 2323974 h 2323974"/>
              <a:gd name="connsiteX3" fmla="*/ 0 w 6882539"/>
              <a:gd name="connsiteY3" fmla="*/ 2323974 h 2323974"/>
            </a:gdLst>
            <a:ahLst/>
            <a:cxnLst>
              <a:cxn ang="0">
                <a:pos x="connsiteX0" y="connsiteY0"/>
              </a:cxn>
              <a:cxn ang="0">
                <a:pos x="connsiteX1" y="connsiteY1"/>
              </a:cxn>
              <a:cxn ang="0">
                <a:pos x="connsiteX2" y="connsiteY2"/>
              </a:cxn>
              <a:cxn ang="0">
                <a:pos x="connsiteX3" y="connsiteY3"/>
              </a:cxn>
            </a:cxnLst>
            <a:rect l="l" t="t" r="r" b="b"/>
            <a:pathLst>
              <a:path w="6882539" h="2323974">
                <a:moveTo>
                  <a:pt x="0" y="0"/>
                </a:moveTo>
                <a:lnTo>
                  <a:pt x="6882539" y="0"/>
                </a:lnTo>
                <a:lnTo>
                  <a:pt x="6882539" y="2323974"/>
                </a:lnTo>
                <a:lnTo>
                  <a:pt x="0" y="2323974"/>
                </a:lnTo>
                <a:close/>
              </a:path>
            </a:pathLst>
          </a:custGeom>
        </p:spPr>
        <p:txBody>
          <a:bodyPr rtlCol="0">
            <a:noAutofit/>
          </a:bodyPr>
          <a:lstStyle/>
          <a:p>
            <a:pPr lvl="0"/>
            <a:endParaRPr lang="en-US" noProof="0"/>
          </a:p>
        </p:txBody>
      </p:sp>
      <p:pic>
        <p:nvPicPr>
          <p:cNvPr id="4"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343686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145" y="-4973"/>
            <a:ext cx="9913145" cy="4861390"/>
          </a:xfrm>
          <a:custGeom>
            <a:avLst/>
            <a:gdLst>
              <a:gd name="connsiteX0" fmla="*/ 0 w 12200794"/>
              <a:gd name="connsiteY0" fmla="*/ 0 h 4861390"/>
              <a:gd name="connsiteX1" fmla="*/ 12200794 w 12200794"/>
              <a:gd name="connsiteY1" fmla="*/ 0 h 4861390"/>
              <a:gd name="connsiteX2" fmla="*/ 12200794 w 12200794"/>
              <a:gd name="connsiteY2" fmla="*/ 3450615 h 4861390"/>
              <a:gd name="connsiteX3" fmla="*/ 6100397 w 12200794"/>
              <a:gd name="connsiteY3" fmla="*/ 4861390 h 4861390"/>
              <a:gd name="connsiteX4" fmla="*/ 0 w 12200794"/>
              <a:gd name="connsiteY4" fmla="*/ 3450615 h 486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794" h="4861390">
                <a:moveTo>
                  <a:pt x="0" y="0"/>
                </a:moveTo>
                <a:lnTo>
                  <a:pt x="12200794" y="0"/>
                </a:lnTo>
                <a:lnTo>
                  <a:pt x="12200794" y="3450615"/>
                </a:lnTo>
                <a:lnTo>
                  <a:pt x="6100397" y="4861390"/>
                </a:lnTo>
                <a:lnTo>
                  <a:pt x="0" y="3450615"/>
                </a:lnTo>
                <a:close/>
              </a:path>
            </a:pathLst>
          </a:custGeom>
        </p:spPr>
        <p:txBody>
          <a:bodyPr rtlCol="0">
            <a:noAutofit/>
          </a:bodyPr>
          <a:lstStyle/>
          <a:p>
            <a:pPr lvl="0"/>
            <a:endParaRPr lang="en-US" noProof="0"/>
          </a:p>
        </p:txBody>
      </p:sp>
      <p:pic>
        <p:nvPicPr>
          <p:cNvPr id="3"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1728670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440830" y="3548269"/>
            <a:ext cx="5875960" cy="2521226"/>
          </a:xfrm>
          <a:custGeom>
            <a:avLst/>
            <a:gdLst>
              <a:gd name="connsiteX0" fmla="*/ 0 w 7231951"/>
              <a:gd name="connsiteY0" fmla="*/ 0 h 2521226"/>
              <a:gd name="connsiteX1" fmla="*/ 7231951 w 7231951"/>
              <a:gd name="connsiteY1" fmla="*/ 0 h 2521226"/>
              <a:gd name="connsiteX2" fmla="*/ 7231951 w 7231951"/>
              <a:gd name="connsiteY2" fmla="*/ 2521226 h 2521226"/>
              <a:gd name="connsiteX3" fmla="*/ 0 w 7231951"/>
              <a:gd name="connsiteY3" fmla="*/ 2521226 h 2521226"/>
            </a:gdLst>
            <a:ahLst/>
            <a:cxnLst>
              <a:cxn ang="0">
                <a:pos x="connsiteX0" y="connsiteY0"/>
              </a:cxn>
              <a:cxn ang="0">
                <a:pos x="connsiteX1" y="connsiteY1"/>
              </a:cxn>
              <a:cxn ang="0">
                <a:pos x="connsiteX2" y="connsiteY2"/>
              </a:cxn>
              <a:cxn ang="0">
                <a:pos x="connsiteX3" y="connsiteY3"/>
              </a:cxn>
            </a:cxnLst>
            <a:rect l="l" t="t" r="r" b="b"/>
            <a:pathLst>
              <a:path w="7231951" h="2521226">
                <a:moveTo>
                  <a:pt x="0" y="0"/>
                </a:moveTo>
                <a:lnTo>
                  <a:pt x="7231951" y="0"/>
                </a:lnTo>
                <a:lnTo>
                  <a:pt x="7231951" y="2521226"/>
                </a:lnTo>
                <a:lnTo>
                  <a:pt x="0" y="2521226"/>
                </a:lnTo>
                <a:close/>
              </a:path>
            </a:pathLst>
          </a:custGeom>
        </p:spPr>
        <p:txBody>
          <a:bodyPr rtlCol="0">
            <a:noAutofit/>
          </a:bodyPr>
          <a:lstStyle/>
          <a:p>
            <a:pPr lvl="0"/>
            <a:endParaRPr lang="en-US" noProof="0"/>
          </a:p>
        </p:txBody>
      </p:sp>
      <p:pic>
        <p:nvPicPr>
          <p:cNvPr id="3"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349108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949430" y="-741419"/>
            <a:ext cx="5819002" cy="7370830"/>
          </a:xfrm>
          <a:custGeom>
            <a:avLst/>
            <a:gdLst>
              <a:gd name="connsiteX0" fmla="*/ 2787816 w 7161847"/>
              <a:gd name="connsiteY0" fmla="*/ 7152549 h 7370830"/>
              <a:gd name="connsiteX1" fmla="*/ 2787817 w 7161847"/>
              <a:gd name="connsiteY1" fmla="*/ 7152549 h 7370830"/>
              <a:gd name="connsiteX2" fmla="*/ 2787816 w 7161847"/>
              <a:gd name="connsiteY2" fmla="*/ 7152550 h 7370830"/>
              <a:gd name="connsiteX3" fmla="*/ 1391706 w 7161847"/>
              <a:gd name="connsiteY3" fmla="*/ 6138863 h 7370830"/>
              <a:gd name="connsiteX4" fmla="*/ 1391707 w 7161847"/>
              <a:gd name="connsiteY4" fmla="*/ 6138863 h 7370830"/>
              <a:gd name="connsiteX5" fmla="*/ 1391707 w 7161847"/>
              <a:gd name="connsiteY5" fmla="*/ 6138864 h 7370830"/>
              <a:gd name="connsiteX6" fmla="*/ 6563752 w 7161847"/>
              <a:gd name="connsiteY6" fmla="*/ 5372121 h 7370830"/>
              <a:gd name="connsiteX7" fmla="*/ 6835791 w 7161847"/>
              <a:gd name="connsiteY7" fmla="*/ 5484803 h 7370830"/>
              <a:gd name="connsiteX8" fmla="*/ 6835790 w 7161847"/>
              <a:gd name="connsiteY8" fmla="*/ 5484804 h 7370830"/>
              <a:gd name="connsiteX9" fmla="*/ 6835790 w 7161847"/>
              <a:gd name="connsiteY9" fmla="*/ 6028882 h 7370830"/>
              <a:gd name="connsiteX10" fmla="*/ 6013108 w 7161847"/>
              <a:gd name="connsiteY10" fmla="*/ 6851562 h 7370830"/>
              <a:gd name="connsiteX11" fmla="*/ 5469030 w 7161847"/>
              <a:gd name="connsiteY11" fmla="*/ 6851562 h 7370830"/>
              <a:gd name="connsiteX12" fmla="*/ 5469030 w 7161847"/>
              <a:gd name="connsiteY12" fmla="*/ 6851564 h 7370830"/>
              <a:gd name="connsiteX13" fmla="*/ 5469031 w 7161847"/>
              <a:gd name="connsiteY13" fmla="*/ 6307485 h 7370830"/>
              <a:gd name="connsiteX14" fmla="*/ 6291713 w 7161847"/>
              <a:gd name="connsiteY14" fmla="*/ 5484803 h 7370830"/>
              <a:gd name="connsiteX15" fmla="*/ 6563752 w 7161847"/>
              <a:gd name="connsiteY15" fmla="*/ 5372121 h 7370830"/>
              <a:gd name="connsiteX16" fmla="*/ 6620795 w 7161847"/>
              <a:gd name="connsiteY16" fmla="*/ 4143997 h 7370830"/>
              <a:gd name="connsiteX17" fmla="*/ 6892834 w 7161847"/>
              <a:gd name="connsiteY17" fmla="*/ 4256679 h 7370830"/>
              <a:gd name="connsiteX18" fmla="*/ 6892832 w 7161847"/>
              <a:gd name="connsiteY18" fmla="*/ 4256681 h 7370830"/>
              <a:gd name="connsiteX19" fmla="*/ 6892832 w 7161847"/>
              <a:gd name="connsiteY19" fmla="*/ 4800759 h 7370830"/>
              <a:gd name="connsiteX20" fmla="*/ 4814590 w 7161847"/>
              <a:gd name="connsiteY20" fmla="*/ 6879000 h 7370830"/>
              <a:gd name="connsiteX21" fmla="*/ 4270513 w 7161847"/>
              <a:gd name="connsiteY21" fmla="*/ 6879000 h 7370830"/>
              <a:gd name="connsiteX22" fmla="*/ 4270514 w 7161847"/>
              <a:gd name="connsiteY22" fmla="*/ 6879001 h 7370830"/>
              <a:gd name="connsiteX23" fmla="*/ 4270514 w 7161847"/>
              <a:gd name="connsiteY23" fmla="*/ 6334923 h 7370830"/>
              <a:gd name="connsiteX24" fmla="*/ 6348755 w 7161847"/>
              <a:gd name="connsiteY24" fmla="*/ 4256680 h 7370830"/>
              <a:gd name="connsiteX25" fmla="*/ 6620795 w 7161847"/>
              <a:gd name="connsiteY25" fmla="*/ 4143997 h 7370830"/>
              <a:gd name="connsiteX26" fmla="*/ 2866468 w 7161847"/>
              <a:gd name="connsiteY26" fmla="*/ 3040604 h 7370830"/>
              <a:gd name="connsiteX27" fmla="*/ 3138506 w 7161847"/>
              <a:gd name="connsiteY27" fmla="*/ 3153287 h 7370830"/>
              <a:gd name="connsiteX28" fmla="*/ 3138505 w 7161847"/>
              <a:gd name="connsiteY28" fmla="*/ 3153287 h 7370830"/>
              <a:gd name="connsiteX29" fmla="*/ 3138506 w 7161847"/>
              <a:gd name="connsiteY29" fmla="*/ 3697364 h 7370830"/>
              <a:gd name="connsiteX30" fmla="*/ 656759 w 7161847"/>
              <a:gd name="connsiteY30" fmla="*/ 6179110 h 7370830"/>
              <a:gd name="connsiteX31" fmla="*/ 173034 w 7161847"/>
              <a:gd name="connsiteY31" fmla="*/ 6228409 h 7370830"/>
              <a:gd name="connsiteX32" fmla="*/ 112681 w 7161847"/>
              <a:gd name="connsiteY32" fmla="*/ 6179110 h 7370830"/>
              <a:gd name="connsiteX33" fmla="*/ 63383 w 7161847"/>
              <a:gd name="connsiteY33" fmla="*/ 6118759 h 7370830"/>
              <a:gd name="connsiteX34" fmla="*/ 112682 w 7161847"/>
              <a:gd name="connsiteY34" fmla="*/ 5635033 h 7370830"/>
              <a:gd name="connsiteX35" fmla="*/ 2594428 w 7161847"/>
              <a:gd name="connsiteY35" fmla="*/ 3153287 h 7370830"/>
              <a:gd name="connsiteX36" fmla="*/ 2866468 w 7161847"/>
              <a:gd name="connsiteY36" fmla="*/ 3040604 h 7370830"/>
              <a:gd name="connsiteX37" fmla="*/ 5359755 w 7161847"/>
              <a:gd name="connsiteY37" fmla="*/ 2993060 h 7370830"/>
              <a:gd name="connsiteX38" fmla="*/ 5631795 w 7161847"/>
              <a:gd name="connsiteY38" fmla="*/ 3105742 h 7370830"/>
              <a:gd name="connsiteX39" fmla="*/ 5631794 w 7161847"/>
              <a:gd name="connsiteY39" fmla="*/ 3105743 h 7370830"/>
              <a:gd name="connsiteX40" fmla="*/ 5631794 w 7161847"/>
              <a:gd name="connsiteY40" fmla="*/ 3649821 h 7370830"/>
              <a:gd name="connsiteX41" fmla="*/ 2023465 w 7161847"/>
              <a:gd name="connsiteY41" fmla="*/ 7258148 h 7370830"/>
              <a:gd name="connsiteX42" fmla="*/ 1539739 w 7161847"/>
              <a:gd name="connsiteY42" fmla="*/ 7307446 h 7370830"/>
              <a:gd name="connsiteX43" fmla="*/ 1479387 w 7161847"/>
              <a:gd name="connsiteY43" fmla="*/ 7258149 h 7370830"/>
              <a:gd name="connsiteX44" fmla="*/ 1479387 w 7161847"/>
              <a:gd name="connsiteY44" fmla="*/ 7258149 h 7370830"/>
              <a:gd name="connsiteX45" fmla="*/ 1430089 w 7161847"/>
              <a:gd name="connsiteY45" fmla="*/ 7197796 h 7370830"/>
              <a:gd name="connsiteX46" fmla="*/ 1479388 w 7161847"/>
              <a:gd name="connsiteY46" fmla="*/ 6714071 h 7370830"/>
              <a:gd name="connsiteX47" fmla="*/ 5087717 w 7161847"/>
              <a:gd name="connsiteY47" fmla="*/ 3105742 h 7370830"/>
              <a:gd name="connsiteX48" fmla="*/ 5359755 w 7161847"/>
              <a:gd name="connsiteY48" fmla="*/ 2993060 h 7370830"/>
              <a:gd name="connsiteX49" fmla="*/ 6668184 w 7161847"/>
              <a:gd name="connsiteY49" fmla="*/ 2887461 h 7370830"/>
              <a:gd name="connsiteX50" fmla="*/ 6940223 w 7161847"/>
              <a:gd name="connsiteY50" fmla="*/ 3000143 h 7370830"/>
              <a:gd name="connsiteX51" fmla="*/ 6940223 w 7161847"/>
              <a:gd name="connsiteY51" fmla="*/ 3000144 h 7370830"/>
              <a:gd name="connsiteX52" fmla="*/ 6940223 w 7161847"/>
              <a:gd name="connsiteY52" fmla="*/ 3544221 h 7370830"/>
              <a:gd name="connsiteX53" fmla="*/ 3331893 w 7161847"/>
              <a:gd name="connsiteY53" fmla="*/ 7152549 h 7370830"/>
              <a:gd name="connsiteX54" fmla="*/ 2848167 w 7161847"/>
              <a:gd name="connsiteY54" fmla="*/ 7201847 h 7370830"/>
              <a:gd name="connsiteX55" fmla="*/ 2787817 w 7161847"/>
              <a:gd name="connsiteY55" fmla="*/ 7152549 h 7370830"/>
              <a:gd name="connsiteX56" fmla="*/ 2738519 w 7161847"/>
              <a:gd name="connsiteY56" fmla="*/ 7092198 h 7370830"/>
              <a:gd name="connsiteX57" fmla="*/ 2787816 w 7161847"/>
              <a:gd name="connsiteY57" fmla="*/ 6608472 h 7370830"/>
              <a:gd name="connsiteX58" fmla="*/ 6396146 w 7161847"/>
              <a:gd name="connsiteY58" fmla="*/ 3000143 h 7370830"/>
              <a:gd name="connsiteX59" fmla="*/ 6668184 w 7161847"/>
              <a:gd name="connsiteY59" fmla="*/ 2887461 h 7370830"/>
              <a:gd name="connsiteX60" fmla="*/ 5272076 w 7161847"/>
              <a:gd name="connsiteY60" fmla="*/ 1873775 h 7370830"/>
              <a:gd name="connsiteX61" fmla="*/ 5544115 w 7161847"/>
              <a:gd name="connsiteY61" fmla="*/ 1986458 h 7370830"/>
              <a:gd name="connsiteX62" fmla="*/ 5544114 w 7161847"/>
              <a:gd name="connsiteY62" fmla="*/ 1986458 h 7370830"/>
              <a:gd name="connsiteX63" fmla="*/ 5544114 w 7161847"/>
              <a:gd name="connsiteY63" fmla="*/ 2530536 h 7370830"/>
              <a:gd name="connsiteX64" fmla="*/ 1935786 w 7161847"/>
              <a:gd name="connsiteY64" fmla="*/ 6138863 h 7370830"/>
              <a:gd name="connsiteX65" fmla="*/ 1452059 w 7161847"/>
              <a:gd name="connsiteY65" fmla="*/ 6188161 h 7370830"/>
              <a:gd name="connsiteX66" fmla="*/ 1391707 w 7161847"/>
              <a:gd name="connsiteY66" fmla="*/ 6138863 h 7370830"/>
              <a:gd name="connsiteX67" fmla="*/ 1342409 w 7161847"/>
              <a:gd name="connsiteY67" fmla="*/ 6078511 h 7370830"/>
              <a:gd name="connsiteX68" fmla="*/ 1391708 w 7161847"/>
              <a:gd name="connsiteY68" fmla="*/ 5594786 h 7370830"/>
              <a:gd name="connsiteX69" fmla="*/ 5000037 w 7161847"/>
              <a:gd name="connsiteY69" fmla="*/ 1986457 h 7370830"/>
              <a:gd name="connsiteX70" fmla="*/ 5272076 w 7161847"/>
              <a:gd name="connsiteY70" fmla="*/ 1873775 h 7370830"/>
              <a:gd name="connsiteX71" fmla="*/ 6777126 w 7161847"/>
              <a:gd name="connsiteY71" fmla="*/ 1542420 h 7370830"/>
              <a:gd name="connsiteX72" fmla="*/ 7049166 w 7161847"/>
              <a:gd name="connsiteY72" fmla="*/ 1655103 h 7370830"/>
              <a:gd name="connsiteX73" fmla="*/ 7049164 w 7161847"/>
              <a:gd name="connsiteY73" fmla="*/ 1655103 h 7370830"/>
              <a:gd name="connsiteX74" fmla="*/ 7049164 w 7161847"/>
              <a:gd name="connsiteY74" fmla="*/ 2199181 h 7370830"/>
              <a:gd name="connsiteX75" fmla="*/ 6226482 w 7161847"/>
              <a:gd name="connsiteY75" fmla="*/ 3021861 h 7370830"/>
              <a:gd name="connsiteX76" fmla="*/ 5682406 w 7161847"/>
              <a:gd name="connsiteY76" fmla="*/ 3021861 h 7370830"/>
              <a:gd name="connsiteX77" fmla="*/ 5682405 w 7161847"/>
              <a:gd name="connsiteY77" fmla="*/ 3021862 h 7370830"/>
              <a:gd name="connsiteX78" fmla="*/ 5682405 w 7161847"/>
              <a:gd name="connsiteY78" fmla="*/ 2477784 h 7370830"/>
              <a:gd name="connsiteX79" fmla="*/ 6505087 w 7161847"/>
              <a:gd name="connsiteY79" fmla="*/ 1655102 h 7370830"/>
              <a:gd name="connsiteX80" fmla="*/ 6777126 w 7161847"/>
              <a:gd name="connsiteY80" fmla="*/ 1542420 h 7370830"/>
              <a:gd name="connsiteX81" fmla="*/ 6635544 w 7161847"/>
              <a:gd name="connsiteY81" fmla="*/ 453955 h 7370830"/>
              <a:gd name="connsiteX82" fmla="*/ 6907582 w 7161847"/>
              <a:gd name="connsiteY82" fmla="*/ 566637 h 7370830"/>
              <a:gd name="connsiteX83" fmla="*/ 6907582 w 7161847"/>
              <a:gd name="connsiteY83" fmla="*/ 566638 h 7370830"/>
              <a:gd name="connsiteX84" fmla="*/ 6907582 w 7161847"/>
              <a:gd name="connsiteY84" fmla="*/ 1110716 h 7370830"/>
              <a:gd name="connsiteX85" fmla="*/ 6084900 w 7161847"/>
              <a:gd name="connsiteY85" fmla="*/ 1933396 h 7370830"/>
              <a:gd name="connsiteX86" fmla="*/ 5540823 w 7161847"/>
              <a:gd name="connsiteY86" fmla="*/ 1933395 h 7370830"/>
              <a:gd name="connsiteX87" fmla="*/ 5540823 w 7161847"/>
              <a:gd name="connsiteY87" fmla="*/ 1933397 h 7370830"/>
              <a:gd name="connsiteX88" fmla="*/ 5540823 w 7161847"/>
              <a:gd name="connsiteY88" fmla="*/ 1389319 h 7370830"/>
              <a:gd name="connsiteX89" fmla="*/ 6363505 w 7161847"/>
              <a:gd name="connsiteY89" fmla="*/ 566637 h 7370830"/>
              <a:gd name="connsiteX90" fmla="*/ 6635544 w 7161847"/>
              <a:gd name="connsiteY90" fmla="*/ 453955 h 7370830"/>
              <a:gd name="connsiteX91" fmla="*/ 4320554 w 7161847"/>
              <a:gd name="connsiteY91" fmla="*/ 370272 h 7370830"/>
              <a:gd name="connsiteX92" fmla="*/ 4592593 w 7161847"/>
              <a:gd name="connsiteY92" fmla="*/ 482954 h 7370830"/>
              <a:gd name="connsiteX93" fmla="*/ 4592592 w 7161847"/>
              <a:gd name="connsiteY93" fmla="*/ 482955 h 7370830"/>
              <a:gd name="connsiteX94" fmla="*/ 4592592 w 7161847"/>
              <a:gd name="connsiteY94" fmla="*/ 1027032 h 7370830"/>
              <a:gd name="connsiteX95" fmla="*/ 984263 w 7161847"/>
              <a:gd name="connsiteY95" fmla="*/ 4635359 h 7370830"/>
              <a:gd name="connsiteX96" fmla="*/ 440184 w 7161847"/>
              <a:gd name="connsiteY96" fmla="*/ 4635359 h 7370830"/>
              <a:gd name="connsiteX97" fmla="*/ 440186 w 7161847"/>
              <a:gd name="connsiteY97" fmla="*/ 4635359 h 7370830"/>
              <a:gd name="connsiteX98" fmla="*/ 440186 w 7161847"/>
              <a:gd name="connsiteY98" fmla="*/ 4091282 h 7370830"/>
              <a:gd name="connsiteX99" fmla="*/ 4048515 w 7161847"/>
              <a:gd name="connsiteY99" fmla="*/ 482954 h 7370830"/>
              <a:gd name="connsiteX100" fmla="*/ 4320554 w 7161847"/>
              <a:gd name="connsiteY100" fmla="*/ 370272 h 7370830"/>
              <a:gd name="connsiteX101" fmla="*/ 5907766 w 7161847"/>
              <a:gd name="connsiteY101" fmla="*/ 0 h 7370830"/>
              <a:gd name="connsiteX102" fmla="*/ 6179803 w 7161847"/>
              <a:gd name="connsiteY102" fmla="*/ 112683 h 7370830"/>
              <a:gd name="connsiteX103" fmla="*/ 6179804 w 7161847"/>
              <a:gd name="connsiteY103" fmla="*/ 112683 h 7370830"/>
              <a:gd name="connsiteX104" fmla="*/ 6179804 w 7161847"/>
              <a:gd name="connsiteY104" fmla="*/ 656761 h 7370830"/>
              <a:gd name="connsiteX105" fmla="*/ 3698057 w 7161847"/>
              <a:gd name="connsiteY105" fmla="*/ 3138507 h 7370830"/>
              <a:gd name="connsiteX106" fmla="*/ 3153979 w 7161847"/>
              <a:gd name="connsiteY106" fmla="*/ 3138507 h 7370830"/>
              <a:gd name="connsiteX107" fmla="*/ 3153980 w 7161847"/>
              <a:gd name="connsiteY107" fmla="*/ 3138507 h 7370830"/>
              <a:gd name="connsiteX108" fmla="*/ 3153980 w 7161847"/>
              <a:gd name="connsiteY108" fmla="*/ 2594430 h 7370830"/>
              <a:gd name="connsiteX109" fmla="*/ 5635727 w 7161847"/>
              <a:gd name="connsiteY109" fmla="*/ 112683 h 7370830"/>
              <a:gd name="connsiteX110" fmla="*/ 5907766 w 7161847"/>
              <a:gd name="connsiteY110" fmla="*/ 0 h 737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7161847" h="7370830">
                <a:moveTo>
                  <a:pt x="2787816" y="7152549"/>
                </a:moveTo>
                <a:lnTo>
                  <a:pt x="2787817" y="7152549"/>
                </a:lnTo>
                <a:lnTo>
                  <a:pt x="2787816" y="7152550"/>
                </a:lnTo>
                <a:close/>
                <a:moveTo>
                  <a:pt x="1391706" y="6138863"/>
                </a:moveTo>
                <a:lnTo>
                  <a:pt x="1391707" y="6138863"/>
                </a:lnTo>
                <a:lnTo>
                  <a:pt x="1391707" y="6138864"/>
                </a:lnTo>
                <a:close/>
                <a:moveTo>
                  <a:pt x="6563752" y="5372121"/>
                </a:moveTo>
                <a:cubicBezTo>
                  <a:pt x="6662211" y="5372121"/>
                  <a:pt x="6760669" y="5409682"/>
                  <a:pt x="6835791" y="5484803"/>
                </a:cubicBezTo>
                <a:lnTo>
                  <a:pt x="6835790" y="5484804"/>
                </a:lnTo>
                <a:cubicBezTo>
                  <a:pt x="6986034" y="5635048"/>
                  <a:pt x="6986034" y="5878639"/>
                  <a:pt x="6835790" y="6028882"/>
                </a:cubicBezTo>
                <a:lnTo>
                  <a:pt x="6013108" y="6851562"/>
                </a:lnTo>
                <a:cubicBezTo>
                  <a:pt x="5862865" y="7001806"/>
                  <a:pt x="5619274" y="7001806"/>
                  <a:pt x="5469030" y="6851562"/>
                </a:cubicBezTo>
                <a:lnTo>
                  <a:pt x="5469030" y="6851564"/>
                </a:lnTo>
                <a:cubicBezTo>
                  <a:pt x="5318788" y="6701320"/>
                  <a:pt x="5318788" y="6457729"/>
                  <a:pt x="5469031" y="6307485"/>
                </a:cubicBezTo>
                <a:lnTo>
                  <a:pt x="6291713" y="5484803"/>
                </a:lnTo>
                <a:cubicBezTo>
                  <a:pt x="6366835" y="5409682"/>
                  <a:pt x="6465294" y="5372121"/>
                  <a:pt x="6563752" y="5372121"/>
                </a:cubicBezTo>
                <a:close/>
                <a:moveTo>
                  <a:pt x="6620795" y="4143997"/>
                </a:moveTo>
                <a:cubicBezTo>
                  <a:pt x="6719254" y="4143997"/>
                  <a:pt x="6817711" y="4181559"/>
                  <a:pt x="6892834" y="4256679"/>
                </a:cubicBezTo>
                <a:lnTo>
                  <a:pt x="6892832" y="4256681"/>
                </a:lnTo>
                <a:cubicBezTo>
                  <a:pt x="7043075" y="4406924"/>
                  <a:pt x="7043075" y="4650516"/>
                  <a:pt x="6892832" y="4800759"/>
                </a:cubicBezTo>
                <a:lnTo>
                  <a:pt x="4814590" y="6879000"/>
                </a:lnTo>
                <a:cubicBezTo>
                  <a:pt x="4664347" y="7029243"/>
                  <a:pt x="4420756" y="7029243"/>
                  <a:pt x="4270513" y="6879000"/>
                </a:cubicBezTo>
                <a:lnTo>
                  <a:pt x="4270514" y="6879001"/>
                </a:lnTo>
                <a:cubicBezTo>
                  <a:pt x="4120269" y="6728758"/>
                  <a:pt x="4120270" y="6485166"/>
                  <a:pt x="4270514" y="6334923"/>
                </a:cubicBezTo>
                <a:lnTo>
                  <a:pt x="6348755" y="4256680"/>
                </a:lnTo>
                <a:cubicBezTo>
                  <a:pt x="6423877" y="4181559"/>
                  <a:pt x="6522336" y="4143997"/>
                  <a:pt x="6620795" y="4143997"/>
                </a:cubicBezTo>
                <a:close/>
                <a:moveTo>
                  <a:pt x="2866468" y="3040604"/>
                </a:moveTo>
                <a:cubicBezTo>
                  <a:pt x="2964925" y="3040604"/>
                  <a:pt x="3063384" y="3078165"/>
                  <a:pt x="3138506" y="3153287"/>
                </a:cubicBezTo>
                <a:lnTo>
                  <a:pt x="3138505" y="3153287"/>
                </a:lnTo>
                <a:cubicBezTo>
                  <a:pt x="3288749" y="3303531"/>
                  <a:pt x="3288749" y="3547122"/>
                  <a:pt x="3138506" y="3697364"/>
                </a:cubicBezTo>
                <a:lnTo>
                  <a:pt x="656759" y="6179110"/>
                </a:lnTo>
                <a:cubicBezTo>
                  <a:pt x="525295" y="6310573"/>
                  <a:pt x="322364" y="6327006"/>
                  <a:pt x="173034" y="6228409"/>
                </a:cubicBezTo>
                <a:lnTo>
                  <a:pt x="112681" y="6179110"/>
                </a:lnTo>
                <a:lnTo>
                  <a:pt x="63383" y="6118759"/>
                </a:lnTo>
                <a:cubicBezTo>
                  <a:pt x="-35214" y="5969429"/>
                  <a:pt x="-18781" y="5766496"/>
                  <a:pt x="112682" y="5635033"/>
                </a:cubicBezTo>
                <a:lnTo>
                  <a:pt x="2594428" y="3153287"/>
                </a:lnTo>
                <a:cubicBezTo>
                  <a:pt x="2669551" y="3078166"/>
                  <a:pt x="2768009" y="3040604"/>
                  <a:pt x="2866468" y="3040604"/>
                </a:cubicBezTo>
                <a:close/>
                <a:moveTo>
                  <a:pt x="5359755" y="2993060"/>
                </a:moveTo>
                <a:cubicBezTo>
                  <a:pt x="5458214" y="2993061"/>
                  <a:pt x="5556673" y="3030621"/>
                  <a:pt x="5631795" y="3105742"/>
                </a:cubicBezTo>
                <a:lnTo>
                  <a:pt x="5631794" y="3105743"/>
                </a:lnTo>
                <a:cubicBezTo>
                  <a:pt x="5782037" y="3255986"/>
                  <a:pt x="5782037" y="3499578"/>
                  <a:pt x="5631794" y="3649821"/>
                </a:cubicBezTo>
                <a:lnTo>
                  <a:pt x="2023465" y="7258148"/>
                </a:lnTo>
                <a:cubicBezTo>
                  <a:pt x="1892002" y="7389611"/>
                  <a:pt x="1689070" y="7406044"/>
                  <a:pt x="1539739" y="7307446"/>
                </a:cubicBezTo>
                <a:lnTo>
                  <a:pt x="1479387" y="7258149"/>
                </a:lnTo>
                <a:lnTo>
                  <a:pt x="1479387" y="7258149"/>
                </a:lnTo>
                <a:lnTo>
                  <a:pt x="1430089" y="7197796"/>
                </a:lnTo>
                <a:cubicBezTo>
                  <a:pt x="1331492" y="7048467"/>
                  <a:pt x="1347925" y="6845534"/>
                  <a:pt x="1479388" y="6714071"/>
                </a:cubicBezTo>
                <a:lnTo>
                  <a:pt x="5087717" y="3105742"/>
                </a:lnTo>
                <a:cubicBezTo>
                  <a:pt x="5162838" y="3030621"/>
                  <a:pt x="5261296" y="2993060"/>
                  <a:pt x="5359755" y="2993060"/>
                </a:cubicBezTo>
                <a:close/>
                <a:moveTo>
                  <a:pt x="6668184" y="2887461"/>
                </a:moveTo>
                <a:cubicBezTo>
                  <a:pt x="6766643" y="2887461"/>
                  <a:pt x="6865102" y="2925021"/>
                  <a:pt x="6940223" y="3000143"/>
                </a:cubicBezTo>
                <a:lnTo>
                  <a:pt x="6940223" y="3000144"/>
                </a:lnTo>
                <a:cubicBezTo>
                  <a:pt x="7090466" y="3150387"/>
                  <a:pt x="7090466" y="3393978"/>
                  <a:pt x="6940223" y="3544221"/>
                </a:cubicBezTo>
                <a:lnTo>
                  <a:pt x="3331893" y="7152549"/>
                </a:lnTo>
                <a:cubicBezTo>
                  <a:pt x="3200432" y="7284013"/>
                  <a:pt x="2997498" y="7300445"/>
                  <a:pt x="2848167" y="7201847"/>
                </a:cubicBezTo>
                <a:lnTo>
                  <a:pt x="2787817" y="7152549"/>
                </a:lnTo>
                <a:lnTo>
                  <a:pt x="2738519" y="7092198"/>
                </a:lnTo>
                <a:cubicBezTo>
                  <a:pt x="2639922" y="6942867"/>
                  <a:pt x="2656354" y="6739935"/>
                  <a:pt x="2787816" y="6608472"/>
                </a:cubicBezTo>
                <a:lnTo>
                  <a:pt x="6396146" y="3000143"/>
                </a:lnTo>
                <a:cubicBezTo>
                  <a:pt x="6471268" y="2925022"/>
                  <a:pt x="6569726" y="2887461"/>
                  <a:pt x="6668184" y="2887461"/>
                </a:cubicBezTo>
                <a:close/>
                <a:moveTo>
                  <a:pt x="5272076" y="1873775"/>
                </a:moveTo>
                <a:cubicBezTo>
                  <a:pt x="5370534" y="1873776"/>
                  <a:pt x="5468993" y="1911336"/>
                  <a:pt x="5544115" y="1986458"/>
                </a:cubicBezTo>
                <a:lnTo>
                  <a:pt x="5544114" y="1986458"/>
                </a:lnTo>
                <a:cubicBezTo>
                  <a:pt x="5694357" y="2136701"/>
                  <a:pt x="5694357" y="2380293"/>
                  <a:pt x="5544114" y="2530536"/>
                </a:cubicBezTo>
                <a:lnTo>
                  <a:pt x="1935786" y="6138863"/>
                </a:lnTo>
                <a:cubicBezTo>
                  <a:pt x="1804322" y="6270326"/>
                  <a:pt x="1601389" y="6286759"/>
                  <a:pt x="1452059" y="6188161"/>
                </a:cubicBezTo>
                <a:lnTo>
                  <a:pt x="1391707" y="6138863"/>
                </a:lnTo>
                <a:lnTo>
                  <a:pt x="1342409" y="6078511"/>
                </a:lnTo>
                <a:cubicBezTo>
                  <a:pt x="1243812" y="5929182"/>
                  <a:pt x="1260245" y="5726249"/>
                  <a:pt x="1391708" y="5594786"/>
                </a:cubicBezTo>
                <a:lnTo>
                  <a:pt x="5000037" y="1986457"/>
                </a:lnTo>
                <a:cubicBezTo>
                  <a:pt x="5075158" y="1911336"/>
                  <a:pt x="5173617" y="1873775"/>
                  <a:pt x="5272076" y="1873775"/>
                </a:cubicBezTo>
                <a:close/>
                <a:moveTo>
                  <a:pt x="6777126" y="1542420"/>
                </a:moveTo>
                <a:cubicBezTo>
                  <a:pt x="6875585" y="1542420"/>
                  <a:pt x="6974043" y="1579981"/>
                  <a:pt x="7049166" y="1655103"/>
                </a:cubicBezTo>
                <a:lnTo>
                  <a:pt x="7049164" y="1655103"/>
                </a:lnTo>
                <a:cubicBezTo>
                  <a:pt x="7199409" y="1805346"/>
                  <a:pt x="7199409" y="2048937"/>
                  <a:pt x="7049164" y="2199181"/>
                </a:cubicBezTo>
                <a:lnTo>
                  <a:pt x="6226482" y="3021861"/>
                </a:lnTo>
                <a:cubicBezTo>
                  <a:pt x="6076239" y="3172104"/>
                  <a:pt x="5832649" y="3172104"/>
                  <a:pt x="5682406" y="3021861"/>
                </a:cubicBezTo>
                <a:lnTo>
                  <a:pt x="5682405" y="3021862"/>
                </a:lnTo>
                <a:cubicBezTo>
                  <a:pt x="5532162" y="2871619"/>
                  <a:pt x="5532163" y="2628028"/>
                  <a:pt x="5682405" y="2477784"/>
                </a:cubicBezTo>
                <a:lnTo>
                  <a:pt x="6505087" y="1655102"/>
                </a:lnTo>
                <a:cubicBezTo>
                  <a:pt x="6580210" y="1579981"/>
                  <a:pt x="6678669" y="1542420"/>
                  <a:pt x="6777126" y="1542420"/>
                </a:cubicBezTo>
                <a:close/>
                <a:moveTo>
                  <a:pt x="6635544" y="453955"/>
                </a:moveTo>
                <a:cubicBezTo>
                  <a:pt x="6734003" y="453955"/>
                  <a:pt x="6832461" y="491516"/>
                  <a:pt x="6907582" y="566637"/>
                </a:cubicBezTo>
                <a:lnTo>
                  <a:pt x="6907582" y="566638"/>
                </a:lnTo>
                <a:cubicBezTo>
                  <a:pt x="7057826" y="716881"/>
                  <a:pt x="7057826" y="960472"/>
                  <a:pt x="6907582" y="1110716"/>
                </a:cubicBezTo>
                <a:lnTo>
                  <a:pt x="6084900" y="1933396"/>
                </a:lnTo>
                <a:cubicBezTo>
                  <a:pt x="5934657" y="2083639"/>
                  <a:pt x="5691065" y="2083639"/>
                  <a:pt x="5540823" y="1933395"/>
                </a:cubicBezTo>
                <a:lnTo>
                  <a:pt x="5540823" y="1933397"/>
                </a:lnTo>
                <a:cubicBezTo>
                  <a:pt x="5390580" y="1783154"/>
                  <a:pt x="5390580" y="1539563"/>
                  <a:pt x="5540823" y="1389319"/>
                </a:cubicBezTo>
                <a:lnTo>
                  <a:pt x="6363505" y="566637"/>
                </a:lnTo>
                <a:cubicBezTo>
                  <a:pt x="6438626" y="491516"/>
                  <a:pt x="6537086" y="453955"/>
                  <a:pt x="6635544" y="453955"/>
                </a:cubicBezTo>
                <a:close/>
                <a:moveTo>
                  <a:pt x="4320554" y="370272"/>
                </a:moveTo>
                <a:cubicBezTo>
                  <a:pt x="4419011" y="370272"/>
                  <a:pt x="4517471" y="407832"/>
                  <a:pt x="4592593" y="482954"/>
                </a:cubicBezTo>
                <a:lnTo>
                  <a:pt x="4592592" y="482955"/>
                </a:lnTo>
                <a:cubicBezTo>
                  <a:pt x="4742835" y="633198"/>
                  <a:pt x="4742835" y="876789"/>
                  <a:pt x="4592592" y="1027032"/>
                </a:cubicBezTo>
                <a:lnTo>
                  <a:pt x="984263" y="4635359"/>
                </a:lnTo>
                <a:cubicBezTo>
                  <a:pt x="834019" y="4785603"/>
                  <a:pt x="590428" y="4785602"/>
                  <a:pt x="440184" y="4635359"/>
                </a:cubicBezTo>
                <a:lnTo>
                  <a:pt x="440186" y="4635359"/>
                </a:lnTo>
                <a:cubicBezTo>
                  <a:pt x="289942" y="4485117"/>
                  <a:pt x="289942" y="4241525"/>
                  <a:pt x="440186" y="4091282"/>
                </a:cubicBezTo>
                <a:lnTo>
                  <a:pt x="4048515" y="482954"/>
                </a:lnTo>
                <a:cubicBezTo>
                  <a:pt x="4123637" y="407832"/>
                  <a:pt x="4222095" y="370272"/>
                  <a:pt x="4320554" y="370272"/>
                </a:cubicBezTo>
                <a:close/>
                <a:moveTo>
                  <a:pt x="5907766" y="0"/>
                </a:moveTo>
                <a:cubicBezTo>
                  <a:pt x="6006224" y="0"/>
                  <a:pt x="6104683" y="37562"/>
                  <a:pt x="6179803" y="112683"/>
                </a:cubicBezTo>
                <a:lnTo>
                  <a:pt x="6179804" y="112683"/>
                </a:lnTo>
                <a:cubicBezTo>
                  <a:pt x="6330047" y="262927"/>
                  <a:pt x="6330047" y="506518"/>
                  <a:pt x="6179804" y="656761"/>
                </a:cubicBezTo>
                <a:lnTo>
                  <a:pt x="3698057" y="3138507"/>
                </a:lnTo>
                <a:cubicBezTo>
                  <a:pt x="3547813" y="3288750"/>
                  <a:pt x="3304221" y="3288750"/>
                  <a:pt x="3153979" y="3138507"/>
                </a:cubicBezTo>
                <a:lnTo>
                  <a:pt x="3153980" y="3138507"/>
                </a:lnTo>
                <a:cubicBezTo>
                  <a:pt x="3003736" y="2988265"/>
                  <a:pt x="3003737" y="2744673"/>
                  <a:pt x="3153980" y="2594430"/>
                </a:cubicBezTo>
                <a:lnTo>
                  <a:pt x="5635727" y="112683"/>
                </a:lnTo>
                <a:cubicBezTo>
                  <a:pt x="5710849" y="37561"/>
                  <a:pt x="5809307" y="0"/>
                  <a:pt x="5907766" y="0"/>
                </a:cubicBezTo>
                <a:close/>
              </a:path>
            </a:pathLst>
          </a:custGeom>
        </p:spPr>
        <p:txBody>
          <a:bodyPr rtlCol="0">
            <a:noAutofit/>
          </a:bodyPr>
          <a:lstStyle/>
          <a:p>
            <a:pPr lvl="0"/>
            <a:endParaRPr lang="en-US" noProof="0"/>
          </a:p>
        </p:txBody>
      </p:sp>
      <p:pic>
        <p:nvPicPr>
          <p:cNvPr id="4"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3238409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10649" y="1866831"/>
            <a:ext cx="4070074" cy="4028823"/>
          </a:xfrm>
          <a:custGeom>
            <a:avLst/>
            <a:gdLst>
              <a:gd name="connsiteX0" fmla="*/ 0 w 5009322"/>
              <a:gd name="connsiteY0" fmla="*/ 0 h 4028823"/>
              <a:gd name="connsiteX1" fmla="*/ 5009322 w 5009322"/>
              <a:gd name="connsiteY1" fmla="*/ 0 h 4028823"/>
              <a:gd name="connsiteX2" fmla="*/ 5009322 w 5009322"/>
              <a:gd name="connsiteY2" fmla="*/ 4028823 h 4028823"/>
              <a:gd name="connsiteX3" fmla="*/ 0 w 5009322"/>
              <a:gd name="connsiteY3" fmla="*/ 4028823 h 4028823"/>
            </a:gdLst>
            <a:ahLst/>
            <a:cxnLst>
              <a:cxn ang="0">
                <a:pos x="connsiteX0" y="connsiteY0"/>
              </a:cxn>
              <a:cxn ang="0">
                <a:pos x="connsiteX1" y="connsiteY1"/>
              </a:cxn>
              <a:cxn ang="0">
                <a:pos x="connsiteX2" y="connsiteY2"/>
              </a:cxn>
              <a:cxn ang="0">
                <a:pos x="connsiteX3" y="connsiteY3"/>
              </a:cxn>
            </a:cxnLst>
            <a:rect l="l" t="t" r="r" b="b"/>
            <a:pathLst>
              <a:path w="5009322" h="4028823">
                <a:moveTo>
                  <a:pt x="0" y="0"/>
                </a:moveTo>
                <a:lnTo>
                  <a:pt x="5009322" y="0"/>
                </a:lnTo>
                <a:lnTo>
                  <a:pt x="5009322" y="4028823"/>
                </a:lnTo>
                <a:lnTo>
                  <a:pt x="0" y="4028823"/>
                </a:lnTo>
                <a:close/>
              </a:path>
            </a:pathLst>
          </a:custGeom>
        </p:spPr>
        <p:txBody>
          <a:bodyPr rtlCol="0">
            <a:noAutofit/>
          </a:bodyPr>
          <a:lstStyle/>
          <a:p>
            <a:pPr lvl="0"/>
            <a:endParaRPr lang="en-US" noProof="0"/>
          </a:p>
        </p:txBody>
      </p:sp>
      <p:pic>
        <p:nvPicPr>
          <p:cNvPr id="3"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111757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322007" y="1862531"/>
            <a:ext cx="4979652" cy="2132998"/>
          </a:xfrm>
          <a:custGeom>
            <a:avLst/>
            <a:gdLst>
              <a:gd name="connsiteX0" fmla="*/ 0 w 6128803"/>
              <a:gd name="connsiteY0" fmla="*/ 0 h 2132998"/>
              <a:gd name="connsiteX1" fmla="*/ 6128803 w 6128803"/>
              <a:gd name="connsiteY1" fmla="*/ 0 h 2132998"/>
              <a:gd name="connsiteX2" fmla="*/ 6128803 w 6128803"/>
              <a:gd name="connsiteY2" fmla="*/ 2132998 h 2132998"/>
              <a:gd name="connsiteX3" fmla="*/ 0 w 6128803"/>
              <a:gd name="connsiteY3" fmla="*/ 2132998 h 2132998"/>
            </a:gdLst>
            <a:ahLst/>
            <a:cxnLst>
              <a:cxn ang="0">
                <a:pos x="connsiteX0" y="connsiteY0"/>
              </a:cxn>
              <a:cxn ang="0">
                <a:pos x="connsiteX1" y="connsiteY1"/>
              </a:cxn>
              <a:cxn ang="0">
                <a:pos x="connsiteX2" y="connsiteY2"/>
              </a:cxn>
              <a:cxn ang="0">
                <a:pos x="connsiteX3" y="connsiteY3"/>
              </a:cxn>
            </a:cxnLst>
            <a:rect l="l" t="t" r="r" b="b"/>
            <a:pathLst>
              <a:path w="6128803" h="2132998">
                <a:moveTo>
                  <a:pt x="0" y="0"/>
                </a:moveTo>
                <a:lnTo>
                  <a:pt x="6128803" y="0"/>
                </a:lnTo>
                <a:lnTo>
                  <a:pt x="6128803" y="2132998"/>
                </a:lnTo>
                <a:lnTo>
                  <a:pt x="0" y="2132998"/>
                </a:lnTo>
                <a:close/>
              </a:path>
            </a:pathLst>
          </a:custGeom>
        </p:spPr>
        <p:txBody>
          <a:bodyPr rtlCol="0">
            <a:noAutofit/>
          </a:bodyPr>
          <a:lstStyle/>
          <a:p>
            <a:pPr lvl="0"/>
            <a:endParaRPr lang="en-US" noProof="0"/>
          </a:p>
        </p:txBody>
      </p:sp>
      <p:pic>
        <p:nvPicPr>
          <p:cNvPr id="4"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3866156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2_Cover">
    <p:spTree>
      <p:nvGrpSpPr>
        <p:cNvPr id="1" name=""/>
        <p:cNvGrpSpPr/>
        <p:nvPr/>
      </p:nvGrpSpPr>
      <p:grpSpPr>
        <a:xfrm>
          <a:off x="0" y="0"/>
          <a:ext cx="0" cy="0"/>
          <a:chOff x="0" y="0"/>
          <a:chExt cx="0" cy="0"/>
        </a:xfrm>
      </p:grpSpPr>
      <p:sp>
        <p:nvSpPr>
          <p:cNvPr id="4" name="Picture Placeholder 9"/>
          <p:cNvSpPr>
            <a:spLocks noGrp="1"/>
          </p:cNvSpPr>
          <p:nvPr>
            <p:ph type="pic" sz="quarter" idx="10"/>
          </p:nvPr>
        </p:nvSpPr>
        <p:spPr>
          <a:xfrm>
            <a:off x="0" y="4"/>
            <a:ext cx="9906000" cy="6857999"/>
          </a:xfrm>
          <a:custGeom>
            <a:avLst/>
            <a:gdLst>
              <a:gd name="connsiteX0" fmla="*/ 2674620 w 12192000"/>
              <a:gd name="connsiteY0" fmla="*/ 0 h 6857999"/>
              <a:gd name="connsiteX1" fmla="*/ 12192000 w 12192000"/>
              <a:gd name="connsiteY1" fmla="*/ 0 h 6857999"/>
              <a:gd name="connsiteX2" fmla="*/ 12192000 w 12192000"/>
              <a:gd name="connsiteY2" fmla="*/ 4183383 h 6857999"/>
              <a:gd name="connsiteX3" fmla="*/ 9517384 w 12192000"/>
              <a:gd name="connsiteY3" fmla="*/ 6857999 h 6857999"/>
              <a:gd name="connsiteX4" fmla="*/ 0 w 12192000"/>
              <a:gd name="connsiteY4" fmla="*/ 6857999 h 6857999"/>
              <a:gd name="connsiteX5" fmla="*/ 0 w 12192000"/>
              <a:gd name="connsiteY5" fmla="*/ 267462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7999">
                <a:moveTo>
                  <a:pt x="2674620" y="0"/>
                </a:moveTo>
                <a:lnTo>
                  <a:pt x="12192000" y="0"/>
                </a:lnTo>
                <a:lnTo>
                  <a:pt x="12192000" y="4183383"/>
                </a:lnTo>
                <a:lnTo>
                  <a:pt x="9517384" y="6857999"/>
                </a:lnTo>
                <a:lnTo>
                  <a:pt x="0" y="6857999"/>
                </a:lnTo>
                <a:lnTo>
                  <a:pt x="0" y="2674620"/>
                </a:lnTo>
                <a:close/>
              </a:path>
            </a:pathLst>
          </a:custGeom>
          <a:solidFill>
            <a:srgbClr val="E1E9EA">
              <a:alpha val="70000"/>
            </a:srgbClr>
          </a:solidFill>
        </p:spPr>
        <p:txBody>
          <a:bodyPr rtlCol="0">
            <a:normAutofit/>
          </a:bodyPr>
          <a:lstStyle>
            <a:lvl1pPr>
              <a:defRPr lang="en-US" sz="1463"/>
            </a:lvl1pPr>
          </a:lstStyle>
          <a:p>
            <a:pPr lvl="0"/>
            <a:endParaRPr lang="en-US" noProof="0"/>
          </a:p>
        </p:txBody>
      </p:sp>
      <p:pic>
        <p:nvPicPr>
          <p:cNvPr id="3"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38390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6A9B0C3-F977-4E91-A37D-93CC3178FC9E}" type="datetime1">
              <a:rPr lang="en-US" smtClean="0"/>
              <a:t>3/25/2026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224963" y="6356351"/>
            <a:ext cx="474133" cy="365125"/>
          </a:xfrm>
        </p:spPr>
        <p:txBody>
          <a:bodyPr/>
          <a:lstStyle>
            <a:lvl1pPr>
              <a:defRPr sz="1400" b="1">
                <a:solidFill>
                  <a:schemeClr val="accent1">
                    <a:lumMod val="75000"/>
                  </a:schemeClr>
                </a:solidFill>
                <a:latin typeface="+mn-lt"/>
              </a:defRPr>
            </a:lvl1pPr>
          </a:lstStyle>
          <a:p>
            <a:pPr>
              <a:defRPr/>
            </a:pPr>
            <a:fld id="{727E1FB9-A03A-4DAE-89DF-D4DAA0999C26}" type="slidenum">
              <a:rPr lang="en-US" altLang="ru-RU" smtClean="0"/>
              <a:pPr>
                <a:defRPr/>
              </a:pPr>
              <a:t>‹#›</a:t>
            </a:fld>
            <a:endParaRPr lang="en-US" altLang="ru-RU" dirty="0"/>
          </a:p>
        </p:txBody>
      </p:sp>
      <p:pic>
        <p:nvPicPr>
          <p:cNvPr id="7"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938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906000" cy="6858000"/>
          </a:xfrm>
          <a:solidFill>
            <a:srgbClr val="E1E9EA">
              <a:alpha val="70000"/>
            </a:srgbClr>
          </a:solidFill>
        </p:spPr>
        <p:txBody>
          <a:bodyPr rtlCol="0">
            <a:normAutofit/>
          </a:bodyPr>
          <a:lstStyle>
            <a:lvl1pPr>
              <a:defRPr lang="en-US" sz="1800"/>
            </a:lvl1pPr>
          </a:lstStyle>
          <a:p>
            <a:pPr lvl="0"/>
            <a:endParaRPr lang="en-US" noProof="0"/>
          </a:p>
        </p:txBody>
      </p:sp>
    </p:spTree>
    <p:extLst>
      <p:ext uri="{BB962C8B-B14F-4D97-AF65-F5344CB8AC3E}">
        <p14:creationId xmlns:p14="http://schemas.microsoft.com/office/powerpoint/2010/main" val="133116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6A9B0C3-F977-4E91-A37D-93CC3178FC9E}" type="datetime1">
              <a:rPr lang="en-US" smtClean="0"/>
              <a:t>3/25/2026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224963" y="6356351"/>
            <a:ext cx="474133" cy="365125"/>
          </a:xfrm>
        </p:spPr>
        <p:txBody>
          <a:bodyPr/>
          <a:lstStyle>
            <a:lvl1pPr>
              <a:defRPr sz="1400" b="1">
                <a:solidFill>
                  <a:schemeClr val="accent1">
                    <a:lumMod val="75000"/>
                  </a:schemeClr>
                </a:solidFill>
                <a:latin typeface="+mn-lt"/>
              </a:defRPr>
            </a:lvl1pPr>
          </a:lstStyle>
          <a:p>
            <a:pPr>
              <a:defRPr/>
            </a:pPr>
            <a:fld id="{727E1FB9-A03A-4DAE-89DF-D4DAA0999C26}" type="slidenum">
              <a:rPr lang="en-US" altLang="ru-RU" smtClean="0"/>
              <a:pPr>
                <a:defRPr/>
              </a:pPr>
              <a:t>‹#›</a:t>
            </a:fld>
            <a:endParaRPr lang="en-US" altLang="ru-RU" dirty="0"/>
          </a:p>
        </p:txBody>
      </p:sp>
      <p:pic>
        <p:nvPicPr>
          <p:cNvPr id="7"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164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04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ACB92118-65C5-462D-92DF-A1A6317D11F7}" type="datetime1">
              <a:rPr lang="en-US" smtClean="0"/>
              <a:t>3/25/2026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578D7D-9E27-44F1-BA37-43F1A91453B3}" type="slidenum">
              <a:rPr lang="en-US" altLang="ru-RU"/>
              <a:pPr>
                <a:defRPr/>
              </a:pPr>
              <a:t>‹#›</a:t>
            </a:fld>
            <a:endParaRPr lang="en-US" altLang="ru-RU"/>
          </a:p>
        </p:txBody>
      </p:sp>
    </p:spTree>
    <p:extLst>
      <p:ext uri="{BB962C8B-B14F-4D97-AF65-F5344CB8AC3E}">
        <p14:creationId xmlns:p14="http://schemas.microsoft.com/office/powerpoint/2010/main" val="308319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F14AFC32-6CB4-4991-8615-4B65A898B11F}" type="datetime1">
              <a:rPr lang="en-US" smtClean="0"/>
              <a:t>3/25/2026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FB5419-43BC-4581-AF33-5C1FBE1DC498}" type="slidenum">
              <a:rPr lang="en-US" altLang="ru-RU"/>
              <a:pPr>
                <a:defRPr/>
              </a:pPr>
              <a:t>‹#›</a:t>
            </a:fld>
            <a:endParaRPr lang="en-US" altLang="ru-RU"/>
          </a:p>
        </p:txBody>
      </p:sp>
      <p:pic>
        <p:nvPicPr>
          <p:cNvPr id="8"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180621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878313B-1C75-4A34-844E-32C7682B23CE}" type="datetime1">
              <a:rPr lang="en-US" smtClean="0"/>
              <a:t>3/25/2026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0D9FF4-712B-4A69-86EA-5619AAEC6930}" type="slidenum">
              <a:rPr lang="en-US" altLang="ru-RU"/>
              <a:pPr>
                <a:defRPr/>
              </a:pPr>
              <a:t>‹#›</a:t>
            </a:fld>
            <a:endParaRPr lang="en-US" altLang="ru-RU"/>
          </a:p>
        </p:txBody>
      </p:sp>
      <p:pic>
        <p:nvPicPr>
          <p:cNvPr id="10"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35988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3116439C-D778-4C62-860B-6900588FCE77}" type="datetime1">
              <a:rPr lang="en-US" smtClean="0"/>
              <a:t>3/25/2026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3CB77F-11C1-49E8-8D9B-74F509E19E90}" type="slidenum">
              <a:rPr lang="en-US" altLang="ru-RU"/>
              <a:pPr>
                <a:defRPr/>
              </a:pPr>
              <a:t>‹#›</a:t>
            </a:fld>
            <a:endParaRPr lang="en-US" altLang="ru-RU"/>
          </a:p>
        </p:txBody>
      </p:sp>
      <p:pic>
        <p:nvPicPr>
          <p:cNvPr id="6"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117450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414102-25AF-4373-87F8-3626907F5002}" type="datetime1">
              <a:rPr lang="en-US" smtClean="0"/>
              <a:t>3/25/2026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9961B3-DCD0-4B40-A384-806F766704C4}" type="slidenum">
              <a:rPr lang="en-US" altLang="ru-RU"/>
              <a:pPr>
                <a:defRPr/>
              </a:pPr>
              <a:t>‹#›</a:t>
            </a:fld>
            <a:endParaRPr lang="en-US" altLang="ru-RU"/>
          </a:p>
        </p:txBody>
      </p:sp>
      <p:pic>
        <p:nvPicPr>
          <p:cNvPr id="5"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138625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4211340"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F0B549B0-03B1-4D5E-8408-681DD5C169FF}" type="datetime1">
              <a:rPr lang="en-US" smtClean="0"/>
              <a:t>3/25/2026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B2765C-7DA5-4DDD-95CD-708F58DD641E}" type="slidenum">
              <a:rPr lang="en-US" altLang="ru-RU"/>
              <a:pPr>
                <a:defRPr/>
              </a:pPr>
              <a:t>‹#›</a:t>
            </a:fld>
            <a:endParaRPr lang="en-US" altLang="ru-RU"/>
          </a:p>
        </p:txBody>
      </p:sp>
      <p:pic>
        <p:nvPicPr>
          <p:cNvPr id="8" name="Рисунок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29">
            <a:extLst>
              <a:ext uri="{FF2B5EF4-FFF2-40B4-BE49-F238E27FC236}">
                <a16:creationId xmlns:a16="http://schemas.microsoft.com/office/drawing/2014/main" id="{F718A020-4DBD-433C-85E5-478C506DAB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a:extLst>
              <a:ext uri="{FF2B5EF4-FFF2-40B4-BE49-F238E27FC236}">
                <a16:creationId xmlns:a16="http://schemas.microsoft.com/office/drawing/2014/main" id="{D0314FCE-0D81-4AE8-B60D-F25770D37BDF}"/>
              </a:ext>
            </a:extLst>
          </p:cNvPr>
          <p:cNvPicPr>
            <a:picLocks noChangeAspect="1"/>
          </p:cNvPicPr>
          <p:nvPr userDrawn="1"/>
        </p:nvPicPr>
        <p:blipFill>
          <a:blip r:embed="rId4"/>
          <a:stretch>
            <a:fillRect/>
          </a:stretch>
        </p:blipFill>
        <p:spPr>
          <a:xfrm>
            <a:off x="1062046" y="57416"/>
            <a:ext cx="401387" cy="695085"/>
          </a:xfrm>
          <a:prstGeom prst="rect">
            <a:avLst/>
          </a:prstGeom>
        </p:spPr>
      </p:pic>
    </p:spTree>
    <p:extLst>
      <p:ext uri="{BB962C8B-B14F-4D97-AF65-F5344CB8AC3E}">
        <p14:creationId xmlns:p14="http://schemas.microsoft.com/office/powerpoint/2010/main" val="105347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039" y="365127"/>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Text Placeholder 2"/>
          <p:cNvSpPr>
            <a:spLocks noGrp="1"/>
          </p:cNvSpPr>
          <p:nvPr>
            <p:ph type="body" idx="1"/>
          </p:nvPr>
        </p:nvSpPr>
        <p:spPr bwMode="auto">
          <a:xfrm>
            <a:off x="681039"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A8A82B0-D339-444A-B830-AD3A161CED2D}" type="datetime1">
              <a:rPr lang="en-US" smtClean="0"/>
              <a:t>3/25/2026</a:t>
            </a:fld>
            <a:endParaRPr lang="en-US"/>
          </a:p>
        </p:txBody>
      </p:sp>
      <p:sp>
        <p:nvSpPr>
          <p:cNvPr id="5" name="Footer Placeholder 4"/>
          <p:cNvSpPr>
            <a:spLocks noGrp="1"/>
          </p:cNvSpPr>
          <p:nvPr>
            <p:ph type="ftr" sz="quarter" idx="3"/>
          </p:nvPr>
        </p:nvSpPr>
        <p:spPr>
          <a:xfrm>
            <a:off x="3281364"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355930B6-F843-4761-9E31-B7093551F6E6}"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53"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5" r:id="rId13"/>
    <p:sldLayoutId id="2147484046" r:id="rId14"/>
    <p:sldLayoutId id="2147484047" r:id="rId15"/>
    <p:sldLayoutId id="2147484048" r:id="rId16"/>
    <p:sldLayoutId id="2147484049" r:id="rId17"/>
    <p:sldLayoutId id="2147484050" r:id="rId18"/>
    <p:sldLayoutId id="2147484051" r:id="rId19"/>
    <p:sldLayoutId id="2147484052" r:id="rId20"/>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login.consultant.ru/link/?req=doc&amp;base=RLAW220&amp;n=138386&amp;dst=100005&amp;field=134&amp;date=24.10.202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admlip.r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10" Type="http://schemas.microsoft.com/office/2007/relationships/hdphoto" Target="../media/hdphoto2.wdp"/><Relationship Id="rId4" Type="http://schemas.openxmlformats.org/officeDocument/2006/relationships/chart" Target="../charts/chart9.xml"/><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362194" y="2929290"/>
            <a:ext cx="918161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latin typeface="Times New Roman" panose="02020603050405020304" pitchFamily="18" charset="0"/>
                <a:cs typeface="Questrial" charset="0"/>
              </a:rPr>
              <a:t>Отчет </a:t>
            </a:r>
          </a:p>
          <a:p>
            <a:pPr algn="ctr" eaLnBrk="1" hangingPunct="1">
              <a:lnSpc>
                <a:spcPct val="80000"/>
              </a:lnSpc>
              <a:spcBef>
                <a:spcPct val="0"/>
              </a:spcBef>
              <a:buFontTx/>
              <a:buNone/>
              <a:defRPr/>
            </a:pPr>
            <a:r>
              <a:rPr lang="ru-RU" altLang="ru-RU" sz="1600" b="1" dirty="0">
                <a:latin typeface="Times New Roman" panose="02020603050405020304" pitchFamily="18" charset="0"/>
                <a:cs typeface="Questrial" charset="0"/>
              </a:rPr>
              <a:t>по результатам экспертно-аналитического мероприятия «Оценка эффективности предоставления налоговых и иных льгот и</a:t>
            </a:r>
          </a:p>
          <a:p>
            <a:pPr algn="ctr" eaLnBrk="1" hangingPunct="1">
              <a:lnSpc>
                <a:spcPct val="80000"/>
              </a:lnSpc>
              <a:spcBef>
                <a:spcPct val="0"/>
              </a:spcBef>
              <a:buFontTx/>
              <a:buNone/>
              <a:defRPr/>
            </a:pPr>
            <a:r>
              <a:rPr lang="ru-RU" altLang="ru-RU" sz="1600" b="1" dirty="0">
                <a:latin typeface="Times New Roman" panose="02020603050405020304" pitchFamily="18" charset="0"/>
                <a:cs typeface="Questrial" charset="0"/>
              </a:rPr>
              <a:t>преимуществ на территории Липецкой области в 2023 - 2025 годах»</a:t>
            </a:r>
            <a:endParaRPr lang="id-ID" altLang="ru-RU" sz="16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527671" y="5499244"/>
            <a:ext cx="4953000" cy="830997"/>
          </a:xfrm>
          <a:prstGeom prst="rect">
            <a:avLst/>
          </a:prstGeom>
        </p:spPr>
        <p:txBody>
          <a:bodyPr>
            <a:spAutoFit/>
          </a:bodyPr>
          <a:lstStyle/>
          <a:p>
            <a:pPr algn="ctr"/>
            <a:r>
              <a:rPr lang="ru-RU" sz="1200" dirty="0">
                <a:latin typeface="Times New Roman" panose="02020603050405020304" pitchFamily="18" charset="0"/>
                <a:cs typeface="Times New Roman" panose="02020603050405020304" pitchFamily="18" charset="0"/>
              </a:rPr>
              <a:t>Решение коллегии </a:t>
            </a:r>
          </a:p>
          <a:p>
            <a:pPr algn="ctr"/>
            <a:r>
              <a:rPr lang="ru-RU" sz="1200" dirty="0">
                <a:latin typeface="Times New Roman" panose="02020603050405020304" pitchFamily="18" charset="0"/>
                <a:cs typeface="Times New Roman" panose="02020603050405020304" pitchFamily="18" charset="0"/>
              </a:rPr>
              <a:t>Контрольно-счетной палаты</a:t>
            </a:r>
          </a:p>
          <a:p>
            <a:pPr algn="ctr"/>
            <a:r>
              <a:rPr lang="ru-RU" sz="1200" dirty="0">
                <a:latin typeface="Times New Roman" panose="02020603050405020304" pitchFamily="18" charset="0"/>
                <a:cs typeface="Times New Roman" panose="02020603050405020304" pitchFamily="18" charset="0"/>
              </a:rPr>
              <a:t>Липецкой области</a:t>
            </a:r>
          </a:p>
          <a:p>
            <a:pPr algn="ctr"/>
            <a:r>
              <a:rPr lang="ru-RU" sz="1200" dirty="0">
                <a:latin typeface="Times New Roman" panose="02020603050405020304" pitchFamily="18" charset="0"/>
                <a:cs typeface="Times New Roman" panose="02020603050405020304" pitchFamily="18" charset="0"/>
              </a:rPr>
              <a:t>от 20.03.202</a:t>
            </a:r>
            <a:r>
              <a:rPr lang="en-US" sz="1200" dirty="0">
                <a:latin typeface="Times New Roman" panose="02020603050405020304" pitchFamily="18" charset="0"/>
                <a:cs typeface="Times New Roman" panose="02020603050405020304" pitchFamily="18" charset="0"/>
              </a:rPr>
              <a:t>6</a:t>
            </a:r>
            <a:r>
              <a:rPr lang="ru-RU" sz="1200" dirty="0">
                <a:latin typeface="Times New Roman" panose="02020603050405020304" pitchFamily="18" charset="0"/>
                <a:cs typeface="Times New Roman" panose="02020603050405020304" pitchFamily="18" charset="0"/>
              </a:rPr>
              <a:t>   № 3</a:t>
            </a:r>
          </a:p>
        </p:txBody>
      </p:sp>
      <p:sp>
        <p:nvSpPr>
          <p:cNvPr id="5" name="TextBox 7">
            <a:extLst>
              <a:ext uri="{FF2B5EF4-FFF2-40B4-BE49-F238E27FC236}">
                <a16:creationId xmlns:a16="http://schemas.microsoft.com/office/drawing/2014/main" id="{1471989F-E061-E61F-4888-0BBDDE63A63C}"/>
              </a:ext>
            </a:extLst>
          </p:cNvPr>
          <p:cNvSpPr txBox="1">
            <a:spLocks noChangeArrowheads="1"/>
          </p:cNvSpPr>
          <p:nvPr/>
        </p:nvSpPr>
        <p:spPr bwMode="auto">
          <a:xfrm>
            <a:off x="1793483" y="94238"/>
            <a:ext cx="63190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2400" b="1" dirty="0">
                <a:solidFill>
                  <a:schemeClr val="bg1"/>
                </a:solidFill>
                <a:latin typeface="Times New Roman" panose="02020603050405020304" pitchFamily="18" charset="0"/>
                <a:ea typeface="Questrial"/>
                <a:cs typeface="Times New Roman" panose="02020603050405020304" pitchFamily="18" charset="0"/>
              </a:rPr>
              <a:t>Контрольно-счетная палата </a:t>
            </a:r>
          </a:p>
          <a:p>
            <a:pPr algn="ctr"/>
            <a:r>
              <a:rPr lang="ru-RU" altLang="ru-RU" sz="2400" b="1" dirty="0">
                <a:solidFill>
                  <a:schemeClr val="bg1"/>
                </a:solidFill>
                <a:latin typeface="Times New Roman" panose="02020603050405020304" pitchFamily="18" charset="0"/>
                <a:ea typeface="Questrial"/>
                <a:cs typeface="Times New Roman" panose="02020603050405020304" pitchFamily="18" charset="0"/>
              </a:rPr>
              <a:t>Липецкой области</a:t>
            </a:r>
            <a:endParaRPr lang="en-US" altLang="ru-RU" sz="2400" b="1" dirty="0">
              <a:solidFill>
                <a:schemeClr val="bg1"/>
              </a:solidFill>
              <a:latin typeface="Times New Roman" panose="02020603050405020304" pitchFamily="18" charset="0"/>
              <a:ea typeface="Questrial"/>
              <a:cs typeface="Times New Roman" panose="02020603050405020304" pitchFamily="18" charset="0"/>
            </a:endParaRPr>
          </a:p>
        </p:txBody>
      </p:sp>
    </p:spTree>
    <p:extLst>
      <p:ext uri="{BB962C8B-B14F-4D97-AF65-F5344CB8AC3E}">
        <p14:creationId xmlns:p14="http://schemas.microsoft.com/office/powerpoint/2010/main" val="3570534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B30BD-09AF-3199-EAB1-D2B88BBF2086}"/>
            </a:ext>
          </a:extLst>
        </p:cNvPr>
        <p:cNvGrpSpPr/>
        <p:nvPr/>
      </p:nvGrpSpPr>
      <p:grpSpPr>
        <a:xfrm>
          <a:off x="0" y="0"/>
          <a:ext cx="0" cy="0"/>
          <a:chOff x="0" y="0"/>
          <a:chExt cx="0" cy="0"/>
        </a:xfrm>
      </p:grpSpPr>
      <p:pic>
        <p:nvPicPr>
          <p:cNvPr id="11" name="Рисунок 10"/>
          <p:cNvPicPr>
            <a:picLocks noChangeAspect="1"/>
          </p:cNvPicPr>
          <p:nvPr/>
        </p:nvPicPr>
        <p:blipFill rotWithShape="1">
          <a:blip r:embed="rId3"/>
          <a:srcRect l="5461" t="20566" r="29276" b="58538"/>
          <a:stretch/>
        </p:blipFill>
        <p:spPr>
          <a:xfrm>
            <a:off x="243040" y="1482823"/>
            <a:ext cx="8545981" cy="1929118"/>
          </a:xfrm>
          <a:prstGeom prst="rect">
            <a:avLst/>
          </a:prstGeom>
        </p:spPr>
      </p:pic>
      <p:pic>
        <p:nvPicPr>
          <p:cNvPr id="16" name="Рисунок 15"/>
          <p:cNvPicPr>
            <a:picLocks noChangeAspect="1"/>
          </p:cNvPicPr>
          <p:nvPr/>
        </p:nvPicPr>
        <p:blipFill rotWithShape="1">
          <a:blip r:embed="rId4"/>
          <a:srcRect l="5603" t="20780" r="28874" b="53483"/>
          <a:stretch/>
        </p:blipFill>
        <p:spPr>
          <a:xfrm>
            <a:off x="2033516" y="3411941"/>
            <a:ext cx="7732430" cy="2080433"/>
          </a:xfrm>
          <a:prstGeom prst="rect">
            <a:avLst/>
          </a:prstGeom>
        </p:spPr>
      </p:pic>
      <p:sp>
        <p:nvSpPr>
          <p:cNvPr id="6" name="Номер слайда 5">
            <a:extLst>
              <a:ext uri="{FF2B5EF4-FFF2-40B4-BE49-F238E27FC236}">
                <a16:creationId xmlns:a16="http://schemas.microsoft.com/office/drawing/2014/main" id="{7CC285F9-6A02-09C0-010F-A653C62D11E4}"/>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9</a:t>
            </a:fld>
            <a:endParaRPr lang="en-US" altLang="ru-RU" dirty="0"/>
          </a:p>
        </p:txBody>
      </p:sp>
      <p:sp>
        <p:nvSpPr>
          <p:cNvPr id="16393" name="TextBox 31">
            <a:extLst>
              <a:ext uri="{FF2B5EF4-FFF2-40B4-BE49-F238E27FC236}">
                <a16:creationId xmlns:a16="http://schemas.microsoft.com/office/drawing/2014/main" id="{E973DFD4-C936-CA72-7F7D-A631CE643DC7}"/>
              </a:ext>
            </a:extLst>
          </p:cNvPr>
          <p:cNvSpPr txBox="1">
            <a:spLocks noChangeArrowheads="1"/>
          </p:cNvSpPr>
          <p:nvPr/>
        </p:nvSpPr>
        <p:spPr bwMode="auto">
          <a:xfrm>
            <a:off x="820741" y="210816"/>
            <a:ext cx="721186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Нормативная правовая база, регулирующая вопросы налоговых льгот (5)</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C5B846A-67C9-2546-1155-C6A42D7CEE82}"/>
              </a:ext>
            </a:extLst>
          </p:cNvPr>
          <p:cNvSpPr txBox="1"/>
          <p:nvPr/>
        </p:nvSpPr>
        <p:spPr>
          <a:xfrm>
            <a:off x="146027" y="778188"/>
            <a:ext cx="9522906" cy="738664"/>
          </a:xfrm>
          <a:prstGeom prst="rect">
            <a:avLst/>
          </a:prstGeom>
          <a:noFill/>
          <a:ln>
            <a:noFill/>
          </a:ln>
        </p:spPr>
        <p:txBody>
          <a:bodyPr wrap="square">
            <a:spAutoFit/>
          </a:bodyPr>
          <a:lstStyle/>
          <a:p>
            <a:pPr indent="360000" algn="just" eaLnBrk="1" hangingPunct="1">
              <a:defRPr/>
            </a:pPr>
            <a:r>
              <a:rPr lang="ru-RU" sz="1400" dirty="0">
                <a:latin typeface="Times New Roman" panose="02020603050405020304" pitchFamily="18" charset="0"/>
                <a:cs typeface="Times New Roman" panose="02020603050405020304" pitchFamily="18" charset="0"/>
              </a:rPr>
              <a:t>2) </a:t>
            </a:r>
            <a:r>
              <a:rPr lang="ru-RU" sz="1400" b="1" dirty="0">
                <a:latin typeface="Times New Roman" panose="02020603050405020304" pitchFamily="18" charset="0"/>
                <a:cs typeface="Times New Roman" panose="02020603050405020304" pitchFamily="18" charset="0"/>
              </a:rPr>
              <a:t>до 20 мая </a:t>
            </a:r>
            <a:r>
              <a:rPr lang="ru-RU" sz="1400" dirty="0">
                <a:latin typeface="Times New Roman" panose="02020603050405020304" pitchFamily="18" charset="0"/>
                <a:cs typeface="Times New Roman" panose="02020603050405020304" pitchFamily="18" charset="0"/>
              </a:rPr>
              <a:t>представляют в Министерство финансов РФ данные для оценки эффективности налоговых расходов субъекта РФ. </a:t>
            </a:r>
            <a:r>
              <a:rPr lang="ru-RU" altLang="ru-RU" sz="1400" dirty="0">
                <a:latin typeface="Times New Roman" panose="02020603050405020304" pitchFamily="18" charset="0"/>
                <a:cs typeface="Times New Roman" panose="02020603050405020304" pitchFamily="18" charset="0"/>
              </a:rPr>
              <a:t>П</a:t>
            </a:r>
            <a:r>
              <a:rPr lang="ru-RU" sz="1400" dirty="0">
                <a:latin typeface="Times New Roman" panose="02020603050405020304" pitchFamily="18" charset="0"/>
                <a:cs typeface="Times New Roman" panose="02020603050405020304" pitchFamily="18" charset="0"/>
              </a:rPr>
              <a:t>остановлением администрации Липецкой области от 07.10.2019 № 430 установлено предоставление данной информации позже установленного федеральным законодательством срока ( </a:t>
            </a:r>
            <a:r>
              <a:rPr lang="ru-RU" sz="1400" b="1" dirty="0">
                <a:latin typeface="Times New Roman" panose="02020603050405020304" pitchFamily="18" charset="0"/>
                <a:cs typeface="Times New Roman" panose="02020603050405020304" pitchFamily="18" charset="0"/>
              </a:rPr>
              <a:t>до 1 июня).</a:t>
            </a:r>
          </a:p>
        </p:txBody>
      </p:sp>
      <p:pic>
        <p:nvPicPr>
          <p:cNvPr id="12" name="Рисунок 27">
            <a:extLst>
              <a:ext uri="{FF2B5EF4-FFF2-40B4-BE49-F238E27FC236}">
                <a16:creationId xmlns:a16="http://schemas.microsoft.com/office/drawing/2014/main" id="{BDC1868F-2CB5-E241-C76F-928390CF93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3C5B846A-67C9-2546-1155-C6A42D7CEE82}"/>
              </a:ext>
            </a:extLst>
          </p:cNvPr>
          <p:cNvSpPr txBox="1"/>
          <p:nvPr/>
        </p:nvSpPr>
        <p:spPr>
          <a:xfrm>
            <a:off x="304800" y="5663403"/>
            <a:ext cx="9461146" cy="674031"/>
          </a:xfrm>
          <a:prstGeom prst="rect">
            <a:avLst/>
          </a:prstGeom>
          <a:noFill/>
          <a:ln>
            <a:noFill/>
          </a:ln>
        </p:spPr>
        <p:txBody>
          <a:bodyPr wrap="square">
            <a:spAutoFit/>
          </a:bodyPr>
          <a:lstStyle/>
          <a:p>
            <a:pPr indent="269875" algn="just">
              <a:lnSpc>
                <a:spcPct val="90000"/>
              </a:lnSpc>
            </a:pPr>
            <a:r>
              <a:rPr lang="ru-RU" sz="1400" dirty="0">
                <a:latin typeface="Times New Roman" panose="02020603050405020304" pitchFamily="18" charset="0"/>
                <a:cs typeface="Times New Roman" panose="02020603050405020304" pitchFamily="18" charset="0"/>
              </a:rPr>
              <a:t>Кроме того, </a:t>
            </a:r>
            <a:r>
              <a:rPr lang="ru-RU" sz="1400" b="1" dirty="0">
                <a:latin typeface="Times New Roman" panose="02020603050405020304" pitchFamily="18" charset="0"/>
                <a:cs typeface="Times New Roman" panose="02020603050405020304" pitchFamily="18" charset="0"/>
              </a:rPr>
              <a:t>Постановление администрации Липецкой области от 07.10.2019</a:t>
            </a:r>
            <a:r>
              <a:rPr lang="en-US" sz="1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№430 не приведено в соответствие с действующим законодательством в части наименования высшего исполнительного органа и исполнительных органов Липецкой области.</a:t>
            </a:r>
          </a:p>
        </p:txBody>
      </p:sp>
      <p:sp>
        <p:nvSpPr>
          <p:cNvPr id="18" name="Овал 17"/>
          <p:cNvSpPr/>
          <p:nvPr/>
        </p:nvSpPr>
        <p:spPr>
          <a:xfrm>
            <a:off x="6061167" y="2612571"/>
            <a:ext cx="782020" cy="4097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24" name="Овал 23"/>
          <p:cNvSpPr/>
          <p:nvPr/>
        </p:nvSpPr>
        <p:spPr>
          <a:xfrm>
            <a:off x="2810039" y="4243151"/>
            <a:ext cx="782020" cy="2903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pic>
        <p:nvPicPr>
          <p:cNvPr id="2" name="Рисунок 1" descr="Восклицательный знак">
            <a:extLst>
              <a:ext uri="{FF2B5EF4-FFF2-40B4-BE49-F238E27FC236}">
                <a16:creationId xmlns:a16="http://schemas.microsoft.com/office/drawing/2014/main" id="{1A51BEE4-D8A2-4B88-1D7F-B84F93BD2C75}"/>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304800" y="5587381"/>
            <a:ext cx="399081" cy="331257"/>
          </a:xfrm>
          <a:prstGeom prst="rect">
            <a:avLst/>
          </a:prstGeom>
        </p:spPr>
      </p:pic>
    </p:spTree>
    <p:extLst>
      <p:ext uri="{BB962C8B-B14F-4D97-AF65-F5344CB8AC3E}">
        <p14:creationId xmlns:p14="http://schemas.microsoft.com/office/powerpoint/2010/main" val="199469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10</a:t>
            </a:fld>
            <a:endParaRPr lang="en-US" altLang="ru-RU" dirty="0"/>
          </a:p>
        </p:txBody>
      </p:sp>
      <p:sp>
        <p:nvSpPr>
          <p:cNvPr id="16393" name="TextBox 31"/>
          <p:cNvSpPr txBox="1">
            <a:spLocks noChangeArrowheads="1"/>
          </p:cNvSpPr>
          <p:nvPr/>
        </p:nvSpPr>
        <p:spPr bwMode="auto">
          <a:xfrm>
            <a:off x="1131799" y="198528"/>
            <a:ext cx="721186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Полномочия в сфере оценки налоговых расходов (1) </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BFCABF4-DAFE-74FE-3FF2-29BF2B9081FF}"/>
              </a:ext>
            </a:extLst>
          </p:cNvPr>
          <p:cNvSpPr txBox="1"/>
          <p:nvPr/>
        </p:nvSpPr>
        <p:spPr>
          <a:xfrm>
            <a:off x="526768" y="2137909"/>
            <a:ext cx="3703986" cy="297004"/>
          </a:xfrm>
          <a:prstGeom prst="rect">
            <a:avLst/>
          </a:prstGeom>
          <a:solidFill>
            <a:schemeClr val="accent1">
              <a:lumMod val="60000"/>
              <a:lumOff val="40000"/>
            </a:schemeClr>
          </a:solidFill>
          <a:ln>
            <a:solidFill>
              <a:schemeClr val="accent1">
                <a:lumMod val="50000"/>
              </a:schemeClr>
            </a:solidFill>
          </a:ln>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Министерство финансов Липецкой области</a:t>
            </a:r>
            <a:endParaRPr lang="ru-RU" sz="1400" b="1" dirty="0">
              <a:latin typeface="Times New Roman" panose="02020603050405020304" pitchFamily="18" charset="0"/>
              <a:cs typeface="Times New Roman" panose="02020603050405020304" pitchFamily="18" charset="0"/>
            </a:endParaRPr>
          </a:p>
        </p:txBody>
      </p:sp>
      <p:sp>
        <p:nvSpPr>
          <p:cNvPr id="31" name="Стрелка вниз 30"/>
          <p:cNvSpPr/>
          <p:nvPr/>
        </p:nvSpPr>
        <p:spPr>
          <a:xfrm>
            <a:off x="4480053" y="3650334"/>
            <a:ext cx="424206" cy="179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a:extLst>
              <a:ext uri="{FF2B5EF4-FFF2-40B4-BE49-F238E27FC236}">
                <a16:creationId xmlns:a16="http://schemas.microsoft.com/office/drawing/2014/main" id="{3BFCABF4-DAFE-74FE-3FF2-29BF2B9081FF}"/>
              </a:ext>
            </a:extLst>
          </p:cNvPr>
          <p:cNvSpPr txBox="1"/>
          <p:nvPr/>
        </p:nvSpPr>
        <p:spPr>
          <a:xfrm>
            <a:off x="5983499" y="3793537"/>
            <a:ext cx="3815613" cy="1600438"/>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r>
              <a:rPr lang="ru-RU" sz="1400" dirty="0">
                <a:latin typeface="Times New Roman" panose="02020603050405020304" pitchFamily="18" charset="0"/>
                <a:cs typeface="Times New Roman" panose="02020603050405020304" pitchFamily="18" charset="0"/>
              </a:rPr>
              <a:t>Распределяет налоговые расходы по государственным программам, целям социально-экономической политики области и закрепляет кураторов налоговых расходов. </a:t>
            </a:r>
          </a:p>
          <a:p>
            <a:pPr algn="ctr"/>
            <a:r>
              <a:rPr lang="ru-RU" sz="1400" dirty="0">
                <a:latin typeface="Times New Roman" panose="02020603050405020304" pitchFamily="18" charset="0"/>
                <a:cs typeface="Times New Roman" panose="02020603050405020304" pitchFamily="18" charset="0"/>
              </a:rPr>
              <a:t>Осуществляет оценку совокупного бюджетного эффекта (самоокупаемости) в отношении стимулирующих налоговых расходов.</a:t>
            </a:r>
            <a:endParaRPr lang="ru-RU" sz="1400" b="0" dirty="0">
              <a:effectLst/>
            </a:endParaRPr>
          </a:p>
        </p:txBody>
      </p:sp>
      <p:sp>
        <p:nvSpPr>
          <p:cNvPr id="22" name="TextBox 21">
            <a:extLst>
              <a:ext uri="{FF2B5EF4-FFF2-40B4-BE49-F238E27FC236}">
                <a16:creationId xmlns:a16="http://schemas.microsoft.com/office/drawing/2014/main" id="{3BFCABF4-DAFE-74FE-3FF2-29BF2B9081FF}"/>
              </a:ext>
            </a:extLst>
          </p:cNvPr>
          <p:cNvSpPr txBox="1"/>
          <p:nvPr/>
        </p:nvSpPr>
        <p:spPr>
          <a:xfrm>
            <a:off x="3360672" y="3849321"/>
            <a:ext cx="2530506" cy="1600438"/>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r>
              <a:rPr lang="ru-RU" sz="1400" dirty="0">
                <a:latin typeface="Times New Roman" panose="02020603050405020304" pitchFamily="18" charset="0"/>
                <a:cs typeface="Times New Roman" panose="02020603050405020304" pitchFamily="18" charset="0"/>
              </a:rPr>
              <a:t>Осуществляет ведение перечня налоговых расходов, установленных законодательством Липецкой области, и проводит оценку налоговых расходов Липецкой области.</a:t>
            </a:r>
          </a:p>
        </p:txBody>
      </p:sp>
      <p:sp>
        <p:nvSpPr>
          <p:cNvPr id="12" name="TextBox 11">
            <a:extLst>
              <a:ext uri="{FF2B5EF4-FFF2-40B4-BE49-F238E27FC236}">
                <a16:creationId xmlns:a16="http://schemas.microsoft.com/office/drawing/2014/main" id="{3BFCABF4-DAFE-74FE-3FF2-29BF2B9081FF}"/>
              </a:ext>
            </a:extLst>
          </p:cNvPr>
          <p:cNvSpPr txBox="1"/>
          <p:nvPr/>
        </p:nvSpPr>
        <p:spPr>
          <a:xfrm>
            <a:off x="4949298" y="2131080"/>
            <a:ext cx="4787901" cy="307777"/>
          </a:xfrm>
          <a:prstGeom prst="rect">
            <a:avLst/>
          </a:prstGeom>
          <a:solidFill>
            <a:schemeClr val="accent1">
              <a:lumMod val="60000"/>
              <a:lumOff val="40000"/>
            </a:schemeClr>
          </a:solidFill>
          <a:ln>
            <a:solidFill>
              <a:schemeClr val="accent1">
                <a:lumMod val="50000"/>
              </a:schemeClr>
            </a:solidFill>
          </a:ln>
        </p:spPr>
        <p:txBody>
          <a:bodyPr wrap="square">
            <a:spAutoFit/>
          </a:bodyPr>
          <a:lstStyle/>
          <a:p>
            <a:pPr algn="ctr" latinLnBrk="1"/>
            <a:r>
              <a:rPr lang="ru-RU" sz="1400" dirty="0">
                <a:latin typeface="Times New Roman" panose="02020603050405020304" pitchFamily="18" charset="0"/>
                <a:cs typeface="Times New Roman" panose="02020603050405020304" pitchFamily="18" charset="0"/>
              </a:rPr>
              <a:t>Министерство экономического развития Липецкой области</a:t>
            </a:r>
          </a:p>
        </p:txBody>
      </p:sp>
      <p:sp>
        <p:nvSpPr>
          <p:cNvPr id="13" name="Стрелка вниз 12"/>
          <p:cNvSpPr/>
          <p:nvPr/>
        </p:nvSpPr>
        <p:spPr>
          <a:xfrm>
            <a:off x="7329515" y="3498741"/>
            <a:ext cx="424206" cy="179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5651369" y="2536523"/>
            <a:ext cx="4156774" cy="954107"/>
          </a:xfrm>
          <a:prstGeom prst="rect">
            <a:avLst/>
          </a:prstGeom>
          <a:solidFill>
            <a:schemeClr val="tx2">
              <a:lumMod val="40000"/>
              <a:lumOff val="60000"/>
            </a:schemeClr>
          </a:solidFill>
        </p:spPr>
        <p:txBody>
          <a:bodyPr wrap="square">
            <a:spAutoFit/>
          </a:bodyPr>
          <a:lstStyle/>
          <a:p>
            <a:pPr algn="ctr"/>
            <a:r>
              <a:rPr lang="ru-RU" sz="1400" dirty="0">
                <a:latin typeface="Times New Roman" panose="02020603050405020304" pitchFamily="18" charset="0"/>
                <a:cs typeface="Times New Roman" panose="02020603050405020304" pitchFamily="18" charset="0"/>
              </a:rPr>
              <a:t>Постановление Правительства Липецкой области от 10.11.2023 № 613 «Об утверждении Положения о министерстве экономического развития Липецкой области»</a:t>
            </a:r>
            <a:endParaRPr lang="ru-RU" sz="1400" dirty="0"/>
          </a:p>
        </p:txBody>
      </p:sp>
      <p:sp>
        <p:nvSpPr>
          <p:cNvPr id="3" name="Прямоугольник 2"/>
          <p:cNvSpPr/>
          <p:nvPr/>
        </p:nvSpPr>
        <p:spPr>
          <a:xfrm>
            <a:off x="2891059" y="2528385"/>
            <a:ext cx="2625572" cy="1115690"/>
          </a:xfrm>
          <a:prstGeom prst="rect">
            <a:avLst/>
          </a:prstGeom>
          <a:solidFill>
            <a:schemeClr val="tx2">
              <a:lumMod val="40000"/>
              <a:lumOff val="60000"/>
            </a:schemeClr>
          </a:solidFill>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Постановление Правительства Липецкой области от 25.07.2024 № 435 «Об утверждении Положения о министерстве финансов Липецкой области»</a:t>
            </a:r>
            <a:endParaRPr lang="ru-RU" sz="14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33774" y="820603"/>
            <a:ext cx="8346597" cy="307777"/>
          </a:xfrm>
          <a:prstGeom prst="rect">
            <a:avLst/>
          </a:prstGeom>
          <a:solidFill>
            <a:schemeClr val="tx2">
              <a:lumMod val="40000"/>
              <a:lumOff val="60000"/>
            </a:schemeClr>
          </a:solidFill>
        </p:spPr>
        <p:txBody>
          <a:bodyPr wrap="square">
            <a:spAutoFit/>
          </a:bodyPr>
          <a:lstStyle/>
          <a:p>
            <a:pPr algn="ctr"/>
            <a:r>
              <a:rPr lang="ru-RU" sz="1400" dirty="0">
                <a:solidFill>
                  <a:srgbClr val="000000"/>
                </a:solidFill>
                <a:latin typeface="Times New Roman" panose="02020603050405020304" pitchFamily="18" charset="0"/>
                <a:cs typeface="Times New Roman" panose="02020603050405020304" pitchFamily="18" charset="0"/>
              </a:rPr>
              <a:t>Статья 61 Закона Липецкой области от 27.12.2019 № 343-ОЗ «О бюджетном процессе Липецкой области» </a:t>
            </a:r>
            <a:endParaRPr lang="ru-RU" sz="1400" dirty="0">
              <a:latin typeface="Times New Roman" panose="02020603050405020304" pitchFamily="18" charset="0"/>
              <a:cs typeface="Times New Roman" panose="02020603050405020304" pitchFamily="18" charset="0"/>
            </a:endParaRPr>
          </a:p>
        </p:txBody>
      </p:sp>
      <p:sp>
        <p:nvSpPr>
          <p:cNvPr id="17" name="Стрелка вниз 16"/>
          <p:cNvSpPr/>
          <p:nvPr/>
        </p:nvSpPr>
        <p:spPr>
          <a:xfrm>
            <a:off x="4594969" y="1134278"/>
            <a:ext cx="424206" cy="179109"/>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8871" y="1270555"/>
            <a:ext cx="9932099" cy="867930"/>
          </a:xfrm>
          <a:prstGeom prst="rect">
            <a:avLst/>
          </a:prstGeom>
          <a:noFill/>
          <a:ln>
            <a:noFill/>
          </a:ln>
        </p:spPr>
        <p:txBody>
          <a:bodyPr wrap="square">
            <a:spAutoFit/>
          </a:bodyPr>
          <a:lstStyle/>
          <a:p>
            <a:pPr marL="0" marR="0" algn="ctr">
              <a:lnSpc>
                <a:spcPct val="90000"/>
              </a:lnSpc>
              <a:spcAft>
                <a:spcPts val="0"/>
              </a:spcAft>
            </a:pPr>
            <a:r>
              <a:rPr lang="ru-RU" sz="1400" dirty="0">
                <a:latin typeface="Times New Roman" panose="02020603050405020304" pitchFamily="18" charset="0"/>
                <a:cs typeface="Times New Roman" panose="02020603050405020304" pitchFamily="18" charset="0"/>
              </a:rPr>
              <a:t>Оценка налоговых расходов области осуществляется ежегодно в порядке, установленном Правительством области с соблюдением общих требований, установленных Правительством Российской Федерации. </a:t>
            </a:r>
          </a:p>
          <a:p>
            <a:pPr marL="0" marR="0" algn="ctr">
              <a:lnSpc>
                <a:spcPct val="90000"/>
              </a:lnSpc>
              <a:spcAft>
                <a:spcPts val="0"/>
              </a:spcAft>
            </a:pPr>
            <a:r>
              <a:rPr lang="ru-RU" sz="1400" dirty="0">
                <a:latin typeface="Times New Roman" panose="02020603050405020304" pitchFamily="18" charset="0"/>
                <a:cs typeface="Times New Roman" panose="02020603050405020304" pitchFamily="18" charset="0"/>
              </a:rPr>
              <a:t>Результаты оценки налоговых расходов области учитываются при формировании основных направлений бюджетной и налоговой политики области, а также при проведении оценки эффективности реализации государственных программ области</a:t>
            </a:r>
          </a:p>
        </p:txBody>
      </p:sp>
      <p:sp>
        <p:nvSpPr>
          <p:cNvPr id="21" name="Прямоугольник 20"/>
          <p:cNvSpPr/>
          <p:nvPr/>
        </p:nvSpPr>
        <p:spPr>
          <a:xfrm>
            <a:off x="164299" y="2516318"/>
            <a:ext cx="2625572" cy="1115690"/>
          </a:xfrm>
          <a:prstGeom prst="rect">
            <a:avLst/>
          </a:prstGeom>
          <a:solidFill>
            <a:schemeClr val="tx2">
              <a:lumMod val="40000"/>
              <a:lumOff val="60000"/>
            </a:schemeClr>
          </a:solidFill>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Распоряжение администрации Липецкой области от 24.08.2006 № 645-р «Об утверждении Положения об Управлении финансов Липецкой области»*</a:t>
            </a:r>
            <a:endParaRPr lang="ru-RU" sz="1400" b="1" dirty="0">
              <a:latin typeface="Times New Roman" panose="02020603050405020304" pitchFamily="18" charset="0"/>
              <a:cs typeface="Times New Roman" panose="02020603050405020304" pitchFamily="18" charset="0"/>
            </a:endParaRPr>
          </a:p>
        </p:txBody>
      </p:sp>
      <p:sp>
        <p:nvSpPr>
          <p:cNvPr id="23" name="Стрелка вниз 22"/>
          <p:cNvSpPr/>
          <p:nvPr/>
        </p:nvSpPr>
        <p:spPr>
          <a:xfrm>
            <a:off x="707593" y="3651761"/>
            <a:ext cx="424206" cy="179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3BFCABF4-DAFE-74FE-3FF2-29BF2B9081FF}"/>
              </a:ext>
            </a:extLst>
          </p:cNvPr>
          <p:cNvSpPr txBox="1"/>
          <p:nvPr/>
        </p:nvSpPr>
        <p:spPr>
          <a:xfrm>
            <a:off x="106888" y="3861236"/>
            <a:ext cx="3161464" cy="1525033"/>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Осуществляет ведение реестра налоговых льгот, предоставленных законодательством Липецкой области, в целях формирования перечня налоговых расходов Липецкой области и оценки налоговых расходов Липецкой области.</a:t>
            </a:r>
          </a:p>
        </p:txBody>
      </p:sp>
      <p:cxnSp>
        <p:nvCxnSpPr>
          <p:cNvPr id="16" name="Прямая соединительная линия 15"/>
          <p:cNvCxnSpPr/>
          <p:nvPr/>
        </p:nvCxnSpPr>
        <p:spPr>
          <a:xfrm>
            <a:off x="113121" y="6662561"/>
            <a:ext cx="5413085"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BFCABF4-DAFE-74FE-3FF2-29BF2B9081FF}"/>
              </a:ext>
            </a:extLst>
          </p:cNvPr>
          <p:cNvSpPr txBox="1"/>
          <p:nvPr/>
        </p:nvSpPr>
        <p:spPr>
          <a:xfrm>
            <a:off x="5596" y="6615134"/>
            <a:ext cx="9351641" cy="276999"/>
          </a:xfrm>
          <a:prstGeom prst="rect">
            <a:avLst/>
          </a:prstGeom>
          <a:noFill/>
          <a:ln>
            <a:noFill/>
          </a:ln>
        </p:spPr>
        <p:txBody>
          <a:bodyPr wrap="square">
            <a:spAutoFit/>
          </a:bodyPr>
          <a:lstStyle/>
          <a:p>
            <a:r>
              <a:rPr lang="ru-RU" sz="1200" dirty="0">
                <a:latin typeface="Times New Roman" panose="02020603050405020304" pitchFamily="18" charset="0"/>
                <a:cs typeface="Times New Roman" panose="02020603050405020304" pitchFamily="18" charset="0"/>
              </a:rPr>
              <a:t>*Документ утратил силу в связи с изданием </a:t>
            </a:r>
            <a:r>
              <a:rPr lang="ru-RU" sz="1200" dirty="0">
                <a:latin typeface="Times New Roman" panose="02020603050405020304" pitchFamily="18" charset="0"/>
                <a:cs typeface="Times New Roman" panose="02020603050405020304" pitchFamily="18" charset="0"/>
                <a:hlinkClick r:id="rId3"/>
              </a:rPr>
              <a:t>распоряжения</a:t>
            </a:r>
            <a:r>
              <a:rPr lang="ru-RU" sz="1200" dirty="0">
                <a:latin typeface="Times New Roman" panose="02020603050405020304" pitchFamily="18" charset="0"/>
                <a:cs typeface="Times New Roman" panose="02020603050405020304" pitchFamily="18" charset="0"/>
              </a:rPr>
              <a:t> Правительства Липецкой области от 26.07.2024 № 474-р.</a:t>
            </a:r>
            <a:endParaRPr lang="ru-RU" sz="1200" b="0" dirty="0">
              <a:effectLst/>
            </a:endParaRPr>
          </a:p>
        </p:txBody>
      </p:sp>
      <p:pic>
        <p:nvPicPr>
          <p:cNvPr id="20" name="Рисунок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15273AB-FA51-76F8-EFD9-F263355015F8}"/>
              </a:ext>
            </a:extLst>
          </p:cNvPr>
          <p:cNvSpPr txBox="1"/>
          <p:nvPr/>
        </p:nvSpPr>
        <p:spPr>
          <a:xfrm>
            <a:off x="50318" y="5491093"/>
            <a:ext cx="9679758" cy="1169551"/>
          </a:xfrm>
          <a:prstGeom prst="rect">
            <a:avLst/>
          </a:prstGeom>
          <a:noFill/>
        </p:spPr>
        <p:txBody>
          <a:bodyPr wrap="square">
            <a:spAutoFit/>
          </a:bodyPr>
          <a:lstStyle/>
          <a:p>
            <a:pPr indent="355600" algn="just"/>
            <a:r>
              <a:rPr lang="ru-RU" sz="1400" dirty="0">
                <a:latin typeface="Times New Roman" panose="02020603050405020304" pitchFamily="18" charset="0"/>
                <a:cs typeface="Times New Roman" panose="02020603050405020304" pitchFamily="18" charset="0"/>
              </a:rPr>
              <a:t>Следует отметить, что в соответствии с рекомендациями </a:t>
            </a:r>
            <a:r>
              <a:rPr lang="ru-RU" sz="1400" b="1" dirty="0">
                <a:latin typeface="Times New Roman" panose="02020603050405020304" pitchFamily="18" charset="0"/>
                <a:cs typeface="Times New Roman" panose="02020603050405020304" pitchFamily="18" charset="0"/>
              </a:rPr>
              <a:t>субъектам Российской Федерации по повышению качества оценки эффективности налоговых расходов,</a:t>
            </a:r>
            <a:r>
              <a:rPr lang="ru-RU" sz="1400" dirty="0">
                <a:latin typeface="Times New Roman" panose="02020603050405020304" pitchFamily="18" charset="0"/>
                <a:cs typeface="Times New Roman" panose="02020603050405020304" pitchFamily="18" charset="0"/>
              </a:rPr>
              <a:t> обусловленных налоговыми льготами, освобождениями и иными преференциями, опубликованными на сайте https://minfin.gov.ru по состоянию на 05.12.2023, </a:t>
            </a:r>
            <a:r>
              <a:rPr lang="ru-RU" sz="1400" b="1" dirty="0">
                <a:latin typeface="Times New Roman" panose="02020603050405020304" pitchFamily="18" charset="0"/>
                <a:cs typeface="Times New Roman" panose="02020603050405020304" pitchFamily="18" charset="0"/>
              </a:rPr>
              <a:t>оценка эффективности осуществляется</a:t>
            </a:r>
            <a:r>
              <a:rPr lang="ru-RU" sz="1400" dirty="0">
                <a:latin typeface="Times New Roman" panose="02020603050405020304" pitchFamily="18" charset="0"/>
                <a:cs typeface="Times New Roman" panose="02020603050405020304" pitchFamily="18" charset="0"/>
              </a:rPr>
              <a:t> кураторами налоговых расходов </a:t>
            </a:r>
            <a:r>
              <a:rPr lang="ru-RU" sz="1400" b="1" dirty="0">
                <a:latin typeface="Times New Roman" panose="02020603050405020304" pitchFamily="18" charset="0"/>
                <a:cs typeface="Times New Roman" panose="02020603050405020304" pitchFamily="18" charset="0"/>
              </a:rPr>
              <a:t>на основании методик оценки эффективности. В Липецкой области данные методики кураторами не разрабатывались и не утверждались.</a:t>
            </a:r>
          </a:p>
        </p:txBody>
      </p:sp>
      <p:pic>
        <p:nvPicPr>
          <p:cNvPr id="9" name="Рисунок 8" descr="Восклицательный знак">
            <a:extLst>
              <a:ext uri="{FF2B5EF4-FFF2-40B4-BE49-F238E27FC236}">
                <a16:creationId xmlns:a16="http://schemas.microsoft.com/office/drawing/2014/main" id="{2A552709-B4BB-AA3D-C267-FAD61818C556}"/>
              </a:ext>
            </a:extLst>
          </p:cNvPr>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115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4299" y="5453944"/>
            <a:ext cx="399081" cy="298972"/>
          </a:xfrm>
          <a:prstGeom prst="rect">
            <a:avLst/>
          </a:prstGeom>
        </p:spPr>
      </p:pic>
    </p:spTree>
    <p:extLst>
      <p:ext uri="{BB962C8B-B14F-4D97-AF65-F5344CB8AC3E}">
        <p14:creationId xmlns:p14="http://schemas.microsoft.com/office/powerpoint/2010/main" val="345892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11</a:t>
            </a:fld>
            <a:endParaRPr lang="en-US" altLang="ru-RU" dirty="0"/>
          </a:p>
        </p:txBody>
      </p:sp>
      <p:sp>
        <p:nvSpPr>
          <p:cNvPr id="16393" name="TextBox 31"/>
          <p:cNvSpPr txBox="1">
            <a:spLocks noChangeArrowheads="1"/>
          </p:cNvSpPr>
          <p:nvPr/>
        </p:nvSpPr>
        <p:spPr bwMode="auto">
          <a:xfrm>
            <a:off x="838628" y="259935"/>
            <a:ext cx="721186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Полномочия в сфере оценки налоговых расходов (2) </a:t>
            </a:r>
          </a:p>
        </p:txBody>
      </p:sp>
      <p:sp>
        <p:nvSpPr>
          <p:cNvPr id="3" name="Прямоугольник 2"/>
          <p:cNvSpPr/>
          <p:nvPr/>
        </p:nvSpPr>
        <p:spPr>
          <a:xfrm>
            <a:off x="852339" y="1061934"/>
            <a:ext cx="8220172" cy="307777"/>
          </a:xfrm>
          <a:prstGeom prst="rect">
            <a:avLst/>
          </a:prstGeom>
          <a:solidFill>
            <a:schemeClr val="accent1">
              <a:lumMod val="60000"/>
              <a:lumOff val="40000"/>
            </a:schemeClr>
          </a:solidFill>
          <a:ln w="19050">
            <a:solidFill>
              <a:schemeClr val="accent1">
                <a:lumMod val="50000"/>
              </a:schemeClr>
            </a:solidFill>
          </a:ln>
        </p:spPr>
        <p:txBody>
          <a:bodyPr wrap="square">
            <a:spAutoFit/>
          </a:bodyPr>
          <a:lstStyle/>
          <a:p>
            <a:pPr algn="ctr"/>
            <a:r>
              <a:rPr lang="ru-RU" sz="1400" dirty="0">
                <a:latin typeface="Times New Roman" panose="02020603050405020304" pitchFamily="18" charset="0"/>
                <a:cs typeface="Times New Roman" panose="02020603050405020304" pitchFamily="18" charset="0"/>
              </a:rPr>
              <a:t>БК РФ (статья 174.3.)</a:t>
            </a:r>
          </a:p>
        </p:txBody>
      </p:sp>
      <p:sp>
        <p:nvSpPr>
          <p:cNvPr id="15" name="TextBox 14">
            <a:extLst>
              <a:ext uri="{FF2B5EF4-FFF2-40B4-BE49-F238E27FC236}">
                <a16:creationId xmlns:a16="http://schemas.microsoft.com/office/drawing/2014/main" id="{3BFCABF4-DAFE-74FE-3FF2-29BF2B9081FF}"/>
              </a:ext>
            </a:extLst>
          </p:cNvPr>
          <p:cNvSpPr txBox="1"/>
          <p:nvPr/>
        </p:nvSpPr>
        <p:spPr>
          <a:xfrm>
            <a:off x="864164" y="1759026"/>
            <a:ext cx="8208146" cy="501676"/>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just">
              <a:lnSpc>
                <a:spcPct val="95000"/>
              </a:lnSpc>
            </a:pPr>
            <a:r>
              <a:rPr lang="ru-RU" sz="1400" dirty="0">
                <a:latin typeface="Times New Roman" panose="02020603050405020304" pitchFamily="18" charset="0"/>
                <a:cs typeface="Times New Roman" panose="02020603050405020304" pitchFamily="18" charset="0"/>
              </a:rPr>
              <a:t>Перечень налоговых расходов муниципального образования формируется </a:t>
            </a:r>
            <a:r>
              <a:rPr lang="ru-RU" sz="1400" b="1" dirty="0">
                <a:latin typeface="Times New Roman" panose="02020603050405020304" pitchFamily="18" charset="0"/>
                <a:cs typeface="Times New Roman" panose="02020603050405020304" pitchFamily="18" charset="0"/>
              </a:rPr>
              <a:t>в порядке, установленном</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местной администрацией.</a:t>
            </a:r>
          </a:p>
        </p:txBody>
      </p:sp>
      <p:sp>
        <p:nvSpPr>
          <p:cNvPr id="14" name="TextBox 13">
            <a:extLst>
              <a:ext uri="{FF2B5EF4-FFF2-40B4-BE49-F238E27FC236}">
                <a16:creationId xmlns:a16="http://schemas.microsoft.com/office/drawing/2014/main" id="{3BFCABF4-DAFE-74FE-3FF2-29BF2B9081FF}"/>
              </a:ext>
            </a:extLst>
          </p:cNvPr>
          <p:cNvSpPr txBox="1"/>
          <p:nvPr/>
        </p:nvSpPr>
        <p:spPr>
          <a:xfrm>
            <a:off x="864164" y="2774899"/>
            <a:ext cx="8208146" cy="706347"/>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just">
              <a:lnSpc>
                <a:spcPct val="95000"/>
              </a:lnSpc>
            </a:pPr>
            <a:r>
              <a:rPr lang="ru-RU" sz="1400" dirty="0">
                <a:latin typeface="Times New Roman" panose="02020603050405020304" pitchFamily="18" charset="0"/>
                <a:cs typeface="Times New Roman" panose="02020603050405020304" pitchFamily="18" charset="0"/>
              </a:rPr>
              <a:t>Оценка налоговых расходов </a:t>
            </a:r>
            <a:r>
              <a:rPr lang="ru-RU" sz="1400" b="1" dirty="0">
                <a:latin typeface="Times New Roman" panose="02020603050405020304" pitchFamily="18" charset="0"/>
                <a:cs typeface="Times New Roman" panose="02020603050405020304" pitchFamily="18" charset="0"/>
              </a:rPr>
              <a:t>муниципального образования </a:t>
            </a:r>
            <a:r>
              <a:rPr lang="ru-RU" sz="1400" dirty="0">
                <a:latin typeface="Times New Roman" panose="02020603050405020304" pitchFamily="18" charset="0"/>
                <a:cs typeface="Times New Roman" panose="02020603050405020304" pitchFamily="18" charset="0"/>
              </a:rPr>
              <a:t>осуществляется ежегодно в </a:t>
            </a:r>
            <a:r>
              <a:rPr lang="ru-RU" sz="1400" b="1" dirty="0">
                <a:latin typeface="Times New Roman" panose="02020603050405020304" pitchFamily="18" charset="0"/>
                <a:cs typeface="Times New Roman" panose="02020603050405020304" pitchFamily="18" charset="0"/>
              </a:rPr>
              <a:t>порядке, установленном местной администрацией с соблюдением общих требований, установленных Правительством Российской Федерации.</a:t>
            </a:r>
          </a:p>
        </p:txBody>
      </p:sp>
      <p:cxnSp>
        <p:nvCxnSpPr>
          <p:cNvPr id="5" name="Прямая соединительная линия 4"/>
          <p:cNvCxnSpPr>
            <a:stCxn id="3" idx="1"/>
          </p:cNvCxnSpPr>
          <p:nvPr/>
        </p:nvCxnSpPr>
        <p:spPr>
          <a:xfrm flipH="1" flipV="1">
            <a:off x="569891" y="1204998"/>
            <a:ext cx="282448"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a:cxnSpLocks/>
          </p:cNvCxnSpPr>
          <p:nvPr/>
        </p:nvCxnSpPr>
        <p:spPr>
          <a:xfrm flipH="1">
            <a:off x="569891" y="1199957"/>
            <a:ext cx="12024" cy="1928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81716" y="2009864"/>
            <a:ext cx="282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569891" y="3128072"/>
            <a:ext cx="282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3C5B846A-67C9-2546-1155-C6A42D7CEE82}"/>
              </a:ext>
            </a:extLst>
          </p:cNvPr>
          <p:cNvSpPr txBox="1"/>
          <p:nvPr/>
        </p:nvSpPr>
        <p:spPr>
          <a:xfrm>
            <a:off x="312034" y="3847548"/>
            <a:ext cx="9281931" cy="2215030"/>
          </a:xfrm>
          <a:prstGeom prst="rect">
            <a:avLst/>
          </a:prstGeom>
          <a:noFill/>
          <a:ln>
            <a:noFill/>
          </a:ln>
        </p:spPr>
        <p:txBody>
          <a:bodyPr wrap="square">
            <a:spAutoFit/>
          </a:bodyPr>
          <a:lstStyle/>
          <a:p>
            <a:pPr indent="269875" algn="just">
              <a:lnSpc>
                <a:spcPct val="120000"/>
              </a:lnSpc>
            </a:pPr>
            <a:r>
              <a:rPr lang="ru-RU" sz="1400" dirty="0">
                <a:latin typeface="Times New Roman" panose="02020603050405020304" pitchFamily="18" charset="0"/>
                <a:cs typeface="Times New Roman" panose="02020603050405020304" pitchFamily="18" charset="0"/>
              </a:rPr>
              <a:t>В </a:t>
            </a:r>
            <a:r>
              <a:rPr lang="ru-RU" sz="1400" b="1" dirty="0">
                <a:latin typeface="Times New Roman" panose="02020603050405020304" pitchFamily="18" charset="0"/>
                <a:cs typeface="Times New Roman" panose="02020603050405020304" pitchFamily="18" charset="0"/>
              </a:rPr>
              <a:t>ряде муниципальных образований</a:t>
            </a:r>
            <a:r>
              <a:rPr lang="ru-RU" sz="1400" dirty="0">
                <a:latin typeface="Times New Roman" panose="02020603050405020304" pitchFamily="18" charset="0"/>
                <a:cs typeface="Times New Roman" panose="02020603050405020304" pitchFamily="18" charset="0"/>
              </a:rPr>
              <a:t>, отраженных в Приложении №1, </a:t>
            </a:r>
            <a:r>
              <a:rPr lang="ru-RU" sz="1400" b="1" dirty="0">
                <a:latin typeface="Times New Roman" panose="02020603050405020304" pitchFamily="18" charset="0"/>
                <a:cs typeface="Times New Roman" panose="02020603050405020304" pitchFamily="18" charset="0"/>
              </a:rPr>
              <a:t>в проверяемом периоде порядки по формированию перечня налоговых расходов муниципального образования</a:t>
            </a:r>
            <a:r>
              <a:rPr lang="ru-RU" sz="1400" dirty="0">
                <a:latin typeface="Times New Roman" panose="02020603050405020304" pitchFamily="18" charset="0"/>
                <a:cs typeface="Times New Roman" panose="02020603050405020304" pitchFamily="18" charset="0"/>
              </a:rPr>
              <a:t> и оценки налоговых расходов муниципального образования </a:t>
            </a:r>
            <a:r>
              <a:rPr lang="ru-RU" sz="1400" b="1" dirty="0">
                <a:latin typeface="Times New Roman" panose="02020603050405020304" pitchFamily="18" charset="0"/>
                <a:cs typeface="Times New Roman" panose="02020603050405020304" pitchFamily="18" charset="0"/>
              </a:rPr>
              <a:t>не разрабатывались и не утверждались. </a:t>
            </a:r>
          </a:p>
          <a:p>
            <a:pPr indent="269875" algn="just">
              <a:lnSpc>
                <a:spcPct val="120000"/>
              </a:lnSpc>
              <a:spcAft>
                <a:spcPts val="600"/>
              </a:spcAft>
            </a:pPr>
            <a:r>
              <a:rPr lang="ru-RU" sz="1400" dirty="0">
                <a:latin typeface="Times New Roman" panose="02020603050405020304" pitchFamily="18" charset="0"/>
                <a:cs typeface="Times New Roman" panose="02020603050405020304" pitchFamily="18" charset="0"/>
              </a:rPr>
              <a:t>Так из  247 муниципальных образований данные порядки установлены в 135 или всего в 54,7 % муниципальных образований. </a:t>
            </a:r>
          </a:p>
          <a:p>
            <a:pPr indent="269875" algn="just">
              <a:lnSpc>
                <a:spcPct val="120000"/>
              </a:lnSpc>
              <a:spcAft>
                <a:spcPts val="1200"/>
              </a:spcAft>
            </a:pPr>
            <a:r>
              <a:rPr lang="ru-RU" sz="1400" b="1" dirty="0">
                <a:latin typeface="Times New Roman" panose="02020603050405020304" pitchFamily="18" charset="0"/>
                <a:cs typeface="Times New Roman" panose="02020603050405020304" pitchFamily="18" charset="0"/>
              </a:rPr>
              <a:t>Отсутствие данных порядков, в случае возникновения налоговых расходов, оказывает</a:t>
            </a:r>
            <a:r>
              <a:rPr lang="ru-RU" sz="1400" b="1" dirty="0">
                <a:solidFill>
                  <a:srgbClr val="FF0000"/>
                </a:solidFill>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отрицательное влияние на исполнение полномочий данными муниципальными образованиями в части формирования перечня налоговых расходов и проведения оценки налоговых расходов. </a:t>
            </a:r>
          </a:p>
        </p:txBody>
      </p:sp>
      <p:pic>
        <p:nvPicPr>
          <p:cNvPr id="4" name="Рисунок 3" descr="Восклицательный знак">
            <a:extLst>
              <a:ext uri="{FF2B5EF4-FFF2-40B4-BE49-F238E27FC236}">
                <a16:creationId xmlns:a16="http://schemas.microsoft.com/office/drawing/2014/main" id="{CE93E8BA-FCB0-D9BF-70A3-498FE415C2CE}"/>
              </a:ext>
            </a:extLst>
          </p:cNvPr>
          <p:cNvPicPr>
            <a:picLocks noChangeAspect="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115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12034" y="3804639"/>
            <a:ext cx="399081" cy="298972"/>
          </a:xfrm>
          <a:prstGeom prst="rect">
            <a:avLst/>
          </a:prstGeom>
        </p:spPr>
      </p:pic>
    </p:spTree>
    <p:extLst>
      <p:ext uri="{BB962C8B-B14F-4D97-AF65-F5344CB8AC3E}">
        <p14:creationId xmlns:p14="http://schemas.microsoft.com/office/powerpoint/2010/main" val="297112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12</a:t>
            </a:fld>
            <a:endParaRPr lang="en-US" altLang="ru-RU" dirty="0"/>
          </a:p>
        </p:txBody>
      </p:sp>
      <p:sp>
        <p:nvSpPr>
          <p:cNvPr id="16393" name="TextBox 31"/>
          <p:cNvSpPr txBox="1">
            <a:spLocks noChangeArrowheads="1"/>
          </p:cNvSpPr>
          <p:nvPr/>
        </p:nvSpPr>
        <p:spPr bwMode="auto">
          <a:xfrm>
            <a:off x="1347069" y="172410"/>
            <a:ext cx="721186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Полномочия в сфере оценки налоговых расходов (3) </a:t>
            </a:r>
          </a:p>
        </p:txBody>
      </p:sp>
      <p:pic>
        <p:nvPicPr>
          <p:cNvPr id="16"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3C5B846A-67C9-2546-1155-C6A42D7CEE82}"/>
              </a:ext>
            </a:extLst>
          </p:cNvPr>
          <p:cNvSpPr txBox="1"/>
          <p:nvPr/>
        </p:nvSpPr>
        <p:spPr>
          <a:xfrm>
            <a:off x="295714" y="717799"/>
            <a:ext cx="9321528" cy="6063198"/>
          </a:xfrm>
          <a:prstGeom prst="rect">
            <a:avLst/>
          </a:prstGeom>
          <a:noFill/>
          <a:ln>
            <a:noFill/>
          </a:ln>
        </p:spPr>
        <p:txBody>
          <a:bodyPr wrap="square">
            <a:spAutoFit/>
          </a:bodyPr>
          <a:lstStyle/>
          <a:p>
            <a:pPr indent="269875" algn="just">
              <a:spcAft>
                <a:spcPts val="600"/>
              </a:spcAft>
            </a:pPr>
            <a:r>
              <a:rPr lang="ru-RU" sz="1400" dirty="0">
                <a:latin typeface="Times New Roman" panose="02020603050405020304" pitchFamily="18" charset="0"/>
                <a:cs typeface="Times New Roman" panose="02020603050405020304" pitchFamily="18" charset="0"/>
              </a:rPr>
              <a:t>Например, </a:t>
            </a:r>
            <a:r>
              <a:rPr lang="ru-RU" sz="1400" b="1" dirty="0">
                <a:latin typeface="Times New Roman" panose="02020603050405020304" pitchFamily="18" charset="0"/>
                <a:cs typeface="Times New Roman" panose="02020603050405020304" pitchFamily="18" charset="0"/>
              </a:rPr>
              <a:t>Решением Совета депутатов городского поселения г. Задонска Задонского района Липецкой области</a:t>
            </a:r>
            <a:r>
              <a:rPr lang="ru-RU" sz="1400" dirty="0">
                <a:latin typeface="Times New Roman" panose="02020603050405020304" pitchFamily="18" charset="0"/>
                <a:cs typeface="Times New Roman" panose="02020603050405020304" pitchFamily="18" charset="0"/>
              </a:rPr>
              <a:t> от 26.11.2009 № 296 «О проекте положения о земельном налоге на территории городского поселения город Задонск Задонского муниципального района Липецкой области» на территории городского поселения город Задонск Задонского муниципального района Липецкой области </a:t>
            </a:r>
            <a:r>
              <a:rPr lang="ru-RU" sz="1400" b="1" dirty="0">
                <a:latin typeface="Times New Roman" panose="02020603050405020304" pitchFamily="18" charset="0"/>
                <a:cs typeface="Times New Roman" panose="02020603050405020304" pitchFamily="18" charset="0"/>
              </a:rPr>
              <a:t>установлена налоговая льгота по земельному налогу.</a:t>
            </a:r>
          </a:p>
          <a:p>
            <a:pPr indent="269875" algn="just"/>
            <a:r>
              <a:rPr lang="ru-RU" sz="1400" dirty="0">
                <a:latin typeface="Times New Roman" panose="02020603050405020304" pitchFamily="18" charset="0"/>
                <a:cs typeface="Times New Roman" panose="02020603050405020304" pitchFamily="18" charset="0"/>
              </a:rPr>
              <a:t>В соответствии с Решением Совета депутатов г. Задонска Задонского района от 20.02.2020 № 249 «О Положении о бюджетном процессе городского поселения город Задонск Задонского муниципального района Липецкой области Российской Федерации»:</a:t>
            </a:r>
          </a:p>
          <a:p>
            <a:pPr indent="269875" algn="just">
              <a:buFontTx/>
              <a:buChar char="-"/>
            </a:pPr>
            <a:r>
              <a:rPr lang="ru-RU" sz="1400" dirty="0">
                <a:latin typeface="Times New Roman" panose="02020603050405020304" pitchFamily="18" charset="0"/>
                <a:cs typeface="Times New Roman" panose="02020603050405020304" pitchFamily="18" charset="0"/>
              </a:rPr>
              <a:t>перечень налоговых расходов городского поселения формируется в порядке, установленном администрацией городского поселения, в разрезе муниципальных программ городского поселения и их структурных элементов, а также направлений деятельности, не относящихся к муниципальным программам городского поселения.</a:t>
            </a:r>
          </a:p>
          <a:p>
            <a:pPr indent="269875" algn="just">
              <a:spcAft>
                <a:spcPts val="600"/>
              </a:spcAft>
              <a:buFontTx/>
              <a:buChar char="-"/>
            </a:pPr>
            <a:r>
              <a:rPr lang="ru-RU" sz="1400" dirty="0">
                <a:latin typeface="Times New Roman" panose="02020603050405020304" pitchFamily="18" charset="0"/>
                <a:cs typeface="Times New Roman" panose="02020603050405020304" pitchFamily="18" charset="0"/>
              </a:rPr>
              <a:t>оценка налоговых расходов городского поселения осуществляется ежегодно в порядке, установленном администрацией городского поселения с соблюдением общих требований, установленных Правительством Российской Федерации. </a:t>
            </a:r>
          </a:p>
          <a:p>
            <a:pPr indent="269875" algn="just"/>
            <a:r>
              <a:rPr lang="ru-RU" sz="1400" b="1" dirty="0">
                <a:latin typeface="Times New Roman" panose="02020603050405020304" pitchFamily="18" charset="0"/>
                <a:cs typeface="Times New Roman" panose="02020603050405020304" pitchFamily="18" charset="0"/>
              </a:rPr>
              <a:t>В нарушение статьи 174.3. БК РФ и Решения Совета депутатов г. Задонска Задонского района от 20.02.2020     № 249</a:t>
            </a:r>
            <a:r>
              <a:rPr lang="ru-RU" sz="1400" dirty="0">
                <a:latin typeface="Times New Roman" panose="02020603050405020304" pitchFamily="18" charset="0"/>
                <a:cs typeface="Times New Roman" panose="02020603050405020304" pitchFamily="18" charset="0"/>
              </a:rPr>
              <a:t> «О Положении о бюджетном процессе городского поселения город Задонск Задонского муниципального района Липецкой области Российской Федерации» </a:t>
            </a:r>
            <a:r>
              <a:rPr lang="ru-RU" sz="1400" b="1" dirty="0">
                <a:latin typeface="Times New Roman" panose="02020603050405020304" pitchFamily="18" charset="0"/>
                <a:cs typeface="Times New Roman" panose="02020603050405020304" pitchFamily="18" charset="0"/>
              </a:rPr>
              <a:t>администрацией города Задонска не были разработаны порядки по формированию перечня налоговых расходов и оценки эффективности налоговых расходов городского поселения город Задонск.</a:t>
            </a:r>
          </a:p>
          <a:p>
            <a:pPr indent="269875" algn="just"/>
            <a:r>
              <a:rPr lang="ru-RU" sz="1400" dirty="0">
                <a:latin typeface="Times New Roman" panose="02020603050405020304" pitchFamily="18" charset="0"/>
                <a:cs typeface="Times New Roman" panose="02020603050405020304" pitchFamily="18" charset="0"/>
              </a:rPr>
              <a:t>Согласно предоставленной информации (письмо администрации Задонского муниципального округа Липецкой области №2-532 от 10.02.2026 года), </a:t>
            </a:r>
            <a:r>
              <a:rPr lang="ru-RU" sz="1400" b="1" dirty="0">
                <a:latin typeface="Times New Roman" panose="02020603050405020304" pitchFamily="18" charset="0"/>
                <a:cs typeface="Times New Roman" panose="02020603050405020304" pitchFamily="18" charset="0"/>
              </a:rPr>
              <a:t>формирование перечня и оценка налоговых расходов проводились не городским поселением город Задонск, а администрацией Задонского муниципального района </a:t>
            </a:r>
            <a:r>
              <a:rPr lang="ru-RU" sz="1400" dirty="0">
                <a:latin typeface="Times New Roman" panose="02020603050405020304" pitchFamily="18" charset="0"/>
                <a:cs typeface="Times New Roman" panose="02020603050405020304" pitchFamily="18" charset="0"/>
              </a:rPr>
              <a:t>с применением норм постановления администрации Задонского муниципального района Липецкой области №377 от 31.07.2020 года «Об утверждении порядков формирования перечня налоговых расходов Задонского муниципального района и оценки налоговых расходов Задонского муниципального района», </a:t>
            </a:r>
            <a:r>
              <a:rPr lang="ru-RU" sz="1400" b="1" dirty="0">
                <a:latin typeface="Times New Roman" panose="02020603050405020304" pitchFamily="18" charset="0"/>
                <a:cs typeface="Times New Roman" panose="02020603050405020304" pitchFamily="18" charset="0"/>
              </a:rPr>
              <a:t>т.е. в нарушение Решения Совета депутатов г. Задонска Задонского района от 20.02.2020  № 249 «О Положении о бюджетном процессе городского поселения город Задонск Задонского муниципального района Липецкой области Российской Федерации» городским поселением город Задонск не была проведена оценка эффективности налоговых расходов.</a:t>
            </a:r>
          </a:p>
        </p:txBody>
      </p:sp>
      <p:pic>
        <p:nvPicPr>
          <p:cNvPr id="13" name="Рисунок 12" descr="Восклицательный знак">
            <a:extLst>
              <a:ext uri="{FF2B5EF4-FFF2-40B4-BE49-F238E27FC236}">
                <a16:creationId xmlns:a16="http://schemas.microsoft.com/office/drawing/2014/main" id="{3B0ABC28-B791-4C04-1DF1-CD4F48E26529}"/>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89217" y="3667290"/>
            <a:ext cx="399081" cy="298972"/>
          </a:xfrm>
          <a:prstGeom prst="rect">
            <a:avLst/>
          </a:prstGeom>
        </p:spPr>
      </p:pic>
      <p:pic>
        <p:nvPicPr>
          <p:cNvPr id="2" name="Рисунок 1" descr="Восклицательный знак">
            <a:extLst>
              <a:ext uri="{FF2B5EF4-FFF2-40B4-BE49-F238E27FC236}">
                <a16:creationId xmlns:a16="http://schemas.microsoft.com/office/drawing/2014/main" id="{5CF0C774-BC3F-4389-4334-60F528886208}"/>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89216" y="5841229"/>
            <a:ext cx="399081" cy="298972"/>
          </a:xfrm>
          <a:prstGeom prst="rect">
            <a:avLst/>
          </a:prstGeom>
        </p:spPr>
      </p:pic>
    </p:spTree>
    <p:extLst>
      <p:ext uri="{BB962C8B-B14F-4D97-AF65-F5344CB8AC3E}">
        <p14:creationId xmlns:p14="http://schemas.microsoft.com/office/powerpoint/2010/main" val="167567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6086" y="3560755"/>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13</a:t>
            </a:fld>
            <a:endParaRPr lang="en-US" altLang="ru-RU" dirty="0"/>
          </a:p>
        </p:txBody>
      </p:sp>
      <p:sp>
        <p:nvSpPr>
          <p:cNvPr id="2" name="Прямоугольник 1"/>
          <p:cNvSpPr/>
          <p:nvPr/>
        </p:nvSpPr>
        <p:spPr>
          <a:xfrm>
            <a:off x="542885" y="169429"/>
            <a:ext cx="8272319" cy="338554"/>
          </a:xfrm>
          <a:prstGeom prst="rect">
            <a:avLst/>
          </a:prstGeom>
        </p:spPr>
        <p:txBody>
          <a:bodyPr wrap="square">
            <a:spAutoFit/>
          </a:bodyPr>
          <a:lstStyle/>
          <a:p>
            <a:pPr algn="ctr"/>
            <a:r>
              <a:rPr lang="ru-RU" altLang="ru-RU" sz="1600" b="1" dirty="0">
                <a:solidFill>
                  <a:schemeClr val="bg1"/>
                </a:solidFill>
                <a:latin typeface="Times New Roman" panose="02020603050405020304" pitchFamily="18" charset="0"/>
                <a:cs typeface="Times New Roman" panose="02020603050405020304" pitchFamily="18" charset="0"/>
              </a:rPr>
              <a:t>Полномочия в сфере оценки налоговых расходов (4) </a:t>
            </a:r>
          </a:p>
        </p:txBody>
      </p:sp>
      <p:sp>
        <p:nvSpPr>
          <p:cNvPr id="19" name="TextBox 18"/>
          <p:cNvSpPr txBox="1"/>
          <p:nvPr/>
        </p:nvSpPr>
        <p:spPr>
          <a:xfrm>
            <a:off x="413364" y="889502"/>
            <a:ext cx="9018503" cy="4444294"/>
          </a:xfrm>
          <a:prstGeom prst="rect">
            <a:avLst/>
          </a:prstGeom>
          <a:noFill/>
        </p:spPr>
        <p:txBody>
          <a:bodyPr wrap="square" rtlCol="0">
            <a:spAutoFit/>
          </a:bodyPr>
          <a:lstStyle/>
          <a:p>
            <a:pPr indent="355600" algn="just">
              <a:lnSpc>
                <a:spcPct val="120000"/>
              </a:lnSpc>
            </a:pPr>
            <a:r>
              <a:rPr lang="ru-RU" sz="1400" dirty="0">
                <a:latin typeface="Times New Roman" panose="02020603050405020304" pitchFamily="18" charset="0"/>
                <a:cs typeface="Times New Roman" panose="02020603050405020304" pitchFamily="18" charset="0"/>
              </a:rPr>
              <a:t>Кроме того, в</a:t>
            </a:r>
            <a:r>
              <a:rPr lang="en-US" sz="1400" dirty="0">
                <a:latin typeface="Times New Roman" panose="02020603050405020304" pitchFamily="18" charset="0"/>
                <a:cs typeface="Times New Roman" panose="02020603050405020304" pitchFamily="18" charset="0"/>
              </a:rPr>
              <a:t> 2023-2024 </a:t>
            </a:r>
            <a:r>
              <a:rPr lang="ru-RU" sz="1400" dirty="0">
                <a:latin typeface="Times New Roman" panose="02020603050405020304" pitchFamily="18" charset="0"/>
                <a:cs typeface="Times New Roman" panose="02020603050405020304" pitchFamily="18" charset="0"/>
              </a:rPr>
              <a:t>годах в Липецком муниципальном районе установлены налоговые льготы по земельному налогу:</a:t>
            </a:r>
          </a:p>
          <a:p>
            <a:pPr indent="355600" algn="just">
              <a:lnSpc>
                <a:spcPct val="120000"/>
              </a:lnSpc>
            </a:pPr>
            <a:r>
              <a:rPr lang="ru-RU" sz="1400" dirty="0">
                <a:latin typeface="Times New Roman" panose="02020603050405020304" pitchFamily="18" charset="0"/>
                <a:cs typeface="Times New Roman" panose="02020603050405020304" pitchFamily="18" charset="0"/>
              </a:rPr>
              <a:t>- в </a:t>
            </a:r>
            <a:r>
              <a:rPr lang="ru-RU" sz="1400" dirty="0" err="1">
                <a:latin typeface="Times New Roman" panose="02020603050405020304" pitchFamily="18" charset="0"/>
                <a:cs typeface="Times New Roman" panose="02020603050405020304" pitchFamily="18" charset="0"/>
              </a:rPr>
              <a:t>Косыревском</a:t>
            </a:r>
            <a:r>
              <a:rPr lang="ru-RU" sz="1400" dirty="0">
                <a:latin typeface="Times New Roman" panose="02020603050405020304" pitchFamily="18" charset="0"/>
                <a:cs typeface="Times New Roman" panose="02020603050405020304" pitchFamily="18" charset="0"/>
              </a:rPr>
              <a:t> сельском поселении (решение Совета депутатов </a:t>
            </a:r>
            <a:r>
              <a:rPr lang="ru-RU" sz="1400" dirty="0" err="1">
                <a:latin typeface="Times New Roman" panose="02020603050405020304" pitchFamily="18" charset="0"/>
                <a:cs typeface="Times New Roman" panose="02020603050405020304" pitchFamily="18" charset="0"/>
              </a:rPr>
              <a:t>Косыревский</a:t>
            </a:r>
            <a:r>
              <a:rPr lang="ru-RU" sz="1400" dirty="0">
                <a:latin typeface="Times New Roman" panose="02020603050405020304" pitchFamily="18" charset="0"/>
                <a:cs typeface="Times New Roman" panose="02020603050405020304" pitchFamily="18" charset="0"/>
              </a:rPr>
              <a:t> сельсовет Липецкого муниципального района Липецкой области №248 от 16.10.2019 (с изменениями №255 от 18.11.2019, №87 от 23.05.2022, №132 от 02.06.2023, №189 от 01.07.2024, №83 от 25.10.2024));</a:t>
            </a:r>
          </a:p>
          <a:p>
            <a:pPr indent="355600" algn="just">
              <a:lnSpc>
                <a:spcPct val="120000"/>
              </a:lnSpc>
            </a:pPr>
            <a:r>
              <a:rPr lang="ru-RU" sz="1400" dirty="0">
                <a:latin typeface="Times New Roman" panose="02020603050405020304" pitchFamily="18" charset="0"/>
                <a:cs typeface="Times New Roman" panose="02020603050405020304" pitchFamily="18" charset="0"/>
              </a:rPr>
              <a:t>- в </a:t>
            </a:r>
            <a:r>
              <a:rPr lang="ru-RU" sz="1400" dirty="0" err="1">
                <a:latin typeface="Times New Roman" panose="02020603050405020304" pitchFamily="18" charset="0"/>
                <a:cs typeface="Times New Roman" panose="02020603050405020304" pitchFamily="18" charset="0"/>
              </a:rPr>
              <a:t>Большекузьминском</a:t>
            </a:r>
            <a:r>
              <a:rPr lang="ru-RU" sz="1400" dirty="0">
                <a:latin typeface="Times New Roman" panose="02020603050405020304" pitchFamily="18" charset="0"/>
                <a:cs typeface="Times New Roman" panose="02020603050405020304" pitchFamily="18" charset="0"/>
              </a:rPr>
              <a:t> сельском поселении (решение Совета депутатов сельского поселения </a:t>
            </a:r>
            <a:r>
              <a:rPr lang="ru-RU" sz="1400" dirty="0" err="1">
                <a:latin typeface="Times New Roman" panose="02020603050405020304" pitchFamily="18" charset="0"/>
                <a:cs typeface="Times New Roman" panose="02020603050405020304" pitchFamily="18" charset="0"/>
              </a:rPr>
              <a:t>Большекузьминский</a:t>
            </a:r>
            <a:r>
              <a:rPr lang="ru-RU" sz="1400" dirty="0">
                <a:latin typeface="Times New Roman" panose="02020603050405020304" pitchFamily="18" charset="0"/>
                <a:cs typeface="Times New Roman" panose="02020603050405020304" pitchFamily="18" charset="0"/>
              </a:rPr>
              <a:t> сельсовет Липецкого муниципального района Липецкой области №165 от 20.10.2014 (с изменениями №173 от 05.12.2014, №14 от 12.11.2015, №92 от 05.10.2016, №148 от 16.03.2017, №154 от 19.04.2017)).</a:t>
            </a:r>
          </a:p>
          <a:p>
            <a:pPr indent="360000" algn="just">
              <a:lnSpc>
                <a:spcPct val="120000"/>
              </a:lnSpc>
            </a:pPr>
            <a:endParaRPr lang="ru-RU" sz="1400" dirty="0">
              <a:latin typeface="Times New Roman" panose="02020603050405020304" pitchFamily="18" charset="0"/>
              <a:cs typeface="Times New Roman" panose="02020603050405020304" pitchFamily="18" charset="0"/>
            </a:endParaRPr>
          </a:p>
          <a:p>
            <a:pPr indent="360000" algn="just">
              <a:lnSpc>
                <a:spcPct val="120000"/>
              </a:lnSpc>
            </a:pPr>
            <a:r>
              <a:rPr lang="ru-RU" sz="1400" b="1" dirty="0">
                <a:latin typeface="Times New Roman" panose="02020603050405020304" pitchFamily="18" charset="0"/>
                <a:cs typeface="Times New Roman" panose="02020603050405020304" pitchFamily="18" charset="0"/>
              </a:rPr>
              <a:t>В нарушение статьи 174.3. БК РФ администрациями</a:t>
            </a:r>
            <a:r>
              <a:rPr lang="ru-RU" sz="1400" dirty="0">
                <a:latin typeface="Times New Roman" panose="02020603050405020304" pitchFamily="18" charset="0"/>
                <a:cs typeface="Times New Roman" panose="02020603050405020304" pitchFamily="18" charset="0"/>
              </a:rPr>
              <a:t> вышеуказанных муниципальных образований </a:t>
            </a:r>
            <a:r>
              <a:rPr lang="ru-RU" sz="1400" b="1" dirty="0">
                <a:latin typeface="Times New Roman" panose="02020603050405020304" pitchFamily="18" charset="0"/>
                <a:cs typeface="Times New Roman" panose="02020603050405020304" pitchFamily="18" charset="0"/>
              </a:rPr>
              <a:t>не были разработаны порядки</a:t>
            </a:r>
            <a:r>
              <a:rPr lang="ru-RU" sz="1400" dirty="0">
                <a:latin typeface="Times New Roman" panose="02020603050405020304" pitchFamily="18" charset="0"/>
                <a:cs typeface="Times New Roman" panose="02020603050405020304" pitchFamily="18" charset="0"/>
              </a:rPr>
              <a:t> по формированию перечня налоговых расходов и оценки эффективности налоговых расходов, </a:t>
            </a:r>
            <a:r>
              <a:rPr lang="ru-RU" sz="1400" b="1" dirty="0">
                <a:latin typeface="Times New Roman" panose="02020603050405020304" pitchFamily="18" charset="0"/>
                <a:cs typeface="Times New Roman" panose="02020603050405020304" pitchFamily="18" charset="0"/>
              </a:rPr>
              <a:t>соответственно и оценка эффективности установленных налоговых льгот по земельному налогу не проводилась.</a:t>
            </a:r>
          </a:p>
          <a:p>
            <a:pPr indent="360000" algn="just">
              <a:lnSpc>
                <a:spcPct val="120000"/>
              </a:lnSpc>
            </a:pPr>
            <a:endParaRPr lang="ru-RU" sz="1400" dirty="0">
              <a:latin typeface="Times New Roman" panose="02020603050405020304" pitchFamily="18" charset="0"/>
              <a:cs typeface="Times New Roman" panose="02020603050405020304" pitchFamily="18" charset="0"/>
            </a:endParaRPr>
          </a:p>
          <a:p>
            <a:pPr indent="360000" algn="just">
              <a:lnSpc>
                <a:spcPct val="120000"/>
              </a:lnSpc>
            </a:pPr>
            <a:endParaRPr lang="ru-RU" sz="1400" dirty="0">
              <a:latin typeface="Times New Roman" panose="02020603050405020304" pitchFamily="18" charset="0"/>
              <a:cs typeface="Times New Roman" panose="02020603050405020304" pitchFamily="18" charset="0"/>
            </a:endParaRPr>
          </a:p>
          <a:p>
            <a:pPr indent="360000" algn="just"/>
            <a:endParaRPr lang="ru-RU" sz="1400" dirty="0">
              <a:latin typeface="Times New Roman" panose="02020603050405020304" pitchFamily="18" charset="0"/>
              <a:cs typeface="Times New Roman" panose="02020603050405020304" pitchFamily="18" charset="0"/>
            </a:endParaRPr>
          </a:p>
        </p:txBody>
      </p:sp>
      <p:pic>
        <p:nvPicPr>
          <p:cNvPr id="3" name="Рисунок 2" descr="Восклицательный знак">
            <a:extLst>
              <a:ext uri="{FF2B5EF4-FFF2-40B4-BE49-F238E27FC236}">
                <a16:creationId xmlns:a16="http://schemas.microsoft.com/office/drawing/2014/main" id="{12C9EFA9-D47C-9720-3E0A-C2B280F2DD4C}"/>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474133" y="3411269"/>
            <a:ext cx="399081" cy="298972"/>
          </a:xfrm>
          <a:prstGeom prst="rect">
            <a:avLst/>
          </a:prstGeom>
        </p:spPr>
      </p:pic>
    </p:spTree>
    <p:extLst>
      <p:ext uri="{BB962C8B-B14F-4D97-AF65-F5344CB8AC3E}">
        <p14:creationId xmlns:p14="http://schemas.microsoft.com/office/powerpoint/2010/main" val="87943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4CF00-785E-6C4A-7BC0-3DDE8AD76B80}"/>
            </a:ext>
          </a:extLst>
        </p:cNvPr>
        <p:cNvGrpSpPr/>
        <p:nvPr/>
      </p:nvGrpSpPr>
      <p:grpSpPr>
        <a:xfrm>
          <a:off x="0" y="0"/>
          <a:ext cx="0" cy="0"/>
          <a:chOff x="0" y="0"/>
          <a:chExt cx="0" cy="0"/>
        </a:xfrm>
      </p:grpSpPr>
      <p:pic>
        <p:nvPicPr>
          <p:cNvPr id="23" name="Рисунок 27">
            <a:extLst>
              <a:ext uri="{FF2B5EF4-FFF2-40B4-BE49-F238E27FC236}">
                <a16:creationId xmlns:a16="http://schemas.microsoft.com/office/drawing/2014/main" id="{A7C2BA4B-EC9B-BF78-9CD1-8CE3261D4A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6086" y="3560755"/>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a:extLst>
              <a:ext uri="{FF2B5EF4-FFF2-40B4-BE49-F238E27FC236}">
                <a16:creationId xmlns:a16="http://schemas.microsoft.com/office/drawing/2014/main" id="{A503421E-30A2-7C76-4C04-5ACB41E7645B}"/>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14</a:t>
            </a:fld>
            <a:endParaRPr lang="en-US" altLang="ru-RU" dirty="0"/>
          </a:p>
        </p:txBody>
      </p:sp>
      <p:sp>
        <p:nvSpPr>
          <p:cNvPr id="22" name="TextBox 21">
            <a:extLst>
              <a:ext uri="{FF2B5EF4-FFF2-40B4-BE49-F238E27FC236}">
                <a16:creationId xmlns:a16="http://schemas.microsoft.com/office/drawing/2014/main" id="{DA079EA8-7B40-9D2B-A81B-43700FFF43B7}"/>
              </a:ext>
            </a:extLst>
          </p:cNvPr>
          <p:cNvSpPr txBox="1"/>
          <p:nvPr/>
        </p:nvSpPr>
        <p:spPr>
          <a:xfrm>
            <a:off x="2468482" y="869860"/>
            <a:ext cx="5254616" cy="326243"/>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95000"/>
              </a:lnSpc>
            </a:pPr>
            <a:r>
              <a:rPr lang="ru-RU" sz="1600" dirty="0">
                <a:latin typeface="Times New Roman" panose="02020603050405020304" pitchFamily="18" charset="0"/>
                <a:cs typeface="Times New Roman" panose="02020603050405020304" pitchFamily="18" charset="0"/>
              </a:rPr>
              <a:t>Министерство финансов Липецкой области</a:t>
            </a:r>
          </a:p>
        </p:txBody>
      </p:sp>
      <p:sp>
        <p:nvSpPr>
          <p:cNvPr id="24" name="TextBox 23">
            <a:extLst>
              <a:ext uri="{FF2B5EF4-FFF2-40B4-BE49-F238E27FC236}">
                <a16:creationId xmlns:a16="http://schemas.microsoft.com/office/drawing/2014/main" id="{162F2639-78BA-FA4D-3F8C-F7E976734B0F}"/>
              </a:ext>
            </a:extLst>
          </p:cNvPr>
          <p:cNvSpPr txBox="1"/>
          <p:nvPr/>
        </p:nvSpPr>
        <p:spPr>
          <a:xfrm>
            <a:off x="1131215" y="2243986"/>
            <a:ext cx="7597702" cy="326243"/>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95000"/>
              </a:lnSpc>
            </a:pPr>
            <a:r>
              <a:rPr lang="ru-RU" sz="1600" dirty="0">
                <a:latin typeface="Times New Roman" panose="02020603050405020304" pitchFamily="18" charset="0"/>
                <a:cs typeface="Times New Roman" panose="02020603050405020304" pitchFamily="18" charset="0"/>
              </a:rPr>
              <a:t>Министерство экономического развития Липецкой области</a:t>
            </a:r>
          </a:p>
        </p:txBody>
      </p:sp>
      <p:sp>
        <p:nvSpPr>
          <p:cNvPr id="7" name="TextBox 6">
            <a:extLst>
              <a:ext uri="{FF2B5EF4-FFF2-40B4-BE49-F238E27FC236}">
                <a16:creationId xmlns:a16="http://schemas.microsoft.com/office/drawing/2014/main" id="{43F29C24-658F-0BFA-DE01-B8A3AE3D05D7}"/>
              </a:ext>
            </a:extLst>
          </p:cNvPr>
          <p:cNvSpPr txBox="1"/>
          <p:nvPr/>
        </p:nvSpPr>
        <p:spPr>
          <a:xfrm>
            <a:off x="1114669" y="1528611"/>
            <a:ext cx="3574135" cy="706347"/>
          </a:xfrm>
          <a:prstGeom prst="rect">
            <a:avLst/>
          </a:prstGeom>
          <a:noFill/>
        </p:spPr>
        <p:txBody>
          <a:bodyPr wrap="square" rtlCol="0">
            <a:spAutoFit/>
          </a:bodyPr>
          <a:lstStyle/>
          <a:p>
            <a:pPr algn="ctr">
              <a:lnSpc>
                <a:spcPct val="95000"/>
              </a:lnSpc>
            </a:pPr>
            <a:r>
              <a:rPr lang="ru-RU" sz="1400" dirty="0">
                <a:latin typeface="Times New Roman" panose="02020603050405020304" pitchFamily="18" charset="0"/>
                <a:cs typeface="Times New Roman" panose="02020603050405020304" pitchFamily="18" charset="0"/>
              </a:rPr>
              <a:t>Направляет информацию о налоговых расходах, действовавших в отчетном году и в году, предшествующем отчетному</a:t>
            </a:r>
          </a:p>
        </p:txBody>
      </p:sp>
      <p:sp>
        <p:nvSpPr>
          <p:cNvPr id="27" name="TextBox 26">
            <a:extLst>
              <a:ext uri="{FF2B5EF4-FFF2-40B4-BE49-F238E27FC236}">
                <a16:creationId xmlns:a16="http://schemas.microsoft.com/office/drawing/2014/main" id="{F0DE070E-A974-BF08-B861-E6707BDED94A}"/>
              </a:ext>
            </a:extLst>
          </p:cNvPr>
          <p:cNvSpPr txBox="1"/>
          <p:nvPr/>
        </p:nvSpPr>
        <p:spPr>
          <a:xfrm>
            <a:off x="1652012" y="1315424"/>
            <a:ext cx="1927084" cy="307777"/>
          </a:xfrm>
          <a:prstGeom prst="rect">
            <a:avLst/>
          </a:prstGeom>
          <a:noFill/>
        </p:spPr>
        <p:txBody>
          <a:bodyPr wrap="square" rtlCol="0">
            <a:spAutoFit/>
          </a:bodyPr>
          <a:lstStyle/>
          <a:p>
            <a:pPr algn="ctr"/>
            <a:r>
              <a:rPr lang="ru-RU" sz="1400" i="1" dirty="0">
                <a:latin typeface="Times New Roman" panose="02020603050405020304" pitchFamily="18" charset="0"/>
                <a:cs typeface="Times New Roman" panose="02020603050405020304" pitchFamily="18" charset="0"/>
              </a:rPr>
              <a:t>До 1 февраля</a:t>
            </a:r>
          </a:p>
        </p:txBody>
      </p:sp>
      <p:sp>
        <p:nvSpPr>
          <p:cNvPr id="13" name="Стрелка вниз 12">
            <a:extLst>
              <a:ext uri="{FF2B5EF4-FFF2-40B4-BE49-F238E27FC236}">
                <a16:creationId xmlns:a16="http://schemas.microsoft.com/office/drawing/2014/main" id="{876625A7-DAD7-45F9-54A3-FE5034360B9A}"/>
              </a:ext>
            </a:extLst>
          </p:cNvPr>
          <p:cNvSpPr/>
          <p:nvPr/>
        </p:nvSpPr>
        <p:spPr>
          <a:xfrm>
            <a:off x="1735089" y="2607331"/>
            <a:ext cx="414779" cy="314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a:extLst>
              <a:ext uri="{FF2B5EF4-FFF2-40B4-BE49-F238E27FC236}">
                <a16:creationId xmlns:a16="http://schemas.microsoft.com/office/drawing/2014/main" id="{C8FDC2BF-F938-BE5F-ED4D-9683AD51EB97}"/>
              </a:ext>
            </a:extLst>
          </p:cNvPr>
          <p:cNvSpPr txBox="1"/>
          <p:nvPr/>
        </p:nvSpPr>
        <p:spPr>
          <a:xfrm>
            <a:off x="194685" y="3223575"/>
            <a:ext cx="3623172" cy="1600438"/>
          </a:xfrm>
          <a:prstGeom prst="rect">
            <a:avLst/>
          </a:prstGeom>
          <a:solidFill>
            <a:schemeClr val="bg2"/>
          </a:solidFill>
          <a:ln>
            <a:solidFill>
              <a:schemeClr val="accent1">
                <a:lumMod val="50000"/>
              </a:schemeClr>
            </a:solidFill>
          </a:ln>
        </p:spPr>
        <p:txBody>
          <a:bodyPr wrap="square">
            <a:spAutoFit/>
          </a:bodyPr>
          <a:lstStyle/>
          <a:p>
            <a:pPr algn="ctr"/>
            <a:r>
              <a:rPr lang="ru-RU" sz="1400" dirty="0">
                <a:latin typeface="Times New Roman" panose="02020603050405020304" pitchFamily="18" charset="0"/>
                <a:cs typeface="Times New Roman" panose="02020603050405020304" pitchFamily="18" charset="0"/>
              </a:rPr>
              <a:t>распределяет налоговые расходы по государственным программам, их структурным элементам, целям социально-экономической политики Липецкой области, не относящимся к государственным программам, и закрепляет кураторов налоговых расходов.</a:t>
            </a:r>
            <a:endParaRPr lang="ru-RU" sz="1400" b="0" dirty="0">
              <a:effectLst/>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972693B1-1E4D-E7EF-5E54-18F49C32D0DA}"/>
              </a:ext>
            </a:extLst>
          </p:cNvPr>
          <p:cNvSpPr txBox="1"/>
          <p:nvPr/>
        </p:nvSpPr>
        <p:spPr>
          <a:xfrm>
            <a:off x="924385" y="2915798"/>
            <a:ext cx="2036189" cy="307777"/>
          </a:xfrm>
          <a:prstGeom prst="rect">
            <a:avLst/>
          </a:prstGeom>
          <a:noFill/>
        </p:spPr>
        <p:txBody>
          <a:bodyPr wrap="square" rtlCol="0">
            <a:spAutoFit/>
          </a:bodyPr>
          <a:lstStyle/>
          <a:p>
            <a:pPr algn="ctr"/>
            <a:r>
              <a:rPr lang="ru-RU" sz="1400" i="1" dirty="0">
                <a:latin typeface="Times New Roman" panose="02020603050405020304" pitchFamily="18" charset="0"/>
                <a:cs typeface="Times New Roman" panose="02020603050405020304" pitchFamily="18" charset="0"/>
              </a:rPr>
              <a:t>До 15 апреля</a:t>
            </a:r>
          </a:p>
        </p:txBody>
      </p:sp>
      <p:sp>
        <p:nvSpPr>
          <p:cNvPr id="38" name="TextBox 37">
            <a:extLst>
              <a:ext uri="{FF2B5EF4-FFF2-40B4-BE49-F238E27FC236}">
                <a16:creationId xmlns:a16="http://schemas.microsoft.com/office/drawing/2014/main" id="{83700CA8-3C6E-7A81-DAE0-8DE7C180678A}"/>
              </a:ext>
            </a:extLst>
          </p:cNvPr>
          <p:cNvSpPr txBox="1"/>
          <p:nvPr/>
        </p:nvSpPr>
        <p:spPr>
          <a:xfrm>
            <a:off x="3715258" y="3307495"/>
            <a:ext cx="719728" cy="523220"/>
          </a:xfrm>
          <a:prstGeom prst="rect">
            <a:avLst/>
          </a:prstGeom>
          <a:noFill/>
        </p:spPr>
        <p:txBody>
          <a:bodyPr wrap="square" rtlCol="0">
            <a:spAutoFit/>
          </a:bodyPr>
          <a:lstStyle/>
          <a:p>
            <a:pPr algn="ctr"/>
            <a:r>
              <a:rPr lang="ru-RU" sz="1400" i="1" dirty="0">
                <a:latin typeface="Times New Roman" panose="02020603050405020304" pitchFamily="18" charset="0"/>
                <a:cs typeface="Times New Roman" panose="02020603050405020304" pitchFamily="18" charset="0"/>
              </a:rPr>
              <a:t>До 1 июня</a:t>
            </a:r>
          </a:p>
        </p:txBody>
      </p:sp>
      <p:sp>
        <p:nvSpPr>
          <p:cNvPr id="39" name="TextBox 38">
            <a:extLst>
              <a:ext uri="{FF2B5EF4-FFF2-40B4-BE49-F238E27FC236}">
                <a16:creationId xmlns:a16="http://schemas.microsoft.com/office/drawing/2014/main" id="{2082B42A-E17D-3EC0-7E04-843D198C4AC6}"/>
              </a:ext>
            </a:extLst>
          </p:cNvPr>
          <p:cNvSpPr txBox="1"/>
          <p:nvPr/>
        </p:nvSpPr>
        <p:spPr>
          <a:xfrm>
            <a:off x="4409537" y="3228390"/>
            <a:ext cx="2563752" cy="1600438"/>
          </a:xfrm>
          <a:prstGeom prst="rect">
            <a:avLst/>
          </a:prstGeom>
          <a:solidFill>
            <a:schemeClr val="bg2"/>
          </a:solidFill>
          <a:ln>
            <a:solidFill>
              <a:schemeClr val="accent1">
                <a:lumMod val="50000"/>
              </a:schemeClr>
            </a:solidFill>
          </a:ln>
        </p:spPr>
        <p:txBody>
          <a:bodyPr wrap="square">
            <a:spAutoFit/>
          </a:bodyPr>
          <a:lstStyle/>
          <a:p>
            <a:pPr algn="ctr"/>
            <a:r>
              <a:rPr lang="ru-RU" sz="1400" dirty="0">
                <a:latin typeface="Times New Roman" panose="02020603050405020304" pitchFamily="18" charset="0"/>
                <a:cs typeface="Times New Roman" panose="02020603050405020304" pitchFamily="18" charset="0"/>
              </a:rPr>
              <a:t>размещает Перечень налоговых расходов на официальном сайте Липецкой области в информационно-телекоммуникационной сети Интернет по адресу: </a:t>
            </a:r>
            <a:r>
              <a:rPr lang="ru-RU" sz="1400" dirty="0">
                <a:latin typeface="Times New Roman" panose="02020603050405020304" pitchFamily="18" charset="0"/>
                <a:cs typeface="Times New Roman" panose="02020603050405020304" pitchFamily="18" charset="0"/>
                <a:hlinkClick r:id="rId4"/>
              </a:rPr>
              <a:t>https://admlip.ru</a:t>
            </a:r>
            <a:r>
              <a:rPr lang="ru-RU" sz="1400" dirty="0">
                <a:latin typeface="Times New Roman" panose="02020603050405020304" pitchFamily="18" charset="0"/>
                <a:cs typeface="Times New Roman" panose="02020603050405020304" pitchFamily="18" charset="0"/>
              </a:rPr>
              <a:t>. </a:t>
            </a:r>
          </a:p>
        </p:txBody>
      </p:sp>
      <p:sp>
        <p:nvSpPr>
          <p:cNvPr id="18" name="Стрелка вниз 17">
            <a:extLst>
              <a:ext uri="{FF2B5EF4-FFF2-40B4-BE49-F238E27FC236}">
                <a16:creationId xmlns:a16="http://schemas.microsoft.com/office/drawing/2014/main" id="{A4FF60D0-CAA2-13A3-3A25-8407588FE918}"/>
              </a:ext>
            </a:extLst>
          </p:cNvPr>
          <p:cNvSpPr/>
          <p:nvPr/>
        </p:nvSpPr>
        <p:spPr>
          <a:xfrm rot="16200000">
            <a:off x="3899857" y="3888076"/>
            <a:ext cx="414779" cy="314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301107F9-0410-6199-D0E4-9DDF7C795DE8}"/>
              </a:ext>
            </a:extLst>
          </p:cNvPr>
          <p:cNvSpPr/>
          <p:nvPr/>
        </p:nvSpPr>
        <p:spPr>
          <a:xfrm>
            <a:off x="298826" y="62096"/>
            <a:ext cx="8272319" cy="584775"/>
          </a:xfrm>
          <a:prstGeom prst="rect">
            <a:avLst/>
          </a:prstGeom>
        </p:spPr>
        <p:txBody>
          <a:bodyPr wrap="square">
            <a:spAutoFit/>
          </a:bodyPr>
          <a:lstStyle/>
          <a:p>
            <a:pPr algn="ctr"/>
            <a:r>
              <a:rPr lang="ru-RU" altLang="ru-RU" sz="1600" b="1" dirty="0">
                <a:solidFill>
                  <a:schemeClr val="bg1"/>
                </a:solidFill>
                <a:latin typeface="Times New Roman" panose="02020603050405020304" pitchFamily="18" charset="0"/>
                <a:cs typeface="Times New Roman" panose="02020603050405020304" pitchFamily="18" charset="0"/>
              </a:rPr>
              <a:t>Формирование перечня налоговых расходов</a:t>
            </a:r>
            <a:endParaRPr lang="en-US" altLang="ru-RU" sz="1600" b="1" dirty="0">
              <a:solidFill>
                <a:schemeClr val="bg1"/>
              </a:solidFill>
              <a:latin typeface="Times New Roman" panose="02020603050405020304" pitchFamily="18" charset="0"/>
              <a:cs typeface="Times New Roman" panose="02020603050405020304" pitchFamily="18" charset="0"/>
            </a:endParaRPr>
          </a:p>
          <a:p>
            <a:pPr algn="ctr"/>
            <a:r>
              <a:rPr lang="ru-RU" sz="1600" b="1" dirty="0">
                <a:solidFill>
                  <a:schemeClr val="bg1"/>
                </a:solidFill>
                <a:latin typeface="Times New Roman" panose="02020603050405020304" pitchFamily="18" charset="0"/>
                <a:cs typeface="Times New Roman" panose="02020603050405020304" pitchFamily="18" charset="0"/>
              </a:rPr>
              <a:t>(Постановление администрации Липецкой области от 07.10.2019 №430)</a:t>
            </a:r>
            <a:endParaRPr lang="ru-RU" sz="1600" b="1" dirty="0">
              <a:solidFill>
                <a:schemeClr val="bg1"/>
              </a:solidFill>
            </a:endParaRPr>
          </a:p>
        </p:txBody>
      </p:sp>
      <p:sp>
        <p:nvSpPr>
          <p:cNvPr id="19" name="TextBox 18">
            <a:extLst>
              <a:ext uri="{FF2B5EF4-FFF2-40B4-BE49-F238E27FC236}">
                <a16:creationId xmlns:a16="http://schemas.microsoft.com/office/drawing/2014/main" id="{664797DE-B27E-1155-B6DB-917BB1294782}"/>
              </a:ext>
            </a:extLst>
          </p:cNvPr>
          <p:cNvSpPr txBox="1"/>
          <p:nvPr/>
        </p:nvSpPr>
        <p:spPr>
          <a:xfrm>
            <a:off x="5322248" y="5299666"/>
            <a:ext cx="4340226" cy="1169551"/>
          </a:xfrm>
          <a:prstGeom prst="rect">
            <a:avLst/>
          </a:prstGeom>
          <a:noFill/>
        </p:spPr>
        <p:txBody>
          <a:bodyPr wrap="square" rtlCol="0">
            <a:spAutoFit/>
          </a:bodyPr>
          <a:lstStyle/>
          <a:p>
            <a:pPr indent="360000" algn="just"/>
            <a:r>
              <a:rPr lang="ru-RU" sz="1400" dirty="0">
                <a:latin typeface="Times New Roman" panose="02020603050405020304" pitchFamily="18" charset="0"/>
                <a:cs typeface="Times New Roman" panose="02020603050405020304" pitchFamily="18" charset="0"/>
              </a:rPr>
              <a:t>В нарушение Постановления администрации Липецкой области от 07.10.2019 №430 Перечень налоговых расходов за 2024 год в информационно-телекоммуникационной сети Интернет по адресу: </a:t>
            </a:r>
            <a:r>
              <a:rPr lang="ru-RU" sz="1400" dirty="0">
                <a:latin typeface="Times New Roman" panose="02020603050405020304" pitchFamily="18" charset="0"/>
                <a:cs typeface="Times New Roman" panose="02020603050405020304" pitchFamily="18" charset="0"/>
                <a:hlinkClick r:id="rId4"/>
              </a:rPr>
              <a:t>https://admlip.ru</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не размещен.</a:t>
            </a:r>
          </a:p>
        </p:txBody>
      </p:sp>
      <p:pic>
        <p:nvPicPr>
          <p:cNvPr id="20" name="Рисунок 19" descr="Восклицательный знак">
            <a:extLst>
              <a:ext uri="{FF2B5EF4-FFF2-40B4-BE49-F238E27FC236}">
                <a16:creationId xmlns:a16="http://schemas.microsoft.com/office/drawing/2014/main" id="{31C790A1-C2E7-8A88-B599-A450E3F355C6}"/>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5322248" y="5284938"/>
            <a:ext cx="399081" cy="298972"/>
          </a:xfrm>
          <a:prstGeom prst="rect">
            <a:avLst/>
          </a:prstGeom>
        </p:spPr>
      </p:pic>
      <p:pic>
        <p:nvPicPr>
          <p:cNvPr id="21" name="Рисунок 20">
            <a:extLst>
              <a:ext uri="{FF2B5EF4-FFF2-40B4-BE49-F238E27FC236}">
                <a16:creationId xmlns:a16="http://schemas.microsoft.com/office/drawing/2014/main" id="{65027A11-AA7E-03C5-9936-B8532F341ED2}"/>
              </a:ext>
            </a:extLst>
          </p:cNvPr>
          <p:cNvPicPr/>
          <p:nvPr/>
        </p:nvPicPr>
        <p:blipFill rotWithShape="1">
          <a:blip r:embed="rId7"/>
          <a:srcRect l="13308" t="13759" b="45479"/>
          <a:stretch/>
        </p:blipFill>
        <p:spPr bwMode="auto">
          <a:xfrm>
            <a:off x="273377" y="4990229"/>
            <a:ext cx="4879647" cy="1867770"/>
          </a:xfrm>
          <a:prstGeom prst="rect">
            <a:avLst/>
          </a:prstGeom>
          <a:ln>
            <a:noFill/>
          </a:ln>
          <a:extLst>
            <a:ext uri="{53640926-AAD7-44D8-BBD7-CCE9431645EC}">
              <a14:shadowObscured xmlns:a14="http://schemas.microsoft.com/office/drawing/2010/main"/>
            </a:ext>
          </a:extLst>
        </p:spPr>
      </p:pic>
      <p:sp>
        <p:nvSpPr>
          <p:cNvPr id="25" name="TextBox 24">
            <a:extLst>
              <a:ext uri="{FF2B5EF4-FFF2-40B4-BE49-F238E27FC236}">
                <a16:creationId xmlns:a16="http://schemas.microsoft.com/office/drawing/2014/main" id="{E7AC2E42-9556-709E-5AB7-A1AAA0ABDD0C}"/>
              </a:ext>
            </a:extLst>
          </p:cNvPr>
          <p:cNvSpPr txBox="1"/>
          <p:nvPr/>
        </p:nvSpPr>
        <p:spPr>
          <a:xfrm>
            <a:off x="5798513" y="1785399"/>
            <a:ext cx="3308809" cy="458587"/>
          </a:xfrm>
          <a:prstGeom prst="rect">
            <a:avLst/>
          </a:prstGeom>
          <a:noFill/>
        </p:spPr>
        <p:txBody>
          <a:bodyPr wrap="square" rtlCol="0">
            <a:spAutoFit/>
          </a:bodyPr>
          <a:lstStyle/>
          <a:p>
            <a:pPr algn="ctr">
              <a:lnSpc>
                <a:spcPct val="85000"/>
              </a:lnSpc>
            </a:pPr>
            <a:r>
              <a:rPr lang="ru-RU" sz="1400" dirty="0">
                <a:latin typeface="Times New Roman" panose="02020603050405020304" pitchFamily="18" charset="0"/>
                <a:cs typeface="Times New Roman" panose="02020603050405020304" pitchFamily="18" charset="0"/>
              </a:rPr>
              <a:t>уведомляет о введении нового налогового расхода</a:t>
            </a:r>
          </a:p>
        </p:txBody>
      </p:sp>
      <p:sp>
        <p:nvSpPr>
          <p:cNvPr id="30" name="Стрелка вниз 29">
            <a:extLst>
              <a:ext uri="{FF2B5EF4-FFF2-40B4-BE49-F238E27FC236}">
                <a16:creationId xmlns:a16="http://schemas.microsoft.com/office/drawing/2014/main" id="{839E2AB9-147F-2610-1CBB-3412129B7A9B}"/>
              </a:ext>
            </a:extLst>
          </p:cNvPr>
          <p:cNvSpPr/>
          <p:nvPr/>
        </p:nvSpPr>
        <p:spPr>
          <a:xfrm>
            <a:off x="2492152" y="1231319"/>
            <a:ext cx="414779" cy="178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a:extLst>
              <a:ext uri="{FF2B5EF4-FFF2-40B4-BE49-F238E27FC236}">
                <a16:creationId xmlns:a16="http://schemas.microsoft.com/office/drawing/2014/main" id="{3C7F655D-B650-7F62-2633-130EE3EEAD31}"/>
              </a:ext>
            </a:extLst>
          </p:cNvPr>
          <p:cNvSpPr/>
          <p:nvPr/>
        </p:nvSpPr>
        <p:spPr>
          <a:xfrm>
            <a:off x="7038139" y="1221610"/>
            <a:ext cx="414779" cy="154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низ 31">
            <a:extLst>
              <a:ext uri="{FF2B5EF4-FFF2-40B4-BE49-F238E27FC236}">
                <a16:creationId xmlns:a16="http://schemas.microsoft.com/office/drawing/2014/main" id="{693A5397-B122-D2A3-48BF-C6A834EF558D}"/>
              </a:ext>
            </a:extLst>
          </p:cNvPr>
          <p:cNvSpPr/>
          <p:nvPr/>
        </p:nvSpPr>
        <p:spPr>
          <a:xfrm>
            <a:off x="8272319" y="2598709"/>
            <a:ext cx="414779" cy="314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a:extLst>
              <a:ext uri="{FF2B5EF4-FFF2-40B4-BE49-F238E27FC236}">
                <a16:creationId xmlns:a16="http://schemas.microsoft.com/office/drawing/2014/main" id="{5F667203-C033-B52E-6DCC-0D56739FA258}"/>
              </a:ext>
            </a:extLst>
          </p:cNvPr>
          <p:cNvSpPr txBox="1"/>
          <p:nvPr/>
        </p:nvSpPr>
        <p:spPr>
          <a:xfrm>
            <a:off x="7105181" y="2862653"/>
            <a:ext cx="2557293" cy="641714"/>
          </a:xfrm>
          <a:prstGeom prst="rect">
            <a:avLst/>
          </a:prstGeom>
          <a:noFill/>
        </p:spPr>
        <p:txBody>
          <a:bodyPr wrap="square" rtlCol="0">
            <a:spAutoFit/>
          </a:bodyPr>
          <a:lstStyle/>
          <a:p>
            <a:pPr algn="ctr">
              <a:lnSpc>
                <a:spcPct val="85000"/>
              </a:lnSpc>
            </a:pPr>
            <a:r>
              <a:rPr lang="ru-RU" sz="1400" i="1" dirty="0">
                <a:latin typeface="Times New Roman" panose="02020603050405020304" pitchFamily="18" charset="0"/>
                <a:cs typeface="Times New Roman" panose="02020603050405020304" pitchFamily="18" charset="0"/>
              </a:rPr>
              <a:t>В течение 10 рабочих дней со дня, следующего за днем получения уведомления</a:t>
            </a:r>
          </a:p>
        </p:txBody>
      </p:sp>
      <p:sp>
        <p:nvSpPr>
          <p:cNvPr id="36" name="TextBox 35">
            <a:extLst>
              <a:ext uri="{FF2B5EF4-FFF2-40B4-BE49-F238E27FC236}">
                <a16:creationId xmlns:a16="http://schemas.microsoft.com/office/drawing/2014/main" id="{12342BDF-408E-027D-8839-6F4F1E35CE31}"/>
              </a:ext>
            </a:extLst>
          </p:cNvPr>
          <p:cNvSpPr txBox="1"/>
          <p:nvPr/>
        </p:nvSpPr>
        <p:spPr>
          <a:xfrm>
            <a:off x="7105181" y="3504367"/>
            <a:ext cx="2563752" cy="1600438"/>
          </a:xfrm>
          <a:prstGeom prst="rect">
            <a:avLst/>
          </a:prstGeom>
          <a:solidFill>
            <a:schemeClr val="bg2"/>
          </a:solidFill>
          <a:ln>
            <a:solidFill>
              <a:schemeClr val="accent1">
                <a:lumMod val="50000"/>
              </a:schemeClr>
            </a:solidFill>
          </a:ln>
        </p:spPr>
        <p:txBody>
          <a:bodyPr wrap="square">
            <a:spAutoFit/>
          </a:bodyPr>
          <a:lstStyle/>
          <a:p>
            <a:pPr algn="ctr"/>
            <a:r>
              <a:rPr lang="ru-RU" sz="1400" dirty="0">
                <a:latin typeface="Times New Roman" panose="02020603050405020304" pitchFamily="18" charset="0"/>
                <a:cs typeface="Times New Roman" panose="02020603050405020304" pitchFamily="18" charset="0"/>
              </a:rPr>
              <a:t>вносит соответствующие изменения в Перечень налоговых расходов, закрепляет куратора налоговых расходов для вновь введенных налоговых расходов.</a:t>
            </a:r>
          </a:p>
        </p:txBody>
      </p:sp>
      <p:sp>
        <p:nvSpPr>
          <p:cNvPr id="26" name="TextBox 25">
            <a:extLst>
              <a:ext uri="{FF2B5EF4-FFF2-40B4-BE49-F238E27FC236}">
                <a16:creationId xmlns:a16="http://schemas.microsoft.com/office/drawing/2014/main" id="{51B10046-3587-A977-FC09-3B71F81BFE13}"/>
              </a:ext>
            </a:extLst>
          </p:cNvPr>
          <p:cNvSpPr txBox="1"/>
          <p:nvPr/>
        </p:nvSpPr>
        <p:spPr>
          <a:xfrm>
            <a:off x="5798513" y="1355243"/>
            <a:ext cx="3269366" cy="458587"/>
          </a:xfrm>
          <a:prstGeom prst="rect">
            <a:avLst/>
          </a:prstGeom>
          <a:noFill/>
        </p:spPr>
        <p:txBody>
          <a:bodyPr wrap="square" rtlCol="0">
            <a:spAutoFit/>
          </a:bodyPr>
          <a:lstStyle/>
          <a:p>
            <a:pPr algn="ctr">
              <a:lnSpc>
                <a:spcPct val="85000"/>
              </a:lnSpc>
            </a:pPr>
            <a:r>
              <a:rPr lang="ru-RU" sz="1400" i="1" dirty="0">
                <a:latin typeface="Times New Roman" panose="02020603050405020304" pitchFamily="18" charset="0"/>
                <a:cs typeface="Times New Roman" panose="02020603050405020304" pitchFamily="18" charset="0"/>
              </a:rPr>
              <a:t>В течении 10 рабочих дней со дня, следующего за днем принятия НПА</a:t>
            </a:r>
          </a:p>
        </p:txBody>
      </p:sp>
    </p:spTree>
    <p:extLst>
      <p:ext uri="{BB962C8B-B14F-4D97-AF65-F5344CB8AC3E}">
        <p14:creationId xmlns:p14="http://schemas.microsoft.com/office/powerpoint/2010/main" val="76623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15</a:t>
            </a:fld>
            <a:endParaRPr lang="en-US" altLang="ru-RU" dirty="0"/>
          </a:p>
        </p:txBody>
      </p:sp>
      <p:sp>
        <p:nvSpPr>
          <p:cNvPr id="16393" name="TextBox 31"/>
          <p:cNvSpPr txBox="1">
            <a:spLocks noChangeArrowheads="1"/>
          </p:cNvSpPr>
          <p:nvPr/>
        </p:nvSpPr>
        <p:spPr bwMode="auto">
          <a:xfrm>
            <a:off x="432732" y="41038"/>
            <a:ext cx="789966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Взаимодействие с федеральными органами исполнительной власти РФ при проведении оценки налоговых расходов  субъектов РФ </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(Постановление Правительства РФ от 22.06.2019 № 796) </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BFCABF4-DAFE-74FE-3FF2-29BF2B9081FF}"/>
              </a:ext>
            </a:extLst>
          </p:cNvPr>
          <p:cNvSpPr txBox="1"/>
          <p:nvPr/>
        </p:nvSpPr>
        <p:spPr>
          <a:xfrm>
            <a:off x="209935" y="895159"/>
            <a:ext cx="1529885" cy="911019"/>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Министерство финансов </a:t>
            </a:r>
          </a:p>
          <a:p>
            <a:pPr algn="ctr">
              <a:lnSpc>
                <a:spcPct val="95000"/>
              </a:lnSpc>
            </a:pPr>
            <a:r>
              <a:rPr lang="ru-RU" sz="1400" dirty="0">
                <a:latin typeface="Times New Roman" panose="02020603050405020304" pitchFamily="18" charset="0"/>
                <a:cs typeface="Times New Roman" panose="02020603050405020304" pitchFamily="18" charset="0"/>
              </a:rPr>
              <a:t>Липецкой области</a:t>
            </a:r>
            <a:endParaRPr lang="ru-RU" sz="1400" b="1" dirty="0">
              <a:latin typeface="Times New Roman" panose="02020603050405020304" pitchFamily="18" charset="0"/>
              <a:cs typeface="Times New Roman" panose="02020603050405020304" pitchFamily="18" charset="0"/>
            </a:endParaRPr>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4393" y="289574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BFCABF4-DAFE-74FE-3FF2-29BF2B9081FF}"/>
              </a:ext>
            </a:extLst>
          </p:cNvPr>
          <p:cNvSpPr txBox="1"/>
          <p:nvPr/>
        </p:nvSpPr>
        <p:spPr>
          <a:xfrm>
            <a:off x="3403534" y="1055261"/>
            <a:ext cx="4016444" cy="297004"/>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УФНС России по Липецкой области</a:t>
            </a:r>
            <a:endParaRPr lang="ru-RU" sz="14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BFCABF4-DAFE-74FE-3FF2-29BF2B9081FF}"/>
              </a:ext>
            </a:extLst>
          </p:cNvPr>
          <p:cNvSpPr txBox="1"/>
          <p:nvPr/>
        </p:nvSpPr>
        <p:spPr>
          <a:xfrm>
            <a:off x="1763837" y="1069310"/>
            <a:ext cx="1808276" cy="574773"/>
          </a:xfrm>
          <a:prstGeom prst="rect">
            <a:avLst/>
          </a:prstGeom>
          <a:noFill/>
          <a:ln>
            <a:noFill/>
          </a:ln>
        </p:spPr>
        <p:txBody>
          <a:bodyPr wrap="square">
            <a:spAutoFit/>
          </a:bodyPr>
          <a:lstStyle/>
          <a:p>
            <a:pPr>
              <a:lnSpc>
                <a:spcPct val="95000"/>
              </a:lnSpc>
            </a:pPr>
            <a:r>
              <a:rPr lang="ru-RU" sz="1100" b="1" i="1" dirty="0">
                <a:solidFill>
                  <a:schemeClr val="accent1">
                    <a:lumMod val="50000"/>
                  </a:schemeClr>
                </a:solidFill>
                <a:latin typeface="Times New Roman" panose="02020603050405020304" pitchFamily="18" charset="0"/>
                <a:cs typeface="Times New Roman" panose="02020603050405020304" pitchFamily="18" charset="0"/>
              </a:rPr>
              <a:t>до 1 февраля</a:t>
            </a:r>
            <a:endParaRPr lang="ru-RU" sz="1100"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95000"/>
              </a:lnSpc>
            </a:pPr>
            <a:r>
              <a:rPr lang="ru-RU" sz="1100" dirty="0">
                <a:solidFill>
                  <a:schemeClr val="accent1">
                    <a:lumMod val="50000"/>
                  </a:schemeClr>
                </a:solidFill>
                <a:latin typeface="Times New Roman" panose="02020603050405020304" pitchFamily="18" charset="0"/>
                <a:cs typeface="Times New Roman" panose="02020603050405020304" pitchFamily="18" charset="0"/>
              </a:rPr>
              <a:t>сведения о категориях плательщиков налогов</a:t>
            </a:r>
            <a:endParaRPr lang="ru-RU" sz="1100" b="1"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37" name="Прямая со стрелкой 36"/>
          <p:cNvCxnSpPr/>
          <p:nvPr/>
        </p:nvCxnSpPr>
        <p:spPr>
          <a:xfrm>
            <a:off x="1739820" y="1090100"/>
            <a:ext cx="1668049" cy="0"/>
          </a:xfrm>
          <a:prstGeom prst="straightConnector1">
            <a:avLst/>
          </a:prstGeom>
          <a:ln w="1905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BFCABF4-DAFE-74FE-3FF2-29BF2B9081FF}"/>
              </a:ext>
            </a:extLst>
          </p:cNvPr>
          <p:cNvSpPr txBox="1"/>
          <p:nvPr/>
        </p:nvSpPr>
        <p:spPr>
          <a:xfrm>
            <a:off x="3267778" y="3409989"/>
            <a:ext cx="4839318" cy="297004"/>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ФНС России</a:t>
            </a:r>
            <a:endParaRPr lang="ru-RU" sz="1400" b="1"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BFCABF4-DAFE-74FE-3FF2-29BF2B9081FF}"/>
              </a:ext>
            </a:extLst>
          </p:cNvPr>
          <p:cNvSpPr txBox="1"/>
          <p:nvPr/>
        </p:nvSpPr>
        <p:spPr>
          <a:xfrm>
            <a:off x="1538356" y="5015383"/>
            <a:ext cx="6191665" cy="297004"/>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Министерство финансов Российской Федерации</a:t>
            </a:r>
            <a:endParaRPr lang="ru-RU" sz="1400" b="1"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3BFCABF4-DAFE-74FE-3FF2-29BF2B9081FF}"/>
              </a:ext>
            </a:extLst>
          </p:cNvPr>
          <p:cNvSpPr txBox="1"/>
          <p:nvPr/>
        </p:nvSpPr>
        <p:spPr>
          <a:xfrm>
            <a:off x="300497" y="3901509"/>
            <a:ext cx="1174821" cy="896399"/>
          </a:xfrm>
          <a:prstGeom prst="rect">
            <a:avLst/>
          </a:prstGeom>
          <a:noFill/>
          <a:ln>
            <a:noFill/>
          </a:ln>
        </p:spPr>
        <p:txBody>
          <a:bodyPr wrap="square">
            <a:spAutoFit/>
          </a:bodyPr>
          <a:lstStyle/>
          <a:p>
            <a:pPr algn="ctr">
              <a:lnSpc>
                <a:spcPct val="95000"/>
              </a:lnSpc>
            </a:pPr>
            <a:r>
              <a:rPr lang="ru-RU" sz="1100" b="1" i="1" dirty="0">
                <a:solidFill>
                  <a:srgbClr val="C00000"/>
                </a:solidFill>
                <a:latin typeface="Times New Roman" panose="02020603050405020304" pitchFamily="18" charset="0"/>
                <a:cs typeface="Times New Roman" panose="02020603050405020304" pitchFamily="18" charset="0"/>
              </a:rPr>
              <a:t>до 1 февраля</a:t>
            </a:r>
          </a:p>
          <a:p>
            <a:pPr algn="ctr">
              <a:lnSpc>
                <a:spcPct val="95000"/>
              </a:lnSpc>
            </a:pPr>
            <a:r>
              <a:rPr lang="ru-RU" sz="1100" dirty="0">
                <a:solidFill>
                  <a:schemeClr val="accent1">
                    <a:lumMod val="50000"/>
                  </a:schemeClr>
                </a:solidFill>
                <a:latin typeface="Times New Roman" panose="02020603050405020304" pitchFamily="18" charset="0"/>
                <a:cs typeface="Times New Roman" panose="02020603050405020304" pitchFamily="18" charset="0"/>
              </a:rPr>
              <a:t>информацию о налоговых расходах  субъекта</a:t>
            </a:r>
          </a:p>
        </p:txBody>
      </p:sp>
      <p:cxnSp>
        <p:nvCxnSpPr>
          <p:cNvPr id="17" name="Прямая соединительная линия 16"/>
          <p:cNvCxnSpPr/>
          <p:nvPr/>
        </p:nvCxnSpPr>
        <p:spPr>
          <a:xfrm>
            <a:off x="1532106" y="1832323"/>
            <a:ext cx="257773" cy="224424"/>
          </a:xfrm>
          <a:prstGeom prst="line">
            <a:avLst/>
          </a:prstGeom>
          <a:ln w="1905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3403534" y="3739777"/>
            <a:ext cx="2895186" cy="1234953"/>
          </a:xfrm>
          <a:prstGeom prst="rect">
            <a:avLst/>
          </a:prstGeom>
        </p:spPr>
        <p:txBody>
          <a:bodyPr wrap="square">
            <a:spAutoFit/>
          </a:bodyPr>
          <a:lstStyle/>
          <a:p>
            <a:pPr>
              <a:lnSpc>
                <a:spcPct val="75000"/>
              </a:lnSpc>
            </a:pPr>
            <a:r>
              <a:rPr lang="ru-RU" sz="1100" b="1" i="1" dirty="0">
                <a:solidFill>
                  <a:schemeClr val="accent1">
                    <a:lumMod val="50000"/>
                  </a:schemeClr>
                </a:solidFill>
                <a:latin typeface="Times New Roman" panose="02020603050405020304" pitchFamily="18" charset="0"/>
                <a:cs typeface="Times New Roman" panose="02020603050405020304" pitchFamily="18" charset="0"/>
              </a:rPr>
              <a:t>до 1 марта</a:t>
            </a:r>
          </a:p>
          <a:p>
            <a:pPr>
              <a:lnSpc>
                <a:spcPct val="75000"/>
              </a:lnSpc>
            </a:pPr>
            <a:r>
              <a:rPr lang="ru-RU" sz="1100" dirty="0">
                <a:solidFill>
                  <a:schemeClr val="accent1">
                    <a:lumMod val="50000"/>
                  </a:schemeClr>
                </a:solidFill>
                <a:latin typeface="Times New Roman" panose="02020603050405020304" pitchFamily="18" charset="0"/>
                <a:cs typeface="Times New Roman" panose="02020603050405020304" pitchFamily="18" charset="0"/>
              </a:rPr>
              <a:t>осуществляет сверку информации на предмет соответствия налоговых расходов субъекта РФ их целевой категории и направляет информацию о составе стимулирующих налоговых расходов субъекта РФ, обусловленных льготами по налогу на прибыль организаций и налогу на имущество организаций</a:t>
            </a:r>
          </a:p>
        </p:txBody>
      </p:sp>
      <p:cxnSp>
        <p:nvCxnSpPr>
          <p:cNvPr id="30" name="Прямая со стрелкой 29"/>
          <p:cNvCxnSpPr/>
          <p:nvPr/>
        </p:nvCxnSpPr>
        <p:spPr>
          <a:xfrm flipV="1">
            <a:off x="3403534" y="3706993"/>
            <a:ext cx="0" cy="1296877"/>
          </a:xfrm>
          <a:prstGeom prst="straightConnector1">
            <a:avLst/>
          </a:prstGeom>
          <a:ln w="1905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p:nvPr/>
        </p:nvCxnSpPr>
        <p:spPr>
          <a:xfrm flipH="1">
            <a:off x="3855563" y="3017390"/>
            <a:ext cx="2062" cy="368455"/>
          </a:xfrm>
          <a:prstGeom prst="straightConnector1">
            <a:avLst/>
          </a:prstGeom>
          <a:ln w="1905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3" name="Прямоугольник 82"/>
          <p:cNvSpPr/>
          <p:nvPr/>
        </p:nvSpPr>
        <p:spPr>
          <a:xfrm>
            <a:off x="6577475" y="3776034"/>
            <a:ext cx="1378442" cy="727122"/>
          </a:xfrm>
          <a:prstGeom prst="rect">
            <a:avLst/>
          </a:prstGeom>
        </p:spPr>
        <p:txBody>
          <a:bodyPr wrap="square">
            <a:spAutoFit/>
          </a:bodyPr>
          <a:lstStyle/>
          <a:p>
            <a:pPr>
              <a:lnSpc>
                <a:spcPct val="75000"/>
              </a:lnSpc>
            </a:pPr>
            <a:r>
              <a:rPr lang="ru-RU" sz="1100" b="1" i="1" dirty="0">
                <a:solidFill>
                  <a:schemeClr val="accent1">
                    <a:lumMod val="50000"/>
                  </a:schemeClr>
                </a:solidFill>
                <a:latin typeface="Times New Roman" panose="02020603050405020304" pitchFamily="18" charset="0"/>
                <a:cs typeface="Times New Roman" panose="02020603050405020304" pitchFamily="18" charset="0"/>
              </a:rPr>
              <a:t>до 15 мая</a:t>
            </a:r>
          </a:p>
          <a:p>
            <a:pPr>
              <a:lnSpc>
                <a:spcPct val="75000"/>
              </a:lnSpc>
            </a:pPr>
            <a:r>
              <a:rPr lang="ru-RU" sz="1100" dirty="0">
                <a:solidFill>
                  <a:schemeClr val="accent1">
                    <a:lumMod val="50000"/>
                  </a:schemeClr>
                </a:solidFill>
                <a:latin typeface="Times New Roman" panose="02020603050405020304" pitchFamily="18" charset="0"/>
                <a:cs typeface="Times New Roman" panose="02020603050405020304" pitchFamily="18" charset="0"/>
              </a:rPr>
              <a:t>обобщенные данные, полученные от УФНС</a:t>
            </a:r>
          </a:p>
        </p:txBody>
      </p:sp>
      <p:sp>
        <p:nvSpPr>
          <p:cNvPr id="84" name="TextBox 83">
            <a:extLst>
              <a:ext uri="{FF2B5EF4-FFF2-40B4-BE49-F238E27FC236}">
                <a16:creationId xmlns:a16="http://schemas.microsoft.com/office/drawing/2014/main" id="{3BFCABF4-DAFE-74FE-3FF2-29BF2B9081FF}"/>
              </a:ext>
            </a:extLst>
          </p:cNvPr>
          <p:cNvSpPr txBox="1"/>
          <p:nvPr/>
        </p:nvSpPr>
        <p:spPr>
          <a:xfrm>
            <a:off x="373647" y="2140132"/>
            <a:ext cx="1390190" cy="896399"/>
          </a:xfrm>
          <a:prstGeom prst="rect">
            <a:avLst/>
          </a:prstGeom>
          <a:noFill/>
          <a:ln>
            <a:noFill/>
          </a:ln>
        </p:spPr>
        <p:txBody>
          <a:bodyPr wrap="square">
            <a:spAutoFit/>
          </a:bodyPr>
          <a:lstStyle/>
          <a:p>
            <a:pPr algn="ctr">
              <a:lnSpc>
                <a:spcPct val="95000"/>
              </a:lnSpc>
            </a:pPr>
            <a:r>
              <a:rPr lang="ru-RU" sz="1100" b="1" i="1" dirty="0">
                <a:solidFill>
                  <a:srgbClr val="C00000"/>
                </a:solidFill>
                <a:latin typeface="Times New Roman" panose="02020603050405020304" pitchFamily="18" charset="0"/>
                <a:cs typeface="Times New Roman" panose="02020603050405020304" pitchFamily="18" charset="0"/>
              </a:rPr>
              <a:t>до 20 мая</a:t>
            </a:r>
          </a:p>
          <a:p>
            <a:pPr algn="ctr">
              <a:lnSpc>
                <a:spcPct val="95000"/>
              </a:lnSpc>
            </a:pPr>
            <a:r>
              <a:rPr lang="ru-RU" sz="1100" dirty="0">
                <a:solidFill>
                  <a:schemeClr val="accent1">
                    <a:lumMod val="50000"/>
                  </a:schemeClr>
                </a:solidFill>
                <a:latin typeface="Times New Roman" panose="02020603050405020304" pitchFamily="18" charset="0"/>
                <a:cs typeface="Times New Roman" panose="02020603050405020304" pitchFamily="18" charset="0"/>
              </a:rPr>
              <a:t>данные для оценки эффективности налоговых расходов</a:t>
            </a:r>
            <a:endParaRPr lang="ru-RU" sz="1100" i="1"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92" name="Прямая соединительная линия 91"/>
          <p:cNvCxnSpPr/>
          <p:nvPr/>
        </p:nvCxnSpPr>
        <p:spPr>
          <a:xfrm>
            <a:off x="203617" y="1831660"/>
            <a:ext cx="13603" cy="3190788"/>
          </a:xfrm>
          <a:prstGeom prst="line">
            <a:avLst/>
          </a:prstGeom>
          <a:ln w="1905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flipV="1">
            <a:off x="358220" y="3370486"/>
            <a:ext cx="1275558" cy="15359"/>
          </a:xfrm>
          <a:prstGeom prst="line">
            <a:avLst/>
          </a:prstGeom>
          <a:ln w="1905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nvCxnSpPr>
        <p:spPr>
          <a:xfrm flipH="1">
            <a:off x="380474" y="1831660"/>
            <a:ext cx="2325" cy="1529842"/>
          </a:xfrm>
          <a:prstGeom prst="line">
            <a:avLst/>
          </a:prstGeom>
          <a:ln w="1905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p:nvPr/>
        </p:nvCxnSpPr>
        <p:spPr>
          <a:xfrm>
            <a:off x="250211" y="5003870"/>
            <a:ext cx="1265106" cy="0"/>
          </a:xfrm>
          <a:prstGeom prst="straightConnector1">
            <a:avLst/>
          </a:prstGeom>
          <a:ln w="1905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BFCABF4-DAFE-74FE-3FF2-29BF2B9081FF}"/>
              </a:ext>
            </a:extLst>
          </p:cNvPr>
          <p:cNvSpPr txBox="1"/>
          <p:nvPr/>
        </p:nvSpPr>
        <p:spPr>
          <a:xfrm>
            <a:off x="683191" y="5792890"/>
            <a:ext cx="2584587" cy="667875"/>
          </a:xfrm>
          <a:prstGeom prst="rect">
            <a:avLst/>
          </a:prstGeom>
          <a:noFill/>
          <a:ln>
            <a:noFill/>
          </a:ln>
        </p:spPr>
        <p:txBody>
          <a:bodyPr wrap="square">
            <a:spAutoFit/>
          </a:bodyPr>
          <a:lstStyle/>
          <a:p>
            <a:pPr algn="ctr">
              <a:lnSpc>
                <a:spcPct val="85000"/>
              </a:lnSpc>
            </a:pPr>
            <a:r>
              <a:rPr lang="ru-RU" sz="1100" b="1" i="1" dirty="0">
                <a:solidFill>
                  <a:schemeClr val="accent1">
                    <a:lumMod val="50000"/>
                  </a:schemeClr>
                </a:solidFill>
                <a:latin typeface="Times New Roman" panose="02020603050405020304" pitchFamily="18" charset="0"/>
                <a:cs typeface="Times New Roman" panose="02020603050405020304" pitchFamily="18" charset="0"/>
              </a:rPr>
              <a:t>до 15 июня </a:t>
            </a:r>
            <a:r>
              <a:rPr lang="ru-RU" sz="1100" dirty="0">
                <a:solidFill>
                  <a:schemeClr val="accent1">
                    <a:lumMod val="50000"/>
                  </a:schemeClr>
                </a:solidFill>
                <a:latin typeface="Times New Roman" panose="02020603050405020304" pitchFamily="18" charset="0"/>
                <a:cs typeface="Times New Roman" panose="02020603050405020304" pitchFamily="18" charset="0"/>
              </a:rPr>
              <a:t>осуществляет сверку информации и размещает данные на официальном сайте Министерства финансов Российской Федерации</a:t>
            </a:r>
            <a:endParaRPr lang="ru-RU" sz="1100" b="0"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117" name="TextBox 116">
            <a:extLst>
              <a:ext uri="{FF2B5EF4-FFF2-40B4-BE49-F238E27FC236}">
                <a16:creationId xmlns:a16="http://schemas.microsoft.com/office/drawing/2014/main" id="{3BFCABF4-DAFE-74FE-3FF2-29BF2B9081FF}"/>
              </a:ext>
            </a:extLst>
          </p:cNvPr>
          <p:cNvSpPr txBox="1"/>
          <p:nvPr/>
        </p:nvSpPr>
        <p:spPr>
          <a:xfrm>
            <a:off x="1880666" y="3932257"/>
            <a:ext cx="1387898" cy="1057212"/>
          </a:xfrm>
          <a:prstGeom prst="rect">
            <a:avLst/>
          </a:prstGeom>
          <a:noFill/>
          <a:ln>
            <a:noFill/>
          </a:ln>
        </p:spPr>
        <p:txBody>
          <a:bodyPr wrap="square">
            <a:spAutoFit/>
          </a:bodyPr>
          <a:lstStyle/>
          <a:p>
            <a:pPr>
              <a:lnSpc>
                <a:spcPct val="95000"/>
              </a:lnSpc>
            </a:pPr>
            <a:r>
              <a:rPr lang="ru-RU" sz="1100" b="1" i="1" dirty="0">
                <a:solidFill>
                  <a:schemeClr val="accent6">
                    <a:lumMod val="50000"/>
                  </a:schemeClr>
                </a:solidFill>
                <a:latin typeface="Times New Roman" panose="02020603050405020304" pitchFamily="18" charset="0"/>
                <a:cs typeface="Times New Roman" panose="02020603050405020304" pitchFamily="18" charset="0"/>
              </a:rPr>
              <a:t>до 20 августа</a:t>
            </a:r>
          </a:p>
          <a:p>
            <a:pPr>
              <a:lnSpc>
                <a:spcPct val="95000"/>
              </a:lnSpc>
            </a:pPr>
            <a:r>
              <a:rPr lang="ru-RU" sz="1100" dirty="0">
                <a:solidFill>
                  <a:schemeClr val="accent6">
                    <a:lumMod val="50000"/>
                  </a:schemeClr>
                </a:solidFill>
                <a:latin typeface="Times New Roman" panose="02020603050405020304" pitchFamily="18" charset="0"/>
                <a:cs typeface="Times New Roman" panose="02020603050405020304" pitchFamily="18" charset="0"/>
              </a:rPr>
              <a:t>уточняют данные для оценки эффективности налоговых расходов</a:t>
            </a:r>
          </a:p>
        </p:txBody>
      </p:sp>
      <p:sp>
        <p:nvSpPr>
          <p:cNvPr id="120" name="TextBox 119">
            <a:extLst>
              <a:ext uri="{FF2B5EF4-FFF2-40B4-BE49-F238E27FC236}">
                <a16:creationId xmlns:a16="http://schemas.microsoft.com/office/drawing/2014/main" id="{3BFCABF4-DAFE-74FE-3FF2-29BF2B9081FF}"/>
              </a:ext>
            </a:extLst>
          </p:cNvPr>
          <p:cNvSpPr txBox="1"/>
          <p:nvPr/>
        </p:nvSpPr>
        <p:spPr>
          <a:xfrm>
            <a:off x="3482194" y="5819195"/>
            <a:ext cx="2752624" cy="563231"/>
          </a:xfrm>
          <a:prstGeom prst="rect">
            <a:avLst/>
          </a:prstGeom>
          <a:noFill/>
          <a:ln>
            <a:noFill/>
          </a:ln>
        </p:spPr>
        <p:txBody>
          <a:bodyPr wrap="square">
            <a:spAutoFit/>
          </a:bodyPr>
          <a:lstStyle/>
          <a:p>
            <a:pPr algn="ctr">
              <a:lnSpc>
                <a:spcPct val="85000"/>
              </a:lnSpc>
            </a:pPr>
            <a:r>
              <a:rPr lang="ru-RU" sz="1200" dirty="0">
                <a:solidFill>
                  <a:schemeClr val="accent4">
                    <a:lumMod val="50000"/>
                  </a:schemeClr>
                </a:solidFill>
                <a:latin typeface="Times New Roman" panose="02020603050405020304" pitchFamily="18" charset="0"/>
                <a:cs typeface="Times New Roman" panose="02020603050405020304" pitchFamily="18" charset="0"/>
              </a:rPr>
              <a:t>в случае отсутствия уточнений </a:t>
            </a:r>
          </a:p>
          <a:p>
            <a:pPr algn="ctr">
              <a:lnSpc>
                <a:spcPct val="85000"/>
              </a:lnSpc>
            </a:pPr>
            <a:r>
              <a:rPr lang="ru-RU" sz="1200" b="1" i="1" dirty="0">
                <a:solidFill>
                  <a:schemeClr val="accent4">
                    <a:lumMod val="50000"/>
                  </a:schemeClr>
                </a:solidFill>
                <a:latin typeface="Times New Roman" panose="02020603050405020304" pitchFamily="18" charset="0"/>
                <a:cs typeface="Times New Roman" panose="02020603050405020304" pitchFamily="18" charset="0"/>
              </a:rPr>
              <a:t>до 25 июня</a:t>
            </a:r>
            <a:r>
              <a:rPr lang="ru-RU" sz="1200" dirty="0">
                <a:solidFill>
                  <a:schemeClr val="accent4">
                    <a:lumMod val="50000"/>
                  </a:schemeClr>
                </a:solidFill>
                <a:latin typeface="Times New Roman" panose="02020603050405020304" pitchFamily="18" charset="0"/>
                <a:cs typeface="Times New Roman" panose="02020603050405020304" pitchFamily="18" charset="0"/>
              </a:rPr>
              <a:t>, данные считаются согласованными</a:t>
            </a:r>
            <a:endParaRPr lang="ru-RU" sz="1200" dirty="0">
              <a:solidFill>
                <a:schemeClr val="accent4">
                  <a:lumMod val="50000"/>
                </a:schemeClr>
              </a:solidFill>
              <a:effectLst/>
              <a:latin typeface="Times New Roman" panose="02020603050405020304" pitchFamily="18" charset="0"/>
              <a:cs typeface="Times New Roman" panose="02020603050405020304" pitchFamily="18" charset="0"/>
            </a:endParaRPr>
          </a:p>
        </p:txBody>
      </p:sp>
      <p:sp>
        <p:nvSpPr>
          <p:cNvPr id="122" name="TextBox 121">
            <a:extLst>
              <a:ext uri="{FF2B5EF4-FFF2-40B4-BE49-F238E27FC236}">
                <a16:creationId xmlns:a16="http://schemas.microsoft.com/office/drawing/2014/main" id="{3BFCABF4-DAFE-74FE-3FF2-29BF2B9081FF}"/>
              </a:ext>
            </a:extLst>
          </p:cNvPr>
          <p:cNvSpPr txBox="1"/>
          <p:nvPr/>
        </p:nvSpPr>
        <p:spPr>
          <a:xfrm>
            <a:off x="6449234" y="5787699"/>
            <a:ext cx="2269859" cy="563231"/>
          </a:xfrm>
          <a:prstGeom prst="rect">
            <a:avLst/>
          </a:prstGeom>
          <a:noFill/>
          <a:ln>
            <a:noFill/>
          </a:ln>
        </p:spPr>
        <p:txBody>
          <a:bodyPr wrap="square">
            <a:spAutoFit/>
          </a:bodyPr>
          <a:lstStyle/>
          <a:p>
            <a:pPr algn="ctr">
              <a:lnSpc>
                <a:spcPct val="85000"/>
              </a:lnSpc>
            </a:pPr>
            <a:r>
              <a:rPr lang="ru-RU" sz="1200" b="1" i="1" dirty="0">
                <a:solidFill>
                  <a:schemeClr val="accent6">
                    <a:lumMod val="50000"/>
                  </a:schemeClr>
                </a:solidFill>
                <a:latin typeface="Times New Roman" panose="02020603050405020304" pitchFamily="18" charset="0"/>
                <a:cs typeface="Times New Roman" panose="02020603050405020304" pitchFamily="18" charset="0"/>
              </a:rPr>
              <a:t>до 1 октября </a:t>
            </a:r>
            <a:r>
              <a:rPr lang="ru-RU" sz="1200" dirty="0">
                <a:solidFill>
                  <a:schemeClr val="accent6">
                    <a:lumMod val="50000"/>
                  </a:schemeClr>
                </a:solidFill>
                <a:latin typeface="Times New Roman" panose="02020603050405020304" pitchFamily="18" charset="0"/>
                <a:cs typeface="Times New Roman" panose="02020603050405020304" pitchFamily="18" charset="0"/>
              </a:rPr>
              <a:t>размещает информацию о налоговых расходах</a:t>
            </a:r>
            <a:endParaRPr lang="ru-RU" sz="1200" dirty="0">
              <a:solidFill>
                <a:schemeClr val="accent6">
                  <a:lumMod val="50000"/>
                </a:schemeClr>
              </a:solidFill>
              <a:effectLst/>
              <a:latin typeface="Times New Roman" panose="02020603050405020304" pitchFamily="18" charset="0"/>
              <a:cs typeface="Times New Roman" panose="02020603050405020304" pitchFamily="18" charset="0"/>
            </a:endParaRPr>
          </a:p>
        </p:txBody>
      </p:sp>
      <p:cxnSp>
        <p:nvCxnSpPr>
          <p:cNvPr id="64" name="Прямая со стрелкой 63"/>
          <p:cNvCxnSpPr/>
          <p:nvPr/>
        </p:nvCxnSpPr>
        <p:spPr>
          <a:xfrm flipH="1" flipV="1">
            <a:off x="1759260" y="1763702"/>
            <a:ext cx="1754995" cy="275467"/>
          </a:xfrm>
          <a:prstGeom prst="straightConnector1">
            <a:avLst/>
          </a:prstGeom>
          <a:ln w="1905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a:off x="1622892" y="3385845"/>
            <a:ext cx="0" cy="1451691"/>
          </a:xfrm>
          <a:prstGeom prst="straightConnector1">
            <a:avLst/>
          </a:prstGeom>
          <a:ln w="1905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 name="Прямая со стрелкой 108"/>
          <p:cNvCxnSpPr/>
          <p:nvPr/>
        </p:nvCxnSpPr>
        <p:spPr>
          <a:xfrm>
            <a:off x="1789879" y="2035242"/>
            <a:ext cx="0" cy="2955879"/>
          </a:xfrm>
          <a:prstGeom prst="straightConnector1">
            <a:avLst/>
          </a:prstGeom>
          <a:ln w="19050">
            <a:solidFill>
              <a:schemeClr val="accent6">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3" name="Прямая со стрелкой 112"/>
          <p:cNvCxnSpPr/>
          <p:nvPr/>
        </p:nvCxnSpPr>
        <p:spPr>
          <a:xfrm>
            <a:off x="7569724" y="3065639"/>
            <a:ext cx="0" cy="350578"/>
          </a:xfrm>
          <a:prstGeom prst="straightConnector1">
            <a:avLst/>
          </a:prstGeom>
          <a:ln w="19050">
            <a:solidFill>
              <a:schemeClr val="accent6">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a:xfrm>
            <a:off x="8233863" y="907568"/>
            <a:ext cx="0" cy="636449"/>
          </a:xfrm>
          <a:prstGeom prst="line">
            <a:avLst/>
          </a:prstGeom>
          <a:ln w="1905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Прямая со стрелкой 117"/>
          <p:cNvCxnSpPr/>
          <p:nvPr/>
        </p:nvCxnSpPr>
        <p:spPr>
          <a:xfrm flipH="1">
            <a:off x="1739820" y="900794"/>
            <a:ext cx="6494043" cy="0"/>
          </a:xfrm>
          <a:prstGeom prst="straightConnector1">
            <a:avLst/>
          </a:prstGeom>
          <a:ln w="19050">
            <a:solidFill>
              <a:schemeClr val="accent6">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2067413" y="5336081"/>
            <a:ext cx="0" cy="500400"/>
          </a:xfrm>
          <a:prstGeom prst="straightConnector1">
            <a:avLst/>
          </a:prstGeom>
          <a:ln w="1905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2776367" y="3017390"/>
            <a:ext cx="513385" cy="1986480"/>
          </a:xfrm>
          <a:prstGeom prst="straightConnector1">
            <a:avLst/>
          </a:prstGeom>
          <a:ln w="19050">
            <a:solidFill>
              <a:schemeClr val="accent4">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BFCABF4-DAFE-74FE-3FF2-29BF2B9081FF}"/>
              </a:ext>
            </a:extLst>
          </p:cNvPr>
          <p:cNvSpPr txBox="1"/>
          <p:nvPr/>
        </p:nvSpPr>
        <p:spPr>
          <a:xfrm>
            <a:off x="1897218" y="2012017"/>
            <a:ext cx="1509698" cy="1057212"/>
          </a:xfrm>
          <a:prstGeom prst="rect">
            <a:avLst/>
          </a:prstGeom>
          <a:noFill/>
          <a:ln>
            <a:noFill/>
          </a:ln>
        </p:spPr>
        <p:txBody>
          <a:bodyPr wrap="square">
            <a:spAutoFit/>
          </a:bodyPr>
          <a:lstStyle/>
          <a:p>
            <a:pPr>
              <a:lnSpc>
                <a:spcPct val="95000"/>
              </a:lnSpc>
            </a:pPr>
            <a:r>
              <a:rPr lang="ru-RU" sz="1100" b="1" i="1" dirty="0">
                <a:solidFill>
                  <a:schemeClr val="accent4">
                    <a:lumMod val="50000"/>
                  </a:schemeClr>
                </a:solidFill>
                <a:latin typeface="Times New Roman" panose="02020603050405020304" pitchFamily="18" charset="0"/>
                <a:cs typeface="Times New Roman" panose="02020603050405020304" pitchFamily="18" charset="0"/>
              </a:rPr>
              <a:t>до 25 июня</a:t>
            </a:r>
          </a:p>
          <a:p>
            <a:pPr>
              <a:lnSpc>
                <a:spcPct val="95000"/>
              </a:lnSpc>
            </a:pPr>
            <a:r>
              <a:rPr lang="ru-RU" sz="1100" dirty="0">
                <a:solidFill>
                  <a:schemeClr val="accent4">
                    <a:lumMod val="50000"/>
                  </a:schemeClr>
                </a:solidFill>
                <a:latin typeface="Times New Roman" panose="02020603050405020304" pitchFamily="18" charset="0"/>
                <a:cs typeface="Times New Roman" panose="02020603050405020304" pitchFamily="18" charset="0"/>
              </a:rPr>
              <a:t>при необходимости могут уточнить данные для оценки эффективности налоговых расходов</a:t>
            </a:r>
          </a:p>
        </p:txBody>
      </p:sp>
      <p:cxnSp>
        <p:nvCxnSpPr>
          <p:cNvPr id="65" name="Прямая со стрелкой 64"/>
          <p:cNvCxnSpPr/>
          <p:nvPr/>
        </p:nvCxnSpPr>
        <p:spPr>
          <a:xfrm>
            <a:off x="6586544" y="3723384"/>
            <a:ext cx="0" cy="1267737"/>
          </a:xfrm>
          <a:prstGeom prst="straightConnector1">
            <a:avLst/>
          </a:prstGeom>
          <a:ln w="1905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Прямоугольник 45"/>
          <p:cNvSpPr/>
          <p:nvPr/>
        </p:nvSpPr>
        <p:spPr>
          <a:xfrm>
            <a:off x="3498127" y="1451320"/>
            <a:ext cx="3050709" cy="1615827"/>
          </a:xfrm>
          <a:prstGeom prst="rect">
            <a:avLst/>
          </a:prstGeom>
        </p:spPr>
        <p:txBody>
          <a:bodyPr wrap="square">
            <a:spAutoFit/>
          </a:bodyPr>
          <a:lstStyle/>
          <a:p>
            <a:pPr>
              <a:lnSpc>
                <a:spcPct val="75000"/>
              </a:lnSpc>
            </a:pPr>
            <a:r>
              <a:rPr lang="ru-RU" sz="1100" b="1" i="1" dirty="0">
                <a:solidFill>
                  <a:schemeClr val="accent1">
                    <a:lumMod val="50000"/>
                  </a:schemeClr>
                </a:solidFill>
                <a:latin typeface="Times New Roman" panose="02020603050405020304" pitchFamily="18" charset="0"/>
                <a:cs typeface="Times New Roman" panose="02020603050405020304" pitchFamily="18" charset="0"/>
              </a:rPr>
              <a:t>до 30 апреля</a:t>
            </a:r>
            <a:endParaRPr lang="ru-RU" sz="1100" b="1"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75000"/>
              </a:lnSpc>
            </a:pPr>
            <a:r>
              <a:rPr lang="ru-RU" sz="1100" dirty="0">
                <a:solidFill>
                  <a:schemeClr val="accent1">
                    <a:lumMod val="50000"/>
                  </a:schemeClr>
                </a:solidFill>
                <a:latin typeface="Times New Roman" panose="02020603050405020304" pitchFamily="18" charset="0"/>
                <a:cs typeface="Times New Roman" panose="02020603050405020304" pitchFamily="18" charset="0"/>
              </a:rPr>
              <a:t>сведения за отчетный и предшествующий </a:t>
            </a:r>
            <a:r>
              <a:rPr lang="ru-RU" sz="1100" dirty="0">
                <a:solidFill>
                  <a:schemeClr val="accent5">
                    <a:lumMod val="50000"/>
                  </a:schemeClr>
                </a:solidFill>
                <a:latin typeface="Times New Roman" panose="02020603050405020304" pitchFamily="18" charset="0"/>
                <a:cs typeface="Times New Roman" panose="02020603050405020304" pitchFamily="18" charset="0"/>
              </a:rPr>
              <a:t>отчетному году с </a:t>
            </a:r>
            <a:r>
              <a:rPr lang="ru-RU" sz="1100" dirty="0">
                <a:solidFill>
                  <a:schemeClr val="accent1">
                    <a:lumMod val="50000"/>
                  </a:schemeClr>
                </a:solidFill>
                <a:latin typeface="Times New Roman" panose="02020603050405020304" pitchFamily="18" charset="0"/>
                <a:cs typeface="Times New Roman" panose="02020603050405020304" pitchFamily="18" charset="0"/>
              </a:rPr>
              <a:t>учетом информации по налоговым декларациям по состоянию на </a:t>
            </a:r>
          </a:p>
          <a:p>
            <a:pPr>
              <a:lnSpc>
                <a:spcPct val="75000"/>
              </a:lnSpc>
            </a:pPr>
            <a:r>
              <a:rPr lang="ru-RU" sz="1100" dirty="0">
                <a:solidFill>
                  <a:schemeClr val="accent1">
                    <a:lumMod val="50000"/>
                  </a:schemeClr>
                </a:solidFill>
                <a:latin typeface="Times New Roman" panose="02020603050405020304" pitchFamily="18" charset="0"/>
                <a:cs typeface="Times New Roman" panose="02020603050405020304" pitchFamily="18" charset="0"/>
              </a:rPr>
              <a:t>1 марта текущего финансового года</a:t>
            </a:r>
            <a:r>
              <a:rPr lang="ru-RU" sz="1100" b="1" dirty="0">
                <a:solidFill>
                  <a:schemeClr val="accent1">
                    <a:lumMod val="50000"/>
                  </a:schemeClr>
                </a:solidFill>
                <a:latin typeface="Times New Roman" panose="02020603050405020304" pitchFamily="18" charset="0"/>
                <a:cs typeface="Times New Roman" panose="02020603050405020304" pitchFamily="18" charset="0"/>
              </a:rPr>
              <a:t> о льготах по налогу на прибыль организаций и налогу на имущество организаций</a:t>
            </a:r>
            <a:r>
              <a:rPr lang="ru-RU" sz="1100" dirty="0">
                <a:solidFill>
                  <a:schemeClr val="accent1">
                    <a:lumMod val="50000"/>
                  </a:schemeClr>
                </a:solidFill>
                <a:latin typeface="Times New Roman" panose="02020603050405020304" pitchFamily="18" charset="0"/>
                <a:cs typeface="Times New Roman" panose="02020603050405020304" pitchFamily="18" charset="0"/>
              </a:rPr>
              <a:t> (в том числе: количество плательщиков, воспользовавшихся льготами; суммы выпадающих доходов; объемы налогов, задекларированных для уплаты плательщиками в субъекте по каждому налоговому расходу)</a:t>
            </a:r>
          </a:p>
        </p:txBody>
      </p:sp>
      <p:sp>
        <p:nvSpPr>
          <p:cNvPr id="47" name="Прямоугольник 46"/>
          <p:cNvSpPr/>
          <p:nvPr/>
        </p:nvSpPr>
        <p:spPr>
          <a:xfrm>
            <a:off x="6851216" y="1499214"/>
            <a:ext cx="2962353" cy="1488869"/>
          </a:xfrm>
          <a:prstGeom prst="rect">
            <a:avLst/>
          </a:prstGeom>
        </p:spPr>
        <p:txBody>
          <a:bodyPr wrap="square">
            <a:spAutoFit/>
          </a:bodyPr>
          <a:lstStyle/>
          <a:p>
            <a:pPr>
              <a:lnSpc>
                <a:spcPct val="75000"/>
              </a:lnSpc>
            </a:pPr>
            <a:r>
              <a:rPr lang="ru-RU" sz="1100" b="1" i="1" dirty="0">
                <a:solidFill>
                  <a:schemeClr val="accent6">
                    <a:lumMod val="50000"/>
                  </a:schemeClr>
                </a:solidFill>
                <a:latin typeface="Times New Roman" panose="02020603050405020304" pitchFamily="18" charset="0"/>
                <a:cs typeface="Times New Roman" panose="02020603050405020304" pitchFamily="18" charset="0"/>
              </a:rPr>
              <a:t>до 15 июля</a:t>
            </a:r>
          </a:p>
          <a:p>
            <a:pPr>
              <a:lnSpc>
                <a:spcPct val="75000"/>
              </a:lnSpc>
            </a:pPr>
            <a:r>
              <a:rPr lang="ru-RU" sz="1100" dirty="0">
                <a:solidFill>
                  <a:schemeClr val="accent6">
                    <a:lumMod val="50000"/>
                  </a:schemeClr>
                </a:solidFill>
                <a:latin typeface="Times New Roman" panose="02020603050405020304" pitchFamily="18" charset="0"/>
                <a:cs typeface="Times New Roman" panose="02020603050405020304" pitchFamily="18" charset="0"/>
              </a:rPr>
              <a:t>сведения за отчетный и предшествующий отчетному году с учетом информации по налоговым декларациям по состоянию на  </a:t>
            </a:r>
          </a:p>
          <a:p>
            <a:pPr>
              <a:lnSpc>
                <a:spcPct val="75000"/>
              </a:lnSpc>
            </a:pPr>
            <a:r>
              <a:rPr lang="ru-RU" sz="1100" dirty="0">
                <a:solidFill>
                  <a:schemeClr val="accent6">
                    <a:lumMod val="50000"/>
                  </a:schemeClr>
                </a:solidFill>
                <a:latin typeface="Times New Roman" panose="02020603050405020304" pitchFamily="18" charset="0"/>
                <a:cs typeface="Times New Roman" panose="02020603050405020304" pitchFamily="18" charset="0"/>
              </a:rPr>
              <a:t>1 марта текущего финансового года </a:t>
            </a:r>
            <a:r>
              <a:rPr lang="ru-RU" sz="1100" b="1" dirty="0">
                <a:solidFill>
                  <a:schemeClr val="accent6">
                    <a:lumMod val="50000"/>
                  </a:schemeClr>
                </a:solidFill>
                <a:latin typeface="Times New Roman" panose="02020603050405020304" pitchFamily="18" charset="0"/>
                <a:cs typeface="Times New Roman" panose="02020603050405020304" pitchFamily="18" charset="0"/>
              </a:rPr>
              <a:t>о льготах (за исключением льгот по налогу на прибыль организаций и налогу на имущество организаций) </a:t>
            </a:r>
          </a:p>
          <a:p>
            <a:pPr>
              <a:lnSpc>
                <a:spcPct val="75000"/>
              </a:lnSpc>
            </a:pPr>
            <a:r>
              <a:rPr lang="ru-RU" sz="1100" dirty="0">
                <a:solidFill>
                  <a:schemeClr val="accent6">
                    <a:lumMod val="50000"/>
                  </a:schemeClr>
                </a:solidFill>
                <a:latin typeface="Times New Roman" panose="02020603050405020304" pitchFamily="18" charset="0"/>
                <a:cs typeface="Times New Roman" panose="02020603050405020304" pitchFamily="18" charset="0"/>
              </a:rPr>
              <a:t>(в том числе: количество плательщиков, воспользовавшихся льготами; суммы выпадающих доходов)</a:t>
            </a:r>
          </a:p>
        </p:txBody>
      </p:sp>
      <p:cxnSp>
        <p:nvCxnSpPr>
          <p:cNvPr id="79" name="Прямая со стрелкой 78"/>
          <p:cNvCxnSpPr>
            <a:endCxn id="120" idx="0"/>
          </p:cNvCxnSpPr>
          <p:nvPr/>
        </p:nvCxnSpPr>
        <p:spPr>
          <a:xfrm>
            <a:off x="4765241" y="5312387"/>
            <a:ext cx="0" cy="500400"/>
          </a:xfrm>
          <a:prstGeom prst="straightConnector1">
            <a:avLst/>
          </a:prstGeom>
          <a:ln w="19050">
            <a:solidFill>
              <a:schemeClr val="accent4">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p:cNvCxnSpPr/>
          <p:nvPr/>
        </p:nvCxnSpPr>
        <p:spPr>
          <a:xfrm flipH="1">
            <a:off x="7448553" y="5312387"/>
            <a:ext cx="0" cy="499159"/>
          </a:xfrm>
          <a:prstGeom prst="straightConnector1">
            <a:avLst/>
          </a:prstGeom>
          <a:ln w="19050">
            <a:solidFill>
              <a:schemeClr val="accent6">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Семиугольник 41"/>
          <p:cNvSpPr/>
          <p:nvPr/>
        </p:nvSpPr>
        <p:spPr>
          <a:xfrm>
            <a:off x="3229799" y="4103739"/>
            <a:ext cx="257893" cy="276449"/>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3</a:t>
            </a:r>
          </a:p>
        </p:txBody>
      </p:sp>
      <p:sp>
        <p:nvSpPr>
          <p:cNvPr id="45" name="Семиугольник 44"/>
          <p:cNvSpPr/>
          <p:nvPr/>
        </p:nvSpPr>
        <p:spPr>
          <a:xfrm>
            <a:off x="3314220" y="1891440"/>
            <a:ext cx="257893" cy="276449"/>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4</a:t>
            </a:r>
          </a:p>
        </p:txBody>
      </p:sp>
      <p:sp>
        <p:nvSpPr>
          <p:cNvPr id="48" name="Семиугольник 47"/>
          <p:cNvSpPr/>
          <p:nvPr/>
        </p:nvSpPr>
        <p:spPr>
          <a:xfrm>
            <a:off x="3713264" y="2939925"/>
            <a:ext cx="257893" cy="276449"/>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5</a:t>
            </a:r>
          </a:p>
        </p:txBody>
      </p:sp>
      <p:sp>
        <p:nvSpPr>
          <p:cNvPr id="49" name="Семиугольник 48"/>
          <p:cNvSpPr/>
          <p:nvPr/>
        </p:nvSpPr>
        <p:spPr>
          <a:xfrm>
            <a:off x="6465989" y="4302000"/>
            <a:ext cx="257893" cy="276449"/>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6</a:t>
            </a:r>
          </a:p>
        </p:txBody>
      </p:sp>
      <p:sp>
        <p:nvSpPr>
          <p:cNvPr id="51" name="Семиугольник 50"/>
          <p:cNvSpPr/>
          <p:nvPr/>
        </p:nvSpPr>
        <p:spPr>
          <a:xfrm>
            <a:off x="1943924" y="5341989"/>
            <a:ext cx="257893" cy="276449"/>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7</a:t>
            </a:r>
          </a:p>
        </p:txBody>
      </p:sp>
      <p:sp>
        <p:nvSpPr>
          <p:cNvPr id="52" name="Семиугольник 51"/>
          <p:cNvSpPr/>
          <p:nvPr/>
        </p:nvSpPr>
        <p:spPr>
          <a:xfrm>
            <a:off x="2809869" y="3537919"/>
            <a:ext cx="257893" cy="276449"/>
          </a:xfrm>
          <a:prstGeom prst="heptago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8</a:t>
            </a:r>
          </a:p>
        </p:txBody>
      </p:sp>
      <p:sp>
        <p:nvSpPr>
          <p:cNvPr id="54" name="Семиугольник 53"/>
          <p:cNvSpPr/>
          <p:nvPr/>
        </p:nvSpPr>
        <p:spPr>
          <a:xfrm>
            <a:off x="4638669" y="5347669"/>
            <a:ext cx="257893" cy="276449"/>
          </a:xfrm>
          <a:prstGeom prst="heptago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9</a:t>
            </a:r>
          </a:p>
        </p:txBody>
      </p:sp>
      <p:sp>
        <p:nvSpPr>
          <p:cNvPr id="55" name="Семиугольник 54"/>
          <p:cNvSpPr/>
          <p:nvPr/>
        </p:nvSpPr>
        <p:spPr>
          <a:xfrm>
            <a:off x="7345183" y="2908146"/>
            <a:ext cx="476374" cy="344279"/>
          </a:xfrm>
          <a:prstGeom prst="heptagon">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chemeClr val="tx1"/>
                </a:solidFill>
              </a:rPr>
              <a:t>10</a:t>
            </a:r>
          </a:p>
        </p:txBody>
      </p:sp>
      <p:sp>
        <p:nvSpPr>
          <p:cNvPr id="56" name="Семиугольник 55"/>
          <p:cNvSpPr/>
          <p:nvPr/>
        </p:nvSpPr>
        <p:spPr>
          <a:xfrm>
            <a:off x="7955917" y="850818"/>
            <a:ext cx="490854" cy="288110"/>
          </a:xfrm>
          <a:prstGeom prst="heptagon">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chemeClr val="tx1"/>
                </a:solidFill>
              </a:rPr>
              <a:t>11</a:t>
            </a:r>
          </a:p>
        </p:txBody>
      </p:sp>
      <p:sp>
        <p:nvSpPr>
          <p:cNvPr id="58" name="Семиугольник 57"/>
          <p:cNvSpPr/>
          <p:nvPr/>
        </p:nvSpPr>
        <p:spPr>
          <a:xfrm>
            <a:off x="1553364" y="3012387"/>
            <a:ext cx="476374" cy="344279"/>
          </a:xfrm>
          <a:prstGeom prst="heptagon">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chemeClr val="tx1"/>
                </a:solidFill>
              </a:rPr>
              <a:t>12</a:t>
            </a:r>
          </a:p>
        </p:txBody>
      </p:sp>
      <p:sp>
        <p:nvSpPr>
          <p:cNvPr id="59" name="Семиугольник 58"/>
          <p:cNvSpPr/>
          <p:nvPr/>
        </p:nvSpPr>
        <p:spPr>
          <a:xfrm>
            <a:off x="7181791" y="5353040"/>
            <a:ext cx="476374" cy="344279"/>
          </a:xfrm>
          <a:prstGeom prst="heptagon">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chemeClr val="tx1"/>
                </a:solidFill>
              </a:rPr>
              <a:t>13</a:t>
            </a:r>
          </a:p>
        </p:txBody>
      </p:sp>
      <p:sp>
        <p:nvSpPr>
          <p:cNvPr id="40" name="Семиугольник 39"/>
          <p:cNvSpPr/>
          <p:nvPr/>
        </p:nvSpPr>
        <p:spPr>
          <a:xfrm>
            <a:off x="2637487" y="937671"/>
            <a:ext cx="257893" cy="276449"/>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1</a:t>
            </a:r>
          </a:p>
        </p:txBody>
      </p:sp>
      <p:sp>
        <p:nvSpPr>
          <p:cNvPr id="2" name="Семиугольник 1">
            <a:extLst>
              <a:ext uri="{FF2B5EF4-FFF2-40B4-BE49-F238E27FC236}">
                <a16:creationId xmlns:a16="http://schemas.microsoft.com/office/drawing/2014/main" id="{23FE2328-4F01-ADA2-004D-492F9D608C50}"/>
              </a:ext>
            </a:extLst>
          </p:cNvPr>
          <p:cNvSpPr/>
          <p:nvPr/>
        </p:nvSpPr>
        <p:spPr>
          <a:xfrm>
            <a:off x="88273" y="3581575"/>
            <a:ext cx="257893" cy="276449"/>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2</a:t>
            </a:r>
          </a:p>
        </p:txBody>
      </p:sp>
    </p:spTree>
    <p:extLst>
      <p:ext uri="{BB962C8B-B14F-4D97-AF65-F5344CB8AC3E}">
        <p14:creationId xmlns:p14="http://schemas.microsoft.com/office/powerpoint/2010/main" val="2014343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16</a:t>
            </a:fld>
            <a:endParaRPr lang="en-US" altLang="ru-RU" dirty="0"/>
          </a:p>
        </p:txBody>
      </p:sp>
      <p:sp>
        <p:nvSpPr>
          <p:cNvPr id="16393" name="TextBox 31"/>
          <p:cNvSpPr txBox="1">
            <a:spLocks noChangeArrowheads="1"/>
          </p:cNvSpPr>
          <p:nvPr/>
        </p:nvSpPr>
        <p:spPr bwMode="auto">
          <a:xfrm>
            <a:off x="431534" y="75941"/>
            <a:ext cx="787515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Оценка эффективности налоговых расходов Липецкой области </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a:t>
            </a:r>
            <a:r>
              <a:rPr lang="ru-RU" sz="1600" b="1" dirty="0">
                <a:solidFill>
                  <a:schemeClr val="bg1"/>
                </a:solidFill>
                <a:latin typeface="Times New Roman" panose="02020603050405020304" pitchFamily="18" charset="0"/>
                <a:cs typeface="Times New Roman" panose="02020603050405020304" pitchFamily="18" charset="0"/>
              </a:rPr>
              <a:t>остановление администрации Липецкой области от 07.10.2019 № 430).</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BFCABF4-DAFE-74FE-3FF2-29BF2B9081FF}"/>
              </a:ext>
            </a:extLst>
          </p:cNvPr>
          <p:cNvSpPr txBox="1"/>
          <p:nvPr/>
        </p:nvSpPr>
        <p:spPr>
          <a:xfrm>
            <a:off x="810705" y="814814"/>
            <a:ext cx="8621162" cy="297004"/>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Министерство финансов Липецкой области</a:t>
            </a:r>
            <a:endParaRPr lang="ru-RU" sz="14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BFCABF4-DAFE-74FE-3FF2-29BF2B9081FF}"/>
              </a:ext>
            </a:extLst>
          </p:cNvPr>
          <p:cNvSpPr txBox="1"/>
          <p:nvPr/>
        </p:nvSpPr>
        <p:spPr>
          <a:xfrm>
            <a:off x="880948" y="3981373"/>
            <a:ext cx="8621163" cy="297004"/>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Министерство экономического развития Липецкой области</a:t>
            </a:r>
            <a:endParaRPr lang="ru-RU" sz="1400" b="1" dirty="0">
              <a:latin typeface="Times New Roman" panose="02020603050405020304" pitchFamily="18" charset="0"/>
              <a:cs typeface="Times New Roman" panose="02020603050405020304" pitchFamily="18" charset="0"/>
            </a:endParaRPr>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6390" y="2785213"/>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BFCABF4-DAFE-74FE-3FF2-29BF2B9081FF}"/>
              </a:ext>
            </a:extLst>
          </p:cNvPr>
          <p:cNvSpPr txBox="1"/>
          <p:nvPr/>
        </p:nvSpPr>
        <p:spPr>
          <a:xfrm>
            <a:off x="118329" y="1992480"/>
            <a:ext cx="1877949" cy="501676"/>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УФНС России по Липецкой области</a:t>
            </a:r>
            <a:endParaRPr lang="ru-RU" sz="14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BFCABF4-DAFE-74FE-3FF2-29BF2B9081FF}"/>
              </a:ext>
            </a:extLst>
          </p:cNvPr>
          <p:cNvSpPr txBox="1"/>
          <p:nvPr/>
        </p:nvSpPr>
        <p:spPr>
          <a:xfrm>
            <a:off x="-132288" y="1627983"/>
            <a:ext cx="2365759" cy="369332"/>
          </a:xfrm>
          <a:prstGeom prst="rect">
            <a:avLst/>
          </a:prstGeom>
          <a:noFill/>
          <a:ln>
            <a:noFill/>
          </a:ln>
        </p:spPr>
        <p:txBody>
          <a:bodyPr wrap="square">
            <a:spAutoFit/>
          </a:bodyPr>
          <a:lstStyle/>
          <a:p>
            <a:pPr algn="ctr">
              <a:lnSpc>
                <a:spcPct val="75000"/>
              </a:lnSpc>
            </a:pPr>
            <a:r>
              <a:rPr lang="ru-RU" sz="1200" dirty="0">
                <a:latin typeface="Times New Roman" panose="02020603050405020304" pitchFamily="18" charset="0"/>
                <a:cs typeface="Times New Roman" panose="02020603050405020304" pitchFamily="18" charset="0"/>
              </a:rPr>
              <a:t>Сведения о категориях плательщиков налогов</a:t>
            </a:r>
            <a:endParaRPr lang="ru-RU" sz="1200"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BFCABF4-DAFE-74FE-3FF2-29BF2B9081FF}"/>
              </a:ext>
            </a:extLst>
          </p:cNvPr>
          <p:cNvSpPr txBox="1"/>
          <p:nvPr/>
        </p:nvSpPr>
        <p:spPr>
          <a:xfrm>
            <a:off x="543985" y="1475998"/>
            <a:ext cx="1075026" cy="267766"/>
          </a:xfrm>
          <a:prstGeom prst="rect">
            <a:avLst/>
          </a:prstGeom>
          <a:noFill/>
          <a:ln>
            <a:noFill/>
          </a:ln>
        </p:spPr>
        <p:txBody>
          <a:bodyPr wrap="square">
            <a:spAutoFit/>
          </a:bodyPr>
          <a:lstStyle/>
          <a:p>
            <a:pPr algn="ctr">
              <a:lnSpc>
                <a:spcPct val="95000"/>
              </a:lnSpc>
            </a:pPr>
            <a:r>
              <a:rPr lang="ru-RU" sz="1200" dirty="0">
                <a:latin typeface="Times New Roman" panose="02020603050405020304" pitchFamily="18" charset="0"/>
                <a:cs typeface="Times New Roman" panose="02020603050405020304" pitchFamily="18" charset="0"/>
              </a:rPr>
              <a:t>до 1 февраля</a:t>
            </a:r>
            <a:endParaRPr lang="ru-RU" sz="1200"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BFCABF4-DAFE-74FE-3FF2-29BF2B9081FF}"/>
              </a:ext>
            </a:extLst>
          </p:cNvPr>
          <p:cNvSpPr txBox="1"/>
          <p:nvPr/>
        </p:nvSpPr>
        <p:spPr>
          <a:xfrm>
            <a:off x="5858634" y="1396050"/>
            <a:ext cx="2121550" cy="2585323"/>
          </a:xfrm>
          <a:prstGeom prst="rect">
            <a:avLst/>
          </a:prstGeom>
          <a:noFill/>
          <a:ln>
            <a:noFill/>
          </a:ln>
        </p:spPr>
        <p:txBody>
          <a:bodyPr wrap="square">
            <a:spAutoFit/>
          </a:bodyPr>
          <a:lstStyle/>
          <a:p>
            <a:pPr algn="ctr">
              <a:lnSpc>
                <a:spcPct val="75000"/>
              </a:lnSpc>
              <a:buFontTx/>
              <a:buChar char="-"/>
            </a:pPr>
            <a:r>
              <a:rPr lang="ru-RU" sz="1200" dirty="0">
                <a:latin typeface="Times New Roman" panose="02020603050405020304" pitchFamily="18" charset="0"/>
                <a:cs typeface="Times New Roman" panose="02020603050405020304" pitchFamily="18" charset="0"/>
              </a:rPr>
              <a:t>сведения о категориях плательщиков налогов;</a:t>
            </a:r>
          </a:p>
          <a:p>
            <a:pPr algn="ctr">
              <a:lnSpc>
                <a:spcPct val="75000"/>
              </a:lnSpc>
              <a:buFontTx/>
              <a:buChar char="-"/>
            </a:pPr>
            <a:r>
              <a:rPr lang="ru-RU" sz="1200" dirty="0">
                <a:latin typeface="Times New Roman" panose="02020603050405020304" pitchFamily="18" charset="0"/>
                <a:cs typeface="Times New Roman" panose="02020603050405020304" pitchFamily="18" charset="0"/>
              </a:rPr>
              <a:t>о количестве плательщиков, воспользовавшихся льготами;</a:t>
            </a:r>
          </a:p>
          <a:p>
            <a:pPr algn="ctr">
              <a:lnSpc>
                <a:spcPct val="75000"/>
              </a:lnSpc>
              <a:buFontTx/>
              <a:buChar char="-"/>
            </a:pPr>
            <a:r>
              <a:rPr lang="ru-RU" sz="1200" dirty="0">
                <a:latin typeface="Times New Roman" panose="02020603050405020304" pitchFamily="18" charset="0"/>
                <a:cs typeface="Times New Roman" panose="02020603050405020304" pitchFamily="18" charset="0"/>
              </a:rPr>
              <a:t>о суммах выпадающих доходов консолидированного бюджета области по каждому налоговому расходу;</a:t>
            </a:r>
          </a:p>
          <a:p>
            <a:pPr algn="ctr">
              <a:lnSpc>
                <a:spcPct val="75000"/>
              </a:lnSpc>
              <a:buFontTx/>
              <a:buChar char="-"/>
            </a:pPr>
            <a:r>
              <a:rPr lang="ru-RU" sz="1200" dirty="0">
                <a:latin typeface="Times New Roman" panose="02020603050405020304" pitchFamily="18" charset="0"/>
                <a:cs typeface="Times New Roman" panose="02020603050405020304" pitchFamily="18" charset="0"/>
              </a:rPr>
              <a:t>об объемах налогов, задекларированных для уплаты плательщиками в консолидированный бюджет Липецкой области по каждому налоговому расходу, в отношении стимулирующих налоговых расходов</a:t>
            </a:r>
            <a:endParaRPr lang="ru-RU" sz="1200" b="1" dirty="0">
              <a:latin typeface="Times New Roman" panose="02020603050405020304" pitchFamily="18" charset="0"/>
              <a:cs typeface="Times New Roman" panose="02020603050405020304" pitchFamily="18" charset="0"/>
            </a:endParaRPr>
          </a:p>
        </p:txBody>
      </p:sp>
      <p:cxnSp>
        <p:nvCxnSpPr>
          <p:cNvPr id="30" name="Прямая со стрелкой 29"/>
          <p:cNvCxnSpPr/>
          <p:nvPr/>
        </p:nvCxnSpPr>
        <p:spPr>
          <a:xfrm flipH="1">
            <a:off x="5821210" y="1121140"/>
            <a:ext cx="1186" cy="2844000"/>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BFCABF4-DAFE-74FE-3FF2-29BF2B9081FF}"/>
              </a:ext>
            </a:extLst>
          </p:cNvPr>
          <p:cNvSpPr txBox="1"/>
          <p:nvPr/>
        </p:nvSpPr>
        <p:spPr>
          <a:xfrm>
            <a:off x="6283645" y="1190025"/>
            <a:ext cx="1198467" cy="267766"/>
          </a:xfrm>
          <a:prstGeom prst="rect">
            <a:avLst/>
          </a:prstGeom>
          <a:solidFill>
            <a:schemeClr val="bg1"/>
          </a:solidFill>
          <a:ln>
            <a:noFill/>
          </a:ln>
        </p:spPr>
        <p:txBody>
          <a:bodyPr wrap="square">
            <a:spAutoFit/>
          </a:bodyPr>
          <a:lstStyle/>
          <a:p>
            <a:pPr algn="ctr">
              <a:lnSpc>
                <a:spcPct val="95000"/>
              </a:lnSpc>
            </a:pPr>
            <a:r>
              <a:rPr lang="ru-RU" sz="1200" i="1" dirty="0">
                <a:latin typeface="Times New Roman" panose="02020603050405020304" pitchFamily="18" charset="0"/>
                <a:cs typeface="Times New Roman" panose="02020603050405020304" pitchFamily="18" charset="0"/>
              </a:rPr>
              <a:t>до 10 апреля</a:t>
            </a:r>
            <a:endParaRPr lang="ru-RU" sz="1200" b="1" i="1" dirty="0">
              <a:latin typeface="Times New Roman" panose="02020603050405020304" pitchFamily="18" charset="0"/>
              <a:cs typeface="Times New Roman" panose="02020603050405020304" pitchFamily="18" charset="0"/>
            </a:endParaRPr>
          </a:p>
        </p:txBody>
      </p:sp>
      <p:cxnSp>
        <p:nvCxnSpPr>
          <p:cNvPr id="37" name="Прямая со стрелкой 36"/>
          <p:cNvCxnSpPr/>
          <p:nvPr/>
        </p:nvCxnSpPr>
        <p:spPr>
          <a:xfrm flipH="1">
            <a:off x="1008668" y="1125152"/>
            <a:ext cx="6178" cy="439697"/>
          </a:xfrm>
          <a:prstGeom prst="straightConnector1">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BFCABF4-DAFE-74FE-3FF2-29BF2B9081FF}"/>
              </a:ext>
            </a:extLst>
          </p:cNvPr>
          <p:cNvSpPr txBox="1"/>
          <p:nvPr/>
        </p:nvSpPr>
        <p:spPr>
          <a:xfrm>
            <a:off x="8301824" y="1229343"/>
            <a:ext cx="1198467" cy="267766"/>
          </a:xfrm>
          <a:prstGeom prst="rect">
            <a:avLst/>
          </a:prstGeom>
          <a:noFill/>
          <a:ln>
            <a:noFill/>
          </a:ln>
        </p:spPr>
        <p:txBody>
          <a:bodyPr wrap="square">
            <a:spAutoFit/>
          </a:bodyPr>
          <a:lstStyle/>
          <a:p>
            <a:pPr algn="ctr">
              <a:lnSpc>
                <a:spcPct val="95000"/>
              </a:lnSpc>
            </a:pPr>
            <a:r>
              <a:rPr lang="ru-RU" sz="1200" i="1" dirty="0">
                <a:latin typeface="Times New Roman" panose="02020603050405020304" pitchFamily="18" charset="0"/>
                <a:cs typeface="Times New Roman" panose="02020603050405020304" pitchFamily="18" charset="0"/>
              </a:rPr>
              <a:t>до 20 июля</a:t>
            </a:r>
            <a:endParaRPr lang="ru-RU" sz="1200" b="1" i="1"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3BFCABF4-DAFE-74FE-3FF2-29BF2B9081FF}"/>
              </a:ext>
            </a:extLst>
          </p:cNvPr>
          <p:cNvSpPr txBox="1"/>
          <p:nvPr/>
        </p:nvSpPr>
        <p:spPr>
          <a:xfrm>
            <a:off x="8011814" y="1472694"/>
            <a:ext cx="1813075" cy="2169825"/>
          </a:xfrm>
          <a:prstGeom prst="rect">
            <a:avLst/>
          </a:prstGeom>
          <a:noFill/>
          <a:ln>
            <a:noFill/>
          </a:ln>
        </p:spPr>
        <p:txBody>
          <a:bodyPr wrap="square">
            <a:spAutoFit/>
          </a:bodyPr>
          <a:lstStyle/>
          <a:p>
            <a:pPr algn="ctr">
              <a:lnSpc>
                <a:spcPct val="75000"/>
              </a:lnSpc>
            </a:pPr>
            <a:r>
              <a:rPr lang="ru-RU" sz="1200" dirty="0">
                <a:latin typeface="Times New Roman" panose="02020603050405020304" pitchFamily="18" charset="0"/>
                <a:cs typeface="Times New Roman" panose="02020603050405020304" pitchFamily="18" charset="0"/>
              </a:rPr>
              <a:t>сведения об объеме льгот за отчетный финансовый год, а также по стимулирующим налоговым расходам, обусловленных льготами по налогу на прибыль организаций и налогу на имущество организаций, сведения о налогах, задекларированных для уплаты плательщиками, имеющими право на льготы, в отчетном году.</a:t>
            </a:r>
          </a:p>
        </p:txBody>
      </p:sp>
      <p:sp>
        <p:nvSpPr>
          <p:cNvPr id="81" name="TextBox 80">
            <a:extLst>
              <a:ext uri="{FF2B5EF4-FFF2-40B4-BE49-F238E27FC236}">
                <a16:creationId xmlns:a16="http://schemas.microsoft.com/office/drawing/2014/main" id="{3BFCABF4-DAFE-74FE-3FF2-29BF2B9081FF}"/>
              </a:ext>
            </a:extLst>
          </p:cNvPr>
          <p:cNvSpPr txBox="1"/>
          <p:nvPr/>
        </p:nvSpPr>
        <p:spPr>
          <a:xfrm>
            <a:off x="3636120" y="1221629"/>
            <a:ext cx="2130289" cy="507831"/>
          </a:xfrm>
          <a:prstGeom prst="rect">
            <a:avLst/>
          </a:prstGeom>
          <a:noFill/>
          <a:ln>
            <a:noFill/>
          </a:ln>
        </p:spPr>
        <p:txBody>
          <a:bodyPr wrap="square">
            <a:spAutoFit/>
          </a:bodyPr>
          <a:lstStyle/>
          <a:p>
            <a:pPr algn="ctr">
              <a:lnSpc>
                <a:spcPct val="75000"/>
              </a:lnSpc>
            </a:pPr>
            <a:r>
              <a:rPr lang="ru-RU" sz="1200" i="1" dirty="0">
                <a:latin typeface="Times New Roman" panose="02020603050405020304" pitchFamily="18" charset="0"/>
                <a:cs typeface="Times New Roman" panose="02020603050405020304" pitchFamily="18" charset="0"/>
              </a:rPr>
              <a:t>до 15 августа</a:t>
            </a:r>
          </a:p>
          <a:p>
            <a:pPr algn="ctr">
              <a:lnSpc>
                <a:spcPct val="75000"/>
              </a:lnSpc>
            </a:pPr>
            <a:r>
              <a:rPr lang="ru-RU" sz="1200" dirty="0">
                <a:latin typeface="Times New Roman" panose="02020603050405020304" pitchFamily="18" charset="0"/>
                <a:cs typeface="Times New Roman" panose="02020603050405020304" pitchFamily="18" charset="0"/>
              </a:rPr>
              <a:t>при необходимости уточняет данные</a:t>
            </a:r>
          </a:p>
        </p:txBody>
      </p:sp>
      <p:cxnSp>
        <p:nvCxnSpPr>
          <p:cNvPr id="16403" name="Прямая со стрелкой 16402"/>
          <p:cNvCxnSpPr/>
          <p:nvPr/>
        </p:nvCxnSpPr>
        <p:spPr>
          <a:xfrm flipH="1" flipV="1">
            <a:off x="4637988" y="1111819"/>
            <a:ext cx="0" cy="284400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a:off x="8041964" y="1130987"/>
            <a:ext cx="18019" cy="2844000"/>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Семиугольник 1"/>
          <p:cNvSpPr/>
          <p:nvPr/>
        </p:nvSpPr>
        <p:spPr>
          <a:xfrm>
            <a:off x="880948" y="1196302"/>
            <a:ext cx="257893" cy="252733"/>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1</a:t>
            </a:r>
          </a:p>
        </p:txBody>
      </p:sp>
      <p:sp>
        <p:nvSpPr>
          <p:cNvPr id="31" name="Семиугольник 30"/>
          <p:cNvSpPr/>
          <p:nvPr/>
        </p:nvSpPr>
        <p:spPr>
          <a:xfrm>
            <a:off x="5686219" y="1426433"/>
            <a:ext cx="257893" cy="252733"/>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2</a:t>
            </a:r>
          </a:p>
        </p:txBody>
      </p:sp>
      <p:grpSp>
        <p:nvGrpSpPr>
          <p:cNvPr id="19" name="Группа 18"/>
          <p:cNvGrpSpPr/>
          <p:nvPr/>
        </p:nvGrpSpPr>
        <p:grpSpPr>
          <a:xfrm>
            <a:off x="543985" y="4230644"/>
            <a:ext cx="9280904" cy="866372"/>
            <a:chOff x="543985" y="4345180"/>
            <a:chExt cx="9280904" cy="866372"/>
          </a:xfrm>
        </p:grpSpPr>
        <p:sp>
          <p:nvSpPr>
            <p:cNvPr id="56" name="TextBox 55">
              <a:extLst>
                <a:ext uri="{FF2B5EF4-FFF2-40B4-BE49-F238E27FC236}">
                  <a16:creationId xmlns:a16="http://schemas.microsoft.com/office/drawing/2014/main" id="{3BFCABF4-DAFE-74FE-3FF2-29BF2B9081FF}"/>
                </a:ext>
              </a:extLst>
            </p:cNvPr>
            <p:cNvSpPr txBox="1"/>
            <p:nvPr/>
          </p:nvSpPr>
          <p:spPr>
            <a:xfrm>
              <a:off x="5760125" y="4471120"/>
              <a:ext cx="4064764" cy="487518"/>
            </a:xfrm>
            <a:prstGeom prst="rect">
              <a:avLst/>
            </a:prstGeom>
            <a:noFill/>
            <a:ln>
              <a:noFill/>
            </a:ln>
          </p:spPr>
          <p:txBody>
            <a:bodyPr wrap="square">
              <a:spAutoFit/>
            </a:bodyPr>
            <a:lstStyle/>
            <a:p>
              <a:pPr algn="ctr">
                <a:lnSpc>
                  <a:spcPct val="95000"/>
                </a:lnSpc>
              </a:pPr>
              <a:r>
                <a:rPr lang="ru-RU" sz="1200" dirty="0">
                  <a:latin typeface="Times New Roman" panose="02020603050405020304" pitchFamily="18" charset="0"/>
                  <a:cs typeface="Times New Roman" panose="02020603050405020304" pitchFamily="18" charset="0"/>
                </a:rPr>
                <a:t>закрепляет налоговые расходы за кураторами налоговых расходов и доводит до них указанную информацию</a:t>
              </a:r>
            </a:p>
          </p:txBody>
        </p:sp>
        <p:sp>
          <p:nvSpPr>
            <p:cNvPr id="59" name="TextBox 58">
              <a:extLst>
                <a:ext uri="{FF2B5EF4-FFF2-40B4-BE49-F238E27FC236}">
                  <a16:creationId xmlns:a16="http://schemas.microsoft.com/office/drawing/2014/main" id="{3BFCABF4-DAFE-74FE-3FF2-29BF2B9081FF}"/>
                </a:ext>
              </a:extLst>
            </p:cNvPr>
            <p:cNvSpPr txBox="1"/>
            <p:nvPr/>
          </p:nvSpPr>
          <p:spPr>
            <a:xfrm>
              <a:off x="6982286" y="4345180"/>
              <a:ext cx="1288208" cy="294543"/>
            </a:xfrm>
            <a:prstGeom prst="rect">
              <a:avLst/>
            </a:prstGeom>
            <a:noFill/>
            <a:ln>
              <a:noFill/>
            </a:ln>
          </p:spPr>
          <p:txBody>
            <a:bodyPr wrap="square">
              <a:spAutoFit/>
            </a:bodyPr>
            <a:lstStyle/>
            <a:p>
              <a:pPr algn="ctr">
                <a:lnSpc>
                  <a:spcPct val="95000"/>
                </a:lnSpc>
              </a:pPr>
              <a:r>
                <a:rPr lang="ru-RU" sz="1200" i="1" dirty="0">
                  <a:latin typeface="Times New Roman" panose="02020603050405020304" pitchFamily="18" charset="0"/>
                  <a:cs typeface="Times New Roman" panose="02020603050405020304" pitchFamily="18" charset="0"/>
                </a:rPr>
                <a:t>до 15 апреля</a:t>
              </a:r>
              <a:endParaRPr lang="ru-RU" sz="1200" b="1" i="1" dirty="0">
                <a:latin typeface="Times New Roman" panose="02020603050405020304" pitchFamily="18" charset="0"/>
                <a:cs typeface="Times New Roman" panose="02020603050405020304" pitchFamily="18" charset="0"/>
              </a:endParaRPr>
            </a:p>
          </p:txBody>
        </p:sp>
        <p:cxnSp>
          <p:nvCxnSpPr>
            <p:cNvPr id="62" name="Прямая со стрелкой 61"/>
            <p:cNvCxnSpPr/>
            <p:nvPr/>
          </p:nvCxnSpPr>
          <p:spPr>
            <a:xfrm flipH="1" flipV="1">
              <a:off x="5098314" y="4383038"/>
              <a:ext cx="0" cy="552064"/>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flipH="1">
              <a:off x="5533583" y="4392913"/>
              <a:ext cx="9378" cy="532209"/>
            </a:xfrm>
            <a:prstGeom prst="line">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BFCABF4-DAFE-74FE-3FF2-29BF2B9081FF}"/>
                </a:ext>
              </a:extLst>
            </p:cNvPr>
            <p:cNvSpPr txBox="1"/>
            <p:nvPr/>
          </p:nvSpPr>
          <p:spPr>
            <a:xfrm>
              <a:off x="3252879" y="4908546"/>
              <a:ext cx="3487761" cy="303006"/>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85000"/>
                </a:lnSpc>
              </a:pPr>
              <a:r>
                <a:rPr lang="ru-RU" sz="1400" dirty="0">
                  <a:latin typeface="Times New Roman" panose="02020603050405020304" pitchFamily="18" charset="0"/>
                  <a:cs typeface="Times New Roman" panose="02020603050405020304" pitchFamily="18" charset="0"/>
                </a:rPr>
                <a:t>Кураторы налоговых расходов</a:t>
              </a:r>
            </a:p>
          </p:txBody>
        </p:sp>
        <p:sp>
          <p:nvSpPr>
            <p:cNvPr id="88" name="TextBox 87">
              <a:extLst>
                <a:ext uri="{FF2B5EF4-FFF2-40B4-BE49-F238E27FC236}">
                  <a16:creationId xmlns:a16="http://schemas.microsoft.com/office/drawing/2014/main" id="{3BFCABF4-DAFE-74FE-3FF2-29BF2B9081FF}"/>
                </a:ext>
              </a:extLst>
            </p:cNvPr>
            <p:cNvSpPr txBox="1"/>
            <p:nvPr/>
          </p:nvSpPr>
          <p:spPr>
            <a:xfrm>
              <a:off x="543985" y="4359242"/>
              <a:ext cx="3327589" cy="700807"/>
            </a:xfrm>
            <a:prstGeom prst="rect">
              <a:avLst/>
            </a:prstGeom>
            <a:noFill/>
            <a:ln>
              <a:noFill/>
            </a:ln>
          </p:spPr>
          <p:txBody>
            <a:bodyPr wrap="square">
              <a:spAutoFit/>
            </a:bodyPr>
            <a:lstStyle/>
            <a:p>
              <a:pPr algn="ctr">
                <a:lnSpc>
                  <a:spcPct val="95000"/>
                </a:lnSpc>
              </a:pPr>
              <a:r>
                <a:rPr lang="ru-RU" sz="1200" i="1" dirty="0">
                  <a:latin typeface="Times New Roman" panose="02020603050405020304" pitchFamily="18" charset="0"/>
                  <a:cs typeface="Times New Roman" panose="02020603050405020304" pitchFamily="18" charset="0"/>
                </a:rPr>
                <a:t>до 20 мая</a:t>
              </a:r>
            </a:p>
            <a:p>
              <a:pPr algn="ctr">
                <a:lnSpc>
                  <a:spcPct val="95000"/>
                </a:lnSpc>
              </a:pPr>
              <a:r>
                <a:rPr lang="ru-RU" sz="1200" dirty="0">
                  <a:latin typeface="Times New Roman" panose="02020603050405020304" pitchFamily="18" charset="0"/>
                  <a:cs typeface="Times New Roman" panose="02020603050405020304" pitchFamily="18" charset="0"/>
                </a:rPr>
                <a:t>осуществляют оценку эффективности налоговых расходов и направляет ее результаты</a:t>
              </a:r>
            </a:p>
          </p:txBody>
        </p:sp>
        <p:sp>
          <p:nvSpPr>
            <p:cNvPr id="33" name="Семиугольник 32"/>
            <p:cNvSpPr/>
            <p:nvPr/>
          </p:nvSpPr>
          <p:spPr>
            <a:xfrm>
              <a:off x="5404637" y="4495794"/>
              <a:ext cx="257893" cy="278006"/>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3</a:t>
              </a:r>
            </a:p>
          </p:txBody>
        </p:sp>
        <p:sp>
          <p:nvSpPr>
            <p:cNvPr id="34" name="Семиугольник 33"/>
            <p:cNvSpPr/>
            <p:nvPr/>
          </p:nvSpPr>
          <p:spPr>
            <a:xfrm>
              <a:off x="4974351" y="4530998"/>
              <a:ext cx="257893" cy="278006"/>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4</a:t>
              </a:r>
            </a:p>
          </p:txBody>
        </p:sp>
      </p:grpSp>
      <p:sp>
        <p:nvSpPr>
          <p:cNvPr id="39" name="Семиугольник 38"/>
          <p:cNvSpPr/>
          <p:nvPr/>
        </p:nvSpPr>
        <p:spPr>
          <a:xfrm>
            <a:off x="4516491" y="3625683"/>
            <a:ext cx="257893" cy="252733"/>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5</a:t>
            </a:r>
          </a:p>
        </p:txBody>
      </p:sp>
      <p:cxnSp>
        <p:nvCxnSpPr>
          <p:cNvPr id="20" name="Прямая со стрелкой 19"/>
          <p:cNvCxnSpPr/>
          <p:nvPr/>
        </p:nvCxnSpPr>
        <p:spPr>
          <a:xfrm flipH="1">
            <a:off x="2520109" y="1142996"/>
            <a:ext cx="27449" cy="2088305"/>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BFCABF4-DAFE-74FE-3FF2-29BF2B9081FF}"/>
              </a:ext>
            </a:extLst>
          </p:cNvPr>
          <p:cNvSpPr txBox="1"/>
          <p:nvPr/>
        </p:nvSpPr>
        <p:spPr>
          <a:xfrm>
            <a:off x="185833" y="3235664"/>
            <a:ext cx="2840171" cy="501676"/>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Министерство финансов Российской Федерации</a:t>
            </a:r>
            <a:endParaRPr lang="ru-RU" sz="1400" b="1" dirty="0">
              <a:latin typeface="Times New Roman" panose="02020603050405020304" pitchFamily="18" charset="0"/>
              <a:cs typeface="Times New Roman" panose="02020603050405020304" pitchFamily="18" charset="0"/>
            </a:endParaRPr>
          </a:p>
        </p:txBody>
      </p:sp>
      <p:sp>
        <p:nvSpPr>
          <p:cNvPr id="42" name="Семиугольник 41"/>
          <p:cNvSpPr/>
          <p:nvPr/>
        </p:nvSpPr>
        <p:spPr>
          <a:xfrm>
            <a:off x="7927941" y="1423447"/>
            <a:ext cx="245097" cy="270605"/>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7</a:t>
            </a:r>
          </a:p>
        </p:txBody>
      </p:sp>
      <p:sp>
        <p:nvSpPr>
          <p:cNvPr id="44" name="Семиугольник 43"/>
          <p:cNvSpPr/>
          <p:nvPr/>
        </p:nvSpPr>
        <p:spPr>
          <a:xfrm>
            <a:off x="4506012" y="1673244"/>
            <a:ext cx="245097" cy="270605"/>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8</a:t>
            </a:r>
          </a:p>
        </p:txBody>
      </p:sp>
      <p:sp>
        <p:nvSpPr>
          <p:cNvPr id="43" name="TextBox 42">
            <a:extLst>
              <a:ext uri="{FF2B5EF4-FFF2-40B4-BE49-F238E27FC236}">
                <a16:creationId xmlns:a16="http://schemas.microsoft.com/office/drawing/2014/main" id="{3BFCABF4-DAFE-74FE-3FF2-29BF2B9081FF}"/>
              </a:ext>
            </a:extLst>
          </p:cNvPr>
          <p:cNvSpPr txBox="1"/>
          <p:nvPr/>
        </p:nvSpPr>
        <p:spPr>
          <a:xfrm>
            <a:off x="1803590" y="1732674"/>
            <a:ext cx="1662313" cy="507831"/>
          </a:xfrm>
          <a:prstGeom prst="rect">
            <a:avLst/>
          </a:prstGeom>
          <a:noFill/>
          <a:ln>
            <a:noFill/>
          </a:ln>
        </p:spPr>
        <p:txBody>
          <a:bodyPr wrap="square">
            <a:spAutoFit/>
          </a:bodyPr>
          <a:lstStyle/>
          <a:p>
            <a:pPr algn="ctr">
              <a:lnSpc>
                <a:spcPct val="75000"/>
              </a:lnSpc>
            </a:pPr>
            <a:r>
              <a:rPr lang="ru-RU" sz="1200" dirty="0">
                <a:latin typeface="Times New Roman" panose="02020603050405020304" pitchFamily="18" charset="0"/>
                <a:cs typeface="Times New Roman" panose="02020603050405020304" pitchFamily="18" charset="0"/>
              </a:rPr>
              <a:t>данные для оценки эффективности налоговых расходов</a:t>
            </a:r>
          </a:p>
        </p:txBody>
      </p:sp>
      <p:sp>
        <p:nvSpPr>
          <p:cNvPr id="47" name="TextBox 46">
            <a:extLst>
              <a:ext uri="{FF2B5EF4-FFF2-40B4-BE49-F238E27FC236}">
                <a16:creationId xmlns:a16="http://schemas.microsoft.com/office/drawing/2014/main" id="{3BFCABF4-DAFE-74FE-3FF2-29BF2B9081FF}"/>
              </a:ext>
            </a:extLst>
          </p:cNvPr>
          <p:cNvSpPr txBox="1"/>
          <p:nvPr/>
        </p:nvSpPr>
        <p:spPr>
          <a:xfrm>
            <a:off x="2036979" y="1517185"/>
            <a:ext cx="1075026" cy="267766"/>
          </a:xfrm>
          <a:prstGeom prst="rect">
            <a:avLst/>
          </a:prstGeom>
          <a:noFill/>
          <a:ln>
            <a:noFill/>
          </a:ln>
        </p:spPr>
        <p:txBody>
          <a:bodyPr wrap="square">
            <a:spAutoFit/>
          </a:bodyPr>
          <a:lstStyle/>
          <a:p>
            <a:pPr algn="ctr">
              <a:lnSpc>
                <a:spcPct val="95000"/>
              </a:lnSpc>
            </a:pPr>
            <a:r>
              <a:rPr lang="ru-RU" sz="1200" b="1" i="1" dirty="0">
                <a:solidFill>
                  <a:srgbClr val="FF0000"/>
                </a:solidFill>
                <a:latin typeface="Times New Roman" panose="02020603050405020304" pitchFamily="18" charset="0"/>
                <a:cs typeface="Times New Roman" panose="02020603050405020304" pitchFamily="18" charset="0"/>
              </a:rPr>
              <a:t>до 1 июня</a:t>
            </a:r>
          </a:p>
        </p:txBody>
      </p:sp>
      <p:sp>
        <p:nvSpPr>
          <p:cNvPr id="35" name="TextBox 34">
            <a:extLst>
              <a:ext uri="{FF2B5EF4-FFF2-40B4-BE49-F238E27FC236}">
                <a16:creationId xmlns:a16="http://schemas.microsoft.com/office/drawing/2014/main" id="{3BFCABF4-DAFE-74FE-3FF2-29BF2B9081FF}"/>
              </a:ext>
            </a:extLst>
          </p:cNvPr>
          <p:cNvSpPr txBox="1"/>
          <p:nvPr/>
        </p:nvSpPr>
        <p:spPr>
          <a:xfrm>
            <a:off x="1829645" y="2651330"/>
            <a:ext cx="1251846" cy="267766"/>
          </a:xfrm>
          <a:prstGeom prst="rect">
            <a:avLst/>
          </a:prstGeom>
          <a:noFill/>
          <a:ln>
            <a:noFill/>
          </a:ln>
        </p:spPr>
        <p:txBody>
          <a:bodyPr wrap="square">
            <a:spAutoFit/>
          </a:bodyPr>
          <a:lstStyle/>
          <a:p>
            <a:pPr algn="ctr">
              <a:lnSpc>
                <a:spcPct val="95000"/>
              </a:lnSpc>
            </a:pPr>
            <a:r>
              <a:rPr lang="ru-RU" sz="1200" i="1" dirty="0">
                <a:latin typeface="Times New Roman" panose="02020603050405020304" pitchFamily="18" charset="0"/>
                <a:cs typeface="Times New Roman" panose="02020603050405020304" pitchFamily="18" charset="0"/>
              </a:rPr>
              <a:t>до 20 августа </a:t>
            </a:r>
            <a:endParaRPr lang="ru-RU" sz="1200" b="1" i="1"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3BFCABF4-DAFE-74FE-3FF2-29BF2B9081FF}"/>
              </a:ext>
            </a:extLst>
          </p:cNvPr>
          <p:cNvSpPr txBox="1"/>
          <p:nvPr/>
        </p:nvSpPr>
        <p:spPr>
          <a:xfrm>
            <a:off x="1435927" y="2836550"/>
            <a:ext cx="2061520" cy="350865"/>
          </a:xfrm>
          <a:prstGeom prst="rect">
            <a:avLst/>
          </a:prstGeom>
          <a:noFill/>
          <a:ln>
            <a:noFill/>
          </a:ln>
        </p:spPr>
        <p:txBody>
          <a:bodyPr wrap="square">
            <a:spAutoFit/>
          </a:bodyPr>
          <a:lstStyle/>
          <a:p>
            <a:pPr algn="ctr">
              <a:lnSpc>
                <a:spcPct val="70000"/>
              </a:lnSpc>
            </a:pPr>
            <a:r>
              <a:rPr lang="ru-RU" sz="1200" dirty="0">
                <a:latin typeface="Times New Roman" panose="02020603050405020304" pitchFamily="18" charset="0"/>
                <a:cs typeface="Times New Roman" panose="02020603050405020304" pitchFamily="18" charset="0"/>
              </a:rPr>
              <a:t>при необходимости уточняет данные</a:t>
            </a:r>
          </a:p>
        </p:txBody>
      </p:sp>
      <p:sp>
        <p:nvSpPr>
          <p:cNvPr id="40" name="Семиугольник 39"/>
          <p:cNvSpPr/>
          <p:nvPr/>
        </p:nvSpPr>
        <p:spPr>
          <a:xfrm>
            <a:off x="2401408" y="1237706"/>
            <a:ext cx="265387" cy="252733"/>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6</a:t>
            </a:r>
          </a:p>
        </p:txBody>
      </p:sp>
      <p:sp>
        <p:nvSpPr>
          <p:cNvPr id="45" name="Семиугольник 44"/>
          <p:cNvSpPr/>
          <p:nvPr/>
        </p:nvSpPr>
        <p:spPr>
          <a:xfrm>
            <a:off x="2397547" y="2397554"/>
            <a:ext cx="245097" cy="270605"/>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9</a:t>
            </a:r>
          </a:p>
        </p:txBody>
      </p:sp>
      <p:sp>
        <p:nvSpPr>
          <p:cNvPr id="53" name="TextBox 52">
            <a:extLst>
              <a:ext uri="{FF2B5EF4-FFF2-40B4-BE49-F238E27FC236}">
                <a16:creationId xmlns:a16="http://schemas.microsoft.com/office/drawing/2014/main" id="{3BFCABF4-DAFE-74FE-3FF2-29BF2B9081FF}"/>
              </a:ext>
            </a:extLst>
          </p:cNvPr>
          <p:cNvSpPr txBox="1"/>
          <p:nvPr/>
        </p:nvSpPr>
        <p:spPr>
          <a:xfrm>
            <a:off x="3427273" y="2023066"/>
            <a:ext cx="2325626" cy="1615827"/>
          </a:xfrm>
          <a:prstGeom prst="rect">
            <a:avLst/>
          </a:prstGeom>
          <a:noFill/>
          <a:ln>
            <a:noFill/>
          </a:ln>
        </p:spPr>
        <p:txBody>
          <a:bodyPr wrap="square">
            <a:spAutoFit/>
          </a:bodyPr>
          <a:lstStyle/>
          <a:p>
            <a:pPr algn="ctr">
              <a:lnSpc>
                <a:spcPct val="75000"/>
              </a:lnSpc>
            </a:pPr>
            <a:r>
              <a:rPr lang="ru-RU" sz="1200" b="1" i="1" dirty="0">
                <a:solidFill>
                  <a:srgbClr val="FF0000"/>
                </a:solidFill>
                <a:latin typeface="Times New Roman" panose="02020603050405020304" pitchFamily="18" charset="0"/>
                <a:cs typeface="Times New Roman" panose="02020603050405020304" pitchFamily="18" charset="0"/>
              </a:rPr>
              <a:t>до 25 мая</a:t>
            </a:r>
          </a:p>
          <a:p>
            <a:pPr algn="ctr">
              <a:lnSpc>
                <a:spcPct val="75000"/>
              </a:lnSpc>
            </a:pPr>
            <a:r>
              <a:rPr lang="ru-RU" sz="1200" dirty="0">
                <a:latin typeface="Times New Roman" panose="02020603050405020304" pitchFamily="18" charset="0"/>
                <a:cs typeface="Times New Roman" panose="02020603050405020304" pitchFamily="18" charset="0"/>
              </a:rPr>
              <a:t>- обобщает результаты оценки эффективности налоговых расходов;</a:t>
            </a:r>
          </a:p>
          <a:p>
            <a:pPr marL="171450" indent="-171450" algn="ctr">
              <a:lnSpc>
                <a:spcPct val="75000"/>
              </a:lnSpc>
              <a:buFontTx/>
              <a:buChar char="-"/>
            </a:pPr>
            <a:r>
              <a:rPr lang="ru-RU" sz="1200" dirty="0">
                <a:latin typeface="Times New Roman" panose="02020603050405020304" pitchFamily="18" charset="0"/>
                <a:cs typeface="Times New Roman" panose="02020603050405020304" pitchFamily="18" charset="0"/>
              </a:rPr>
              <a:t>осуществляет оценку совокупного бюджетного эффекта (самоокупаемости) в отношении стимулирующих налоговых расходов;</a:t>
            </a:r>
          </a:p>
          <a:p>
            <a:pPr marL="171450" indent="-171450" algn="ctr">
              <a:lnSpc>
                <a:spcPct val="75000"/>
              </a:lnSpc>
              <a:buFontTx/>
              <a:buChar char="-"/>
            </a:pPr>
            <a:r>
              <a:rPr lang="ru-RU" sz="1200" dirty="0">
                <a:latin typeface="Times New Roman" panose="02020603050405020304" pitchFamily="18" charset="0"/>
                <a:cs typeface="Times New Roman" panose="02020603050405020304" pitchFamily="18" charset="0"/>
              </a:rPr>
              <a:t>направляет данные для оценки налоговых расходов.</a:t>
            </a:r>
          </a:p>
        </p:txBody>
      </p:sp>
      <p:sp>
        <p:nvSpPr>
          <p:cNvPr id="5" name="TextBox 4">
            <a:extLst>
              <a:ext uri="{FF2B5EF4-FFF2-40B4-BE49-F238E27FC236}">
                <a16:creationId xmlns:a16="http://schemas.microsoft.com/office/drawing/2014/main" id="{12540F47-0498-17CE-D984-E8EE1EE68B55}"/>
              </a:ext>
            </a:extLst>
          </p:cNvPr>
          <p:cNvSpPr txBox="1"/>
          <p:nvPr/>
        </p:nvSpPr>
        <p:spPr>
          <a:xfrm>
            <a:off x="211912" y="5032553"/>
            <a:ext cx="9288379" cy="1126462"/>
          </a:xfrm>
          <a:prstGeom prst="rect">
            <a:avLst/>
          </a:prstGeom>
          <a:noFill/>
        </p:spPr>
        <p:txBody>
          <a:bodyPr wrap="square">
            <a:spAutoFit/>
          </a:bodyPr>
          <a:lstStyle/>
          <a:p>
            <a:pPr indent="355600" algn="just">
              <a:lnSpc>
                <a:spcPct val="120000"/>
              </a:lnSpc>
            </a:pPr>
            <a:r>
              <a:rPr lang="ru-RU" sz="1400" dirty="0">
                <a:latin typeface="Times New Roman" panose="02020603050405020304" pitchFamily="18" charset="0"/>
                <a:cs typeface="Times New Roman" panose="02020603050405020304" pitchFamily="18" charset="0"/>
              </a:rPr>
              <a:t>Следует отметить, что министерством финансов Липецкой области совместно с министерством экономического развития Липецкой области оценка эффективности налоговых расходов Липецкой области фактически проводится в соответствии с требованиями Постановления Правительства РФ от 22.06.2019 № 796.</a:t>
            </a:r>
          </a:p>
          <a:p>
            <a:pPr indent="355600" algn="just">
              <a:lnSpc>
                <a:spcPct val="120000"/>
              </a:lnSpc>
            </a:pPr>
            <a:r>
              <a:rPr lang="ru-RU" sz="1400" dirty="0">
                <a:latin typeface="Times New Roman" panose="02020603050405020304" pitchFamily="18" charset="0"/>
                <a:cs typeface="Times New Roman" panose="02020603050405020304" pitchFamily="18" charset="0"/>
              </a:rPr>
              <a:t>Соответственно,</a:t>
            </a:r>
            <a:r>
              <a:rPr lang="ru-RU" sz="1400" b="1" dirty="0">
                <a:latin typeface="Times New Roman" panose="02020603050405020304" pitchFamily="18" charset="0"/>
                <a:cs typeface="Times New Roman" panose="02020603050405020304" pitchFamily="18" charset="0"/>
              </a:rPr>
              <a:t> сроки выполнения, отраженные в  данной схеме подлежат актуализации (слайд 5 - 6).  </a:t>
            </a:r>
          </a:p>
        </p:txBody>
      </p:sp>
      <p:sp>
        <p:nvSpPr>
          <p:cNvPr id="4" name="TextBox 3">
            <a:extLst>
              <a:ext uri="{FF2B5EF4-FFF2-40B4-BE49-F238E27FC236}">
                <a16:creationId xmlns:a16="http://schemas.microsoft.com/office/drawing/2014/main" id="{7E90328C-452D-C22B-9965-F9B8DDBF1E6E}"/>
              </a:ext>
            </a:extLst>
          </p:cNvPr>
          <p:cNvSpPr txBox="1"/>
          <p:nvPr/>
        </p:nvSpPr>
        <p:spPr>
          <a:xfrm>
            <a:off x="211912" y="6228131"/>
            <a:ext cx="9219955" cy="523220"/>
          </a:xfrm>
          <a:prstGeom prst="rect">
            <a:avLst/>
          </a:prstGeom>
          <a:noFill/>
        </p:spPr>
        <p:txBody>
          <a:bodyPr wrap="square">
            <a:spAutoFit/>
          </a:bodyPr>
          <a:lstStyle/>
          <a:p>
            <a:pPr indent="355600" algn="just" eaLnBrk="1" hangingPunct="1">
              <a:spcBef>
                <a:spcPct val="0"/>
              </a:spcBef>
              <a:buNone/>
              <a:defRPr/>
            </a:pPr>
            <a:r>
              <a:rPr lang="ru-RU" altLang="ru-RU" sz="1400" b="1" dirty="0">
                <a:latin typeface="Times New Roman" panose="02020603050405020304" pitchFamily="18" charset="0"/>
                <a:cs typeface="Times New Roman" panose="02020603050405020304" pitchFamily="18" charset="0"/>
              </a:rPr>
              <a:t>Гипотеза 1.1 «</a:t>
            </a:r>
            <a:r>
              <a:rPr lang="ru-RU" sz="1400" b="1" dirty="0">
                <a:latin typeface="Times New Roman" panose="02020603050405020304" pitchFamily="18" charset="0"/>
                <a:cs typeface="Times New Roman" panose="02020603050405020304" pitchFamily="18" charset="0"/>
              </a:rPr>
              <a:t>Региональная и муниципальная  нормативная правовая база  не соответствует федеральному законодательству» подтверждается.</a:t>
            </a:r>
          </a:p>
        </p:txBody>
      </p:sp>
      <p:pic>
        <p:nvPicPr>
          <p:cNvPr id="8" name="Рисунок 7" descr="Восклицательный знак">
            <a:extLst>
              <a:ext uri="{FF2B5EF4-FFF2-40B4-BE49-F238E27FC236}">
                <a16:creationId xmlns:a16="http://schemas.microsoft.com/office/drawing/2014/main" id="{B08E2B45-50BC-1AB5-5488-7B2119FDFF86}"/>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296129" y="6228131"/>
            <a:ext cx="399081" cy="298972"/>
          </a:xfrm>
          <a:prstGeom prst="rect">
            <a:avLst/>
          </a:prstGeom>
        </p:spPr>
      </p:pic>
    </p:spTree>
    <p:extLst>
      <p:ext uri="{BB962C8B-B14F-4D97-AF65-F5344CB8AC3E}">
        <p14:creationId xmlns:p14="http://schemas.microsoft.com/office/powerpoint/2010/main" val="123213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17</a:t>
            </a:fld>
            <a:endParaRPr lang="en-US" altLang="ru-RU" dirty="0"/>
          </a:p>
        </p:txBody>
      </p:sp>
      <p:sp>
        <p:nvSpPr>
          <p:cNvPr id="16393" name="TextBox 31"/>
          <p:cNvSpPr txBox="1">
            <a:spLocks noChangeArrowheads="1"/>
          </p:cNvSpPr>
          <p:nvPr/>
        </p:nvSpPr>
        <p:spPr bwMode="auto">
          <a:xfrm>
            <a:off x="211756" y="0"/>
            <a:ext cx="821034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Гипотеза 2.1 «Невостребованные и нерезультативные налоговые льготы по результатам проведенной оценки признаются эффективными и сохраняют свое действие»</a:t>
            </a:r>
          </a:p>
        </p:txBody>
      </p:sp>
      <p:graphicFrame>
        <p:nvGraphicFramePr>
          <p:cNvPr id="2" name="Таблица 1"/>
          <p:cNvGraphicFramePr>
            <a:graphicFrameLocks noGrp="1"/>
          </p:cNvGraphicFramePr>
          <p:nvPr>
            <p:extLst>
              <p:ext uri="{D42A27DB-BD31-4B8C-83A1-F6EECF244321}">
                <p14:modId xmlns:p14="http://schemas.microsoft.com/office/powerpoint/2010/main" val="128375769"/>
              </p:ext>
            </p:extLst>
          </p:nvPr>
        </p:nvGraphicFramePr>
        <p:xfrm>
          <a:off x="355528" y="1036549"/>
          <a:ext cx="9313405" cy="5208676"/>
        </p:xfrm>
        <a:graphic>
          <a:graphicData uri="http://schemas.openxmlformats.org/drawingml/2006/table">
            <a:tbl>
              <a:tblPr>
                <a:tableStyleId>{5C22544A-7EE6-4342-B048-85BDC9FD1C3A}</a:tableStyleId>
              </a:tblPr>
              <a:tblGrid>
                <a:gridCol w="7281725">
                  <a:extLst>
                    <a:ext uri="{9D8B030D-6E8A-4147-A177-3AD203B41FA5}">
                      <a16:colId xmlns:a16="http://schemas.microsoft.com/office/drawing/2014/main" val="1305907756"/>
                    </a:ext>
                  </a:extLst>
                </a:gridCol>
                <a:gridCol w="1036591">
                  <a:extLst>
                    <a:ext uri="{9D8B030D-6E8A-4147-A177-3AD203B41FA5}">
                      <a16:colId xmlns:a16="http://schemas.microsoft.com/office/drawing/2014/main" val="2090293792"/>
                    </a:ext>
                  </a:extLst>
                </a:gridCol>
                <a:gridCol w="995089">
                  <a:extLst>
                    <a:ext uri="{9D8B030D-6E8A-4147-A177-3AD203B41FA5}">
                      <a16:colId xmlns:a16="http://schemas.microsoft.com/office/drawing/2014/main" val="2003121178"/>
                    </a:ext>
                  </a:extLst>
                </a:gridCol>
              </a:tblGrid>
              <a:tr h="611983">
                <a:tc rowSpan="2">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Куратор налогового расхода Липецкой области</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Количество </a:t>
                      </a:r>
                      <a:br>
                        <a:rPr lang="ru-RU" sz="1400" b="1" u="none" strike="noStrike" dirty="0">
                          <a:effectLst/>
                          <a:latin typeface="Times New Roman" panose="02020603050405020304" pitchFamily="18" charset="0"/>
                          <a:cs typeface="Times New Roman" panose="02020603050405020304" pitchFamily="18" charset="0"/>
                        </a:rPr>
                      </a:br>
                      <a:r>
                        <a:rPr lang="ru-RU" sz="1400" b="1" u="none" strike="noStrike" dirty="0">
                          <a:effectLst/>
                          <a:latin typeface="Times New Roman" panose="02020603050405020304" pitchFamily="18" charset="0"/>
                          <a:cs typeface="Times New Roman" panose="02020603050405020304" pitchFamily="18" charset="0"/>
                        </a:rPr>
                        <a:t>налоговых расходов</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3228806704"/>
                  </a:ext>
                </a:extLst>
              </a:tr>
              <a:tr h="402159">
                <a:tc vMerge="1">
                  <a:txBody>
                    <a:bodyPr/>
                    <a:lstStyle/>
                    <a:p>
                      <a:endParaRPr lang="ru-RU"/>
                    </a:p>
                  </a:txBody>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2023 год</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2024 год</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23243533"/>
                  </a:ext>
                </a:extLst>
              </a:tr>
              <a:tr h="349704">
                <a:tc>
                  <a:txBody>
                    <a:bodyPr/>
                    <a:lstStyle/>
                    <a:p>
                      <a:pPr marL="357750" indent="-285750" algn="l" fontAlgn="ctr">
                        <a:buFont typeface="Wingdings" panose="05000000000000000000" pitchFamily="2" charset="2"/>
                        <a:buChar char="Ø"/>
                      </a:pPr>
                      <a:r>
                        <a:rPr lang="ru-RU" sz="1400" u="none" strike="noStrike" dirty="0">
                          <a:effectLst/>
                          <a:latin typeface="Times New Roman" panose="02020603050405020304" pitchFamily="18" charset="0"/>
                          <a:cs typeface="Times New Roman" panose="02020603050405020304" pitchFamily="18" charset="0"/>
                        </a:rPr>
                        <a:t>Министерство промышленности, инвестиций и науки Липецкой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19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19</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904118"/>
                  </a:ext>
                </a:extLst>
              </a:tr>
              <a:tr h="349704">
                <a:tc>
                  <a:txBody>
                    <a:bodyPr/>
                    <a:lstStyle/>
                    <a:p>
                      <a:pPr marL="357750" indent="-285750" algn="l" fontAlgn="ctr">
                        <a:buFont typeface="Wingdings" panose="05000000000000000000" pitchFamily="2" charset="2"/>
                        <a:buChar char="Ø"/>
                      </a:pPr>
                      <a:r>
                        <a:rPr lang="ru-RU" sz="1400" u="none" strike="noStrike" dirty="0">
                          <a:effectLst/>
                          <a:latin typeface="Times New Roman" panose="02020603050405020304" pitchFamily="18" charset="0"/>
                          <a:cs typeface="Times New Roman" panose="02020603050405020304" pitchFamily="18" charset="0"/>
                        </a:rPr>
                        <a:t>Министерство социальной политики Липецкой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14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14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2398955"/>
                  </a:ext>
                </a:extLst>
              </a:tr>
              <a:tr h="349704">
                <a:tc>
                  <a:txBody>
                    <a:bodyPr/>
                    <a:lstStyle/>
                    <a:p>
                      <a:pPr marL="357750" indent="-285750" algn="l" fontAlgn="ctr">
                        <a:buFont typeface="Wingdings" panose="05000000000000000000" pitchFamily="2" charset="2"/>
                        <a:buChar char="Ø"/>
                      </a:pPr>
                      <a:r>
                        <a:rPr lang="ru-RU" sz="1400" u="none" strike="noStrike" dirty="0">
                          <a:effectLst/>
                          <a:latin typeface="Times New Roman" panose="02020603050405020304" pitchFamily="18" charset="0"/>
                          <a:cs typeface="Times New Roman" panose="02020603050405020304" pitchFamily="18" charset="0"/>
                        </a:rPr>
                        <a:t>Министерство экономического развития Липецкой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613067"/>
                  </a:ext>
                </a:extLst>
              </a:tr>
              <a:tr h="330305">
                <a:tc>
                  <a:txBody>
                    <a:bodyPr/>
                    <a:lstStyle/>
                    <a:p>
                      <a:pPr marL="357750" indent="-285750" algn="l" fontAlgn="ctr">
                        <a:buFont typeface="Wingdings" panose="05000000000000000000" pitchFamily="2" charset="2"/>
                        <a:buChar char="Ø"/>
                      </a:pPr>
                      <a:r>
                        <a:rPr lang="ru-RU" sz="1400" u="none" strike="noStrike" dirty="0">
                          <a:effectLst/>
                          <a:latin typeface="Times New Roman" panose="02020603050405020304" pitchFamily="18" charset="0"/>
                          <a:cs typeface="Times New Roman" panose="02020603050405020304" pitchFamily="18" charset="0"/>
                        </a:rPr>
                        <a:t>Министерство цифрового развития и искусственного интеллекта Липецкой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692535"/>
                  </a:ext>
                </a:extLst>
              </a:tr>
              <a:tr h="349704">
                <a:tc>
                  <a:txBody>
                    <a:bodyPr/>
                    <a:lstStyle/>
                    <a:p>
                      <a:pPr marL="357750" indent="-285750" algn="l" fontAlgn="ctr">
                        <a:buFont typeface="Wingdings" panose="05000000000000000000" pitchFamily="2" charset="2"/>
                        <a:buChar char="Ø"/>
                      </a:pPr>
                      <a:r>
                        <a:rPr lang="ru-RU" sz="1400" u="none" strike="noStrike" dirty="0">
                          <a:effectLst/>
                          <a:latin typeface="Times New Roman" panose="02020603050405020304" pitchFamily="18" charset="0"/>
                          <a:cs typeface="Times New Roman" panose="02020603050405020304" pitchFamily="18" charset="0"/>
                        </a:rPr>
                        <a:t>Министерство энергетики и тарифов Липецкой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0854292"/>
                  </a:ext>
                </a:extLst>
              </a:tr>
              <a:tr h="367189">
                <a:tc>
                  <a:txBody>
                    <a:bodyPr/>
                    <a:lstStyle/>
                    <a:p>
                      <a:pPr marL="357750" indent="-285750" algn="l" fontAlgn="ctr">
                        <a:buFont typeface="Wingdings" panose="05000000000000000000" pitchFamily="2" charset="2"/>
                        <a:buChar char="Ø"/>
                      </a:pPr>
                      <a:r>
                        <a:rPr lang="ru-RU" sz="1400" u="none" strike="noStrike" dirty="0">
                          <a:effectLst/>
                          <a:latin typeface="Times New Roman" panose="02020603050405020304" pitchFamily="18" charset="0"/>
                          <a:cs typeface="Times New Roman" panose="02020603050405020304" pitchFamily="18" charset="0"/>
                        </a:rPr>
                        <a:t>Министерство финансов Липецкой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0576447"/>
                  </a:ext>
                </a:extLst>
              </a:tr>
              <a:tr h="349704">
                <a:tc>
                  <a:txBody>
                    <a:bodyPr/>
                    <a:lstStyle/>
                    <a:p>
                      <a:pPr marL="357750" indent="-285750" algn="l" fontAlgn="ctr">
                        <a:buFont typeface="Wingdings" panose="05000000000000000000" pitchFamily="2" charset="2"/>
                        <a:buChar char="Ø"/>
                      </a:pPr>
                      <a:r>
                        <a:rPr lang="ru-RU" sz="1400" u="none" strike="noStrike" dirty="0">
                          <a:effectLst/>
                          <a:latin typeface="Times New Roman" panose="02020603050405020304" pitchFamily="18" charset="0"/>
                          <a:cs typeface="Times New Roman" panose="02020603050405020304" pitchFamily="18" charset="0"/>
                        </a:rPr>
                        <a:t>Министерство сельского хозяйства Липецкой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9390349"/>
                  </a:ext>
                </a:extLst>
              </a:tr>
              <a:tr h="349704">
                <a:tc>
                  <a:txBody>
                    <a:bodyPr/>
                    <a:lstStyle/>
                    <a:p>
                      <a:pPr marL="357750" indent="-285750" algn="l" fontAlgn="ctr">
                        <a:buFont typeface="Wingdings" panose="05000000000000000000" pitchFamily="2" charset="2"/>
                        <a:buChar char="Ø"/>
                      </a:pPr>
                      <a:r>
                        <a:rPr lang="ru-RU" sz="1400" u="none" strike="noStrike" dirty="0">
                          <a:effectLst/>
                          <a:latin typeface="Times New Roman" panose="02020603050405020304" pitchFamily="18" charset="0"/>
                          <a:cs typeface="Times New Roman" panose="02020603050405020304" pitchFamily="18" charset="0"/>
                        </a:rPr>
                        <a:t>Министерство образования Липецкой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6388710"/>
                  </a:ext>
                </a:extLst>
              </a:tr>
              <a:tr h="349704">
                <a:tc>
                  <a:txBody>
                    <a:bodyPr/>
                    <a:lstStyle/>
                    <a:p>
                      <a:pPr marL="357750" indent="-285750" algn="l" fontAlgn="ctr">
                        <a:buFont typeface="Wingdings" panose="05000000000000000000" pitchFamily="2" charset="2"/>
                        <a:buChar char="Ø"/>
                      </a:pPr>
                      <a:r>
                        <a:rPr lang="ru-RU" sz="1400" u="none" strike="noStrike" dirty="0">
                          <a:effectLst/>
                          <a:latin typeface="Times New Roman" panose="02020603050405020304" pitchFamily="18" charset="0"/>
                          <a:cs typeface="Times New Roman" panose="02020603050405020304" pitchFamily="18" charset="0"/>
                        </a:rPr>
                        <a:t>Министерство торговли и ценовой политики Липецкой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74481"/>
                  </a:ext>
                </a:extLst>
              </a:tr>
              <a:tr h="349704">
                <a:tc>
                  <a:txBody>
                    <a:bodyPr/>
                    <a:lstStyle/>
                    <a:p>
                      <a:pPr marL="357750" indent="-285750" algn="l" fontAlgn="ctr">
                        <a:buFont typeface="Wingdings" panose="05000000000000000000" pitchFamily="2" charset="2"/>
                        <a:buChar char="Ø"/>
                      </a:pPr>
                      <a:r>
                        <a:rPr lang="ru-RU" sz="1400" u="none" strike="noStrike" dirty="0">
                          <a:effectLst/>
                          <a:latin typeface="Times New Roman" panose="02020603050405020304" pitchFamily="18" charset="0"/>
                          <a:cs typeface="Times New Roman" panose="02020603050405020304" pitchFamily="18" charset="0"/>
                        </a:rPr>
                        <a:t>Министерство транспорта и дорожного хозяйства Липецкой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8635317"/>
                  </a:ext>
                </a:extLst>
              </a:tr>
              <a:tr h="349704">
                <a:tc>
                  <a:txBody>
                    <a:bodyPr/>
                    <a:lstStyle/>
                    <a:p>
                      <a:pPr marL="357750" indent="-285750" algn="l" fontAlgn="ctr">
                        <a:buFont typeface="Wingdings" panose="05000000000000000000" pitchFamily="2" charset="2"/>
                        <a:buChar char="Ø"/>
                      </a:pPr>
                      <a:r>
                        <a:rPr lang="ru-RU" sz="1400" u="none" strike="noStrike" dirty="0">
                          <a:effectLst/>
                          <a:latin typeface="Times New Roman" panose="02020603050405020304" pitchFamily="18" charset="0"/>
                          <a:cs typeface="Times New Roman" panose="02020603050405020304" pitchFamily="18" charset="0"/>
                        </a:rPr>
                        <a:t>Министерство строительства и архитектуры Липецкой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Х</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016880"/>
                  </a:ext>
                </a:extLst>
              </a:tr>
              <a:tr h="349704">
                <a:tc>
                  <a:txBody>
                    <a:bodyPr/>
                    <a:lstStyle/>
                    <a:p>
                      <a:pPr marL="72000" algn="l" fontAlgn="b"/>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52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53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79928"/>
                  </a:ext>
                </a:extLst>
              </a:tr>
            </a:tbl>
          </a:graphicData>
        </a:graphic>
      </p:graphicFrame>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03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p:nvPr/>
        </p:nvSpPr>
        <p:spPr>
          <a:xfrm>
            <a:off x="267364" y="4449333"/>
            <a:ext cx="3218328" cy="1643527"/>
          </a:xfrm>
          <a:prstGeom prst="rect">
            <a:avLst/>
          </a:prstGeom>
          <a:noFill/>
        </p:spPr>
        <p:txBody>
          <a:bodyPr wrap="square" rtlCol="0">
            <a:spAutoFit/>
          </a:bodyPr>
          <a:lstStyle/>
          <a:p>
            <a:pPr algn="just">
              <a:lnSpc>
                <a:spcPct val="90000"/>
              </a:lnSpc>
            </a:pPr>
            <a:r>
              <a:rPr lang="ru-RU" sz="1400" b="1" dirty="0">
                <a:latin typeface="Times New Roman" panose="02020603050405020304" pitchFamily="18" charset="0"/>
                <a:cs typeface="Times New Roman" panose="02020603050405020304" pitchFamily="18" charset="0"/>
              </a:rPr>
              <a:t>     В Липецкой области минимальное значение «соотношения численности плательщиков, воспользовавшихся правом на льготы, и общей численности плательщиков, за 5-летний период», для отнесения анализируемой льготы к востребованной не установлено*.</a:t>
            </a:r>
          </a:p>
        </p:txBody>
      </p:sp>
      <p:sp>
        <p:nvSpPr>
          <p:cNvPr id="6" name="Номер слайда 5"/>
          <p:cNvSpPr>
            <a:spLocks noGrp="1"/>
          </p:cNvSpPr>
          <p:nvPr>
            <p:ph type="sldNum" sz="quarter" idx="12"/>
          </p:nvPr>
        </p:nvSpPr>
        <p:spPr>
          <a:xfrm>
            <a:off x="9474819" y="6524879"/>
            <a:ext cx="474133" cy="365125"/>
          </a:xfrm>
        </p:spPr>
        <p:txBody>
          <a:bodyPr/>
          <a:lstStyle/>
          <a:p>
            <a:pPr>
              <a:defRPr/>
            </a:pPr>
            <a:fld id="{727E1FB9-A03A-4DAE-89DF-D4DAA0999C26}" type="slidenum">
              <a:rPr lang="en-US" altLang="ru-RU" smtClean="0"/>
              <a:pPr>
                <a:defRPr/>
              </a:pPr>
              <a:t>18</a:t>
            </a:fld>
            <a:endParaRPr lang="en-US" altLang="ru-RU" dirty="0"/>
          </a:p>
        </p:txBody>
      </p:sp>
      <p:sp>
        <p:nvSpPr>
          <p:cNvPr id="13" name="TextBox 31"/>
          <p:cNvSpPr txBox="1">
            <a:spLocks noChangeArrowheads="1"/>
          </p:cNvSpPr>
          <p:nvPr/>
        </p:nvSpPr>
        <p:spPr bwMode="auto">
          <a:xfrm>
            <a:off x="847796" y="225729"/>
            <a:ext cx="721186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Критерии эффективности налоговых расходов</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771852" y="1162671"/>
            <a:ext cx="2163624" cy="5772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600" b="1" dirty="0">
                <a:solidFill>
                  <a:schemeClr val="tx1"/>
                </a:solidFill>
                <a:latin typeface="Times New Roman" panose="02020603050405020304" pitchFamily="18" charset="0"/>
                <a:cs typeface="Times New Roman" panose="02020603050405020304" pitchFamily="18" charset="0"/>
              </a:rPr>
              <a:t>Оценка целесообразности</a:t>
            </a:r>
          </a:p>
        </p:txBody>
      </p:sp>
      <p:sp>
        <p:nvSpPr>
          <p:cNvPr id="10" name="Скругленный прямоугольник 9"/>
          <p:cNvSpPr/>
          <p:nvPr/>
        </p:nvSpPr>
        <p:spPr>
          <a:xfrm>
            <a:off x="6431229" y="1175472"/>
            <a:ext cx="2183377" cy="5453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600" b="1" dirty="0">
                <a:solidFill>
                  <a:schemeClr val="tx1"/>
                </a:solidFill>
                <a:latin typeface="Times New Roman" panose="02020603050405020304" pitchFamily="18" charset="0"/>
                <a:cs typeface="Times New Roman" panose="02020603050405020304" pitchFamily="18" charset="0"/>
              </a:rPr>
              <a:t>Оценка результативности</a:t>
            </a:r>
          </a:p>
        </p:txBody>
      </p:sp>
      <p:sp>
        <p:nvSpPr>
          <p:cNvPr id="24" name="Овал 23"/>
          <p:cNvSpPr/>
          <p:nvPr/>
        </p:nvSpPr>
        <p:spPr>
          <a:xfrm>
            <a:off x="3400189" y="1093799"/>
            <a:ext cx="2410503" cy="1373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eaLnBrk="1" hangingPunct="1">
              <a:lnSpc>
                <a:spcPct val="90000"/>
              </a:lnSpc>
              <a:defRPr/>
            </a:pPr>
            <a:r>
              <a:rPr lang="ru-RU" altLang="ru-RU" b="1" dirty="0">
                <a:solidFill>
                  <a:schemeClr val="bg1"/>
                </a:solidFill>
                <a:latin typeface="Times New Roman" panose="02020603050405020304" pitchFamily="18" charset="0"/>
                <a:cs typeface="Times New Roman" panose="02020603050405020304" pitchFamily="18" charset="0"/>
              </a:rPr>
              <a:t>Оценка эффективности налоговых расходов</a:t>
            </a:r>
            <a:endParaRPr lang="en-US" altLang="ru-RU" b="1" dirty="0">
              <a:solidFill>
                <a:schemeClr val="bg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971621" y="2796980"/>
            <a:ext cx="2428568" cy="1513447"/>
          </a:xfrm>
          <a:prstGeom prst="rect">
            <a:avLst/>
          </a:prstGeom>
          <a:noFill/>
        </p:spPr>
        <p:txBody>
          <a:bodyPr wrap="square" rtlCol="0">
            <a:spAutoFit/>
          </a:bodyPr>
          <a:lstStyle/>
          <a:p>
            <a:endParaRPr lang="ru-RU" dirty="0"/>
          </a:p>
        </p:txBody>
      </p:sp>
      <p:pic>
        <p:nvPicPr>
          <p:cNvPr id="30" name="Рисунок 29"/>
          <p:cNvPicPr>
            <a:picLocks noChangeAspect="1"/>
          </p:cNvPicPr>
          <p:nvPr/>
        </p:nvPicPr>
        <p:blipFill>
          <a:blip r:embed="rId4"/>
          <a:stretch>
            <a:fillRect/>
          </a:stretch>
        </p:blipFill>
        <p:spPr>
          <a:xfrm>
            <a:off x="750762" y="957472"/>
            <a:ext cx="513373" cy="434208"/>
          </a:xfrm>
          <a:prstGeom prst="rect">
            <a:avLst/>
          </a:prstGeom>
        </p:spPr>
      </p:pic>
      <p:pic>
        <p:nvPicPr>
          <p:cNvPr id="31" name="Рисунок 30"/>
          <p:cNvPicPr>
            <a:picLocks noChangeAspect="1"/>
          </p:cNvPicPr>
          <p:nvPr/>
        </p:nvPicPr>
        <p:blipFill>
          <a:blip r:embed="rId5"/>
          <a:stretch>
            <a:fillRect/>
          </a:stretch>
        </p:blipFill>
        <p:spPr>
          <a:xfrm>
            <a:off x="6420803" y="1003890"/>
            <a:ext cx="515359" cy="445961"/>
          </a:xfrm>
          <a:prstGeom prst="rect">
            <a:avLst/>
          </a:prstGeom>
        </p:spPr>
      </p:pic>
      <p:sp>
        <p:nvSpPr>
          <p:cNvPr id="32" name="Выгнутая вверх стрелка 31"/>
          <p:cNvSpPr/>
          <p:nvPr/>
        </p:nvSpPr>
        <p:spPr>
          <a:xfrm>
            <a:off x="5397910" y="796839"/>
            <a:ext cx="2296600" cy="345417"/>
          </a:xfrm>
          <a:prstGeom prst="curved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3" name="Выгнутая вверх стрелка 32"/>
          <p:cNvSpPr/>
          <p:nvPr/>
        </p:nvSpPr>
        <p:spPr>
          <a:xfrm flipH="1">
            <a:off x="1831228" y="801704"/>
            <a:ext cx="2042682" cy="348248"/>
          </a:xfrm>
          <a:prstGeom prst="curved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4" name="Прямоугольник 33"/>
          <p:cNvSpPr/>
          <p:nvPr/>
        </p:nvSpPr>
        <p:spPr>
          <a:xfrm>
            <a:off x="145769" y="2030209"/>
            <a:ext cx="3399818" cy="2419124"/>
          </a:xfrm>
          <a:prstGeom prst="rect">
            <a:avLst/>
          </a:prstGeom>
        </p:spPr>
        <p:txBody>
          <a:bodyPr wrap="square">
            <a:spAutoFit/>
          </a:bodyPr>
          <a:lstStyle/>
          <a:p>
            <a:pPr marL="285750" indent="-285750">
              <a:lnSpc>
                <a:spcPct val="90000"/>
              </a:lnSpc>
              <a:buFont typeface="Wingdings" panose="05000000000000000000" pitchFamily="2" charset="2"/>
              <a:buChar char="Ø"/>
            </a:pPr>
            <a:r>
              <a:rPr lang="ru-RU" sz="1400" dirty="0">
                <a:latin typeface="Times New Roman" panose="02020603050405020304" pitchFamily="18" charset="0"/>
                <a:cs typeface="Times New Roman" panose="02020603050405020304" pitchFamily="18" charset="0"/>
              </a:rPr>
              <a:t>соответствие целям государственных программ и (или) целям социально-экономической политики, не относящимся к государственным программам;</a:t>
            </a:r>
          </a:p>
          <a:p>
            <a:pPr>
              <a:lnSpc>
                <a:spcPct val="90000"/>
              </a:lnSpc>
            </a:pPr>
            <a:endParaRPr lang="ru-RU" sz="1400" dirty="0">
              <a:latin typeface="Times New Roman" panose="02020603050405020304" pitchFamily="18" charset="0"/>
              <a:cs typeface="Times New Roman" panose="02020603050405020304" pitchFamily="18" charset="0"/>
            </a:endParaRPr>
          </a:p>
          <a:p>
            <a:pPr marL="285750" indent="-285750">
              <a:lnSpc>
                <a:spcPct val="90000"/>
              </a:lnSpc>
              <a:buFont typeface="Wingdings" panose="05000000000000000000" pitchFamily="2" charset="2"/>
              <a:buChar char="Ø"/>
            </a:pPr>
            <a:r>
              <a:rPr lang="ru-RU" sz="1400" dirty="0">
                <a:latin typeface="Times New Roman" panose="02020603050405020304" pitchFamily="18" charset="0"/>
                <a:cs typeface="Times New Roman" panose="02020603050405020304" pitchFamily="18" charset="0"/>
              </a:rPr>
              <a:t>востребованность налоговых льгот </a:t>
            </a:r>
            <a:r>
              <a:rPr lang="ru-RU" sz="1400" i="1" dirty="0">
                <a:latin typeface="Times New Roman" panose="02020603050405020304" pitchFamily="18" charset="0"/>
                <a:cs typeface="Times New Roman" panose="02020603050405020304" pitchFamily="18" charset="0"/>
              </a:rPr>
              <a:t>(соотношение численности плательщиков, воспользовавшихся правом на льготы, и общей численности плательщиков, за 5-летний период)</a:t>
            </a:r>
            <a:endParaRPr lang="ru-RU" sz="1400" i="1" dirty="0"/>
          </a:p>
        </p:txBody>
      </p:sp>
      <p:sp>
        <p:nvSpPr>
          <p:cNvPr id="35" name="Прямоугольник 34"/>
          <p:cNvSpPr/>
          <p:nvPr/>
        </p:nvSpPr>
        <p:spPr>
          <a:xfrm>
            <a:off x="5883391" y="1570083"/>
            <a:ext cx="3929203" cy="5047536"/>
          </a:xfrm>
          <a:prstGeom prst="rect">
            <a:avLst/>
          </a:prstGeom>
        </p:spPr>
        <p:txBody>
          <a:bodyPr wrap="square">
            <a:spAutoFit/>
          </a:bodyPr>
          <a:lstStyle/>
          <a:p>
            <a:br>
              <a:rPr lang="ru-RU" sz="1400" dirty="0"/>
            </a:br>
            <a:endParaRPr lang="ru-RU" sz="1400" dirty="0"/>
          </a:p>
          <a:p>
            <a:pPr marL="285750" indent="-285750">
              <a:lnSpc>
                <a:spcPct val="90000"/>
              </a:lnSpc>
              <a:buFont typeface="Wingdings" panose="05000000000000000000" pitchFamily="2" charset="2"/>
              <a:buChar char="Ø"/>
            </a:pPr>
            <a:r>
              <a:rPr lang="ru-RU" sz="1400" dirty="0">
                <a:latin typeface="Times New Roman" panose="02020603050405020304" pitchFamily="18" charset="0"/>
                <a:cs typeface="Times New Roman" panose="02020603050405020304" pitchFamily="18" charset="0"/>
              </a:rPr>
              <a:t>в качестве критерия результативности налогового расхода определяется как минимум один показатель (индикатор) достижения целей государственной программы и (или) целей социально-экономической политики Липецкой области, не относящихся к государственным программам, либо иной показатель (индикатор), на значение которого оказывают влияние налоговые расходы</a:t>
            </a:r>
            <a:br>
              <a:rPr lang="ru-RU" sz="1400" dirty="0"/>
            </a:br>
            <a:endParaRPr lang="ru-RU" sz="1400" dirty="0"/>
          </a:p>
          <a:p>
            <a:pPr marL="285750" indent="-285750">
              <a:lnSpc>
                <a:spcPct val="90000"/>
              </a:lnSpc>
              <a:buFont typeface="Wingdings" panose="05000000000000000000" pitchFamily="2" charset="2"/>
              <a:buChar char="Ø"/>
            </a:pPr>
            <a:r>
              <a:rPr lang="ru-RU" sz="1400" dirty="0">
                <a:latin typeface="Times New Roman" panose="02020603050405020304" pitchFamily="18" charset="0"/>
                <a:cs typeface="Times New Roman" panose="02020603050405020304" pitchFamily="18" charset="0"/>
              </a:rPr>
              <a:t>оценка бюджетной эффективности включает:</a:t>
            </a:r>
          </a:p>
          <a:p>
            <a:pPr marL="285750" indent="-285750">
              <a:lnSpc>
                <a:spcPct val="85000"/>
              </a:lnSpc>
              <a:buFont typeface="Wingdings" panose="05000000000000000000" pitchFamily="2" charset="2"/>
              <a:buChar char="ü"/>
            </a:pPr>
            <a:r>
              <a:rPr lang="ru-RU" sz="1400" i="1" dirty="0">
                <a:latin typeface="Times New Roman" panose="02020603050405020304" pitchFamily="18" charset="0"/>
                <a:cs typeface="Times New Roman" panose="02020603050405020304" pitchFamily="18" charset="0"/>
              </a:rPr>
              <a:t>сравнительный анализ результативности предоставления льгот;</a:t>
            </a:r>
          </a:p>
          <a:p>
            <a:pPr marL="285750" indent="-285750">
              <a:lnSpc>
                <a:spcPct val="85000"/>
              </a:lnSpc>
              <a:buFont typeface="Wingdings" panose="05000000000000000000" pitchFamily="2" charset="2"/>
              <a:buChar char="ü"/>
            </a:pPr>
            <a:r>
              <a:rPr lang="ru-RU" sz="1400" i="1" dirty="0">
                <a:latin typeface="Times New Roman" panose="02020603050405020304" pitchFamily="18" charset="0"/>
                <a:cs typeface="Times New Roman" panose="02020603050405020304" pitchFamily="18" charset="0"/>
              </a:rPr>
              <a:t>результативность применения альтернативных механизмов достижения целей государственной программы и (или) целей социально-экономической политики, не относящихся к государственным программам;</a:t>
            </a:r>
          </a:p>
          <a:p>
            <a:pPr marL="285750" indent="-285750">
              <a:lnSpc>
                <a:spcPct val="85000"/>
              </a:lnSpc>
              <a:buFont typeface="Wingdings" panose="05000000000000000000" pitchFamily="2" charset="2"/>
              <a:buChar char="ü"/>
            </a:pPr>
            <a:r>
              <a:rPr lang="ru-RU" sz="1400" i="1" dirty="0">
                <a:latin typeface="Times New Roman" panose="02020603050405020304" pitchFamily="18" charset="0"/>
                <a:cs typeface="Times New Roman" panose="02020603050405020304" pitchFamily="18" charset="0"/>
              </a:rPr>
              <a:t>оценку совокупного бюджетного эффекта (самоокупаемости) стимулирующих налоговых расходов.</a:t>
            </a:r>
            <a:br>
              <a:rPr lang="ru-RU" sz="1400" i="1" dirty="0">
                <a:latin typeface="Times New Roman" panose="02020603050405020304" pitchFamily="18" charset="0"/>
                <a:cs typeface="Times New Roman" panose="02020603050405020304" pitchFamily="18" charset="0"/>
              </a:rPr>
            </a:br>
            <a:endParaRPr lang="ru-RU" sz="1400" i="1" dirty="0">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3545587" y="3497511"/>
            <a:ext cx="2337804" cy="2640661"/>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pPr>
            <a:r>
              <a:rPr lang="ru-RU" sz="1400" dirty="0">
                <a:solidFill>
                  <a:schemeClr val="tx1"/>
                </a:solidFill>
                <a:latin typeface="Times New Roman" panose="02020603050405020304" pitchFamily="18" charset="0"/>
                <a:cs typeface="Times New Roman" panose="02020603050405020304" pitchFamily="18" charset="0"/>
              </a:rPr>
              <a:t>В случае несоответствия налоговых расходов хотя бы одному из вышеуказанных критериев, куратору налогового расхода необходимо представить в министерство экономического развития области обоснованные предложения о сохранении (уточнении, отмене) льгот для плательщиков</a:t>
            </a:r>
          </a:p>
        </p:txBody>
      </p:sp>
      <p:sp>
        <p:nvSpPr>
          <p:cNvPr id="39" name="Выгнутая вверх стрелка 38"/>
          <p:cNvSpPr/>
          <p:nvPr/>
        </p:nvSpPr>
        <p:spPr>
          <a:xfrm rot="5400000" flipH="1">
            <a:off x="4028111" y="2466325"/>
            <a:ext cx="939432" cy="985917"/>
          </a:xfrm>
          <a:prstGeom prst="curvedDownArrow">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41" name="Рисунок 40" descr="Восклицательный знак">
            <a:extLst>
              <a:ext uri="{FF2B5EF4-FFF2-40B4-BE49-F238E27FC236}">
                <a16:creationId xmlns:a16="http://schemas.microsoft.com/office/drawing/2014/main" id="{3B0ABC28-B791-4C04-1DF1-CD4F48E26529}"/>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0" y="4406764"/>
            <a:ext cx="395209" cy="296071"/>
          </a:xfrm>
          <a:prstGeom prst="rect">
            <a:avLst/>
          </a:prstGeom>
        </p:spPr>
      </p:pic>
      <p:cxnSp>
        <p:nvCxnSpPr>
          <p:cNvPr id="3" name="Прямая соединительная линия 2">
            <a:extLst>
              <a:ext uri="{FF2B5EF4-FFF2-40B4-BE49-F238E27FC236}">
                <a16:creationId xmlns:a16="http://schemas.microsoft.com/office/drawing/2014/main" id="{F8D79596-030C-4ADE-B61D-B7E29D44CAF7}"/>
              </a:ext>
            </a:extLst>
          </p:cNvPr>
          <p:cNvCxnSpPr>
            <a:cxnSpLocks/>
          </p:cNvCxnSpPr>
          <p:nvPr/>
        </p:nvCxnSpPr>
        <p:spPr>
          <a:xfrm>
            <a:off x="197604" y="6373525"/>
            <a:ext cx="5664923"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291D46E-C09E-B0A5-9D49-22BEECFF5C28}"/>
              </a:ext>
            </a:extLst>
          </p:cNvPr>
          <p:cNvSpPr txBox="1"/>
          <p:nvPr/>
        </p:nvSpPr>
        <p:spPr>
          <a:xfrm>
            <a:off x="109420" y="6345237"/>
            <a:ext cx="9329050" cy="747897"/>
          </a:xfrm>
          <a:prstGeom prst="rect">
            <a:avLst/>
          </a:prstGeom>
          <a:noFill/>
        </p:spPr>
        <p:txBody>
          <a:bodyPr wrap="square">
            <a:spAutoFit/>
          </a:bodyPr>
          <a:lstStyle/>
          <a:p>
            <a:pPr algn="just">
              <a:lnSpc>
                <a:spcPct val="80000"/>
              </a:lnSpc>
            </a:pPr>
            <a:r>
              <a:rPr lang="ru-RU" sz="1300" dirty="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Данная практика используется в других субъектах РФ (например: постановление Администрации Томской области от 26.03.2020 №128а «Об установлении порядка формирования перечня налоговых расходов Томской области и порядка оценки налоговых расходов Томской области» и другие).</a:t>
            </a:r>
          </a:p>
          <a:p>
            <a:pPr algn="just"/>
            <a:endParaRPr lang="ru-RU" sz="1300" dirty="0"/>
          </a:p>
        </p:txBody>
      </p:sp>
      <p:pic>
        <p:nvPicPr>
          <p:cNvPr id="8" name="Рисунок 7" descr="Восклицательный знак">
            <a:extLst>
              <a:ext uri="{FF2B5EF4-FFF2-40B4-BE49-F238E27FC236}">
                <a16:creationId xmlns:a16="http://schemas.microsoft.com/office/drawing/2014/main" id="{3A4ADEAA-91A6-B075-60EE-F6482AC75ED3}"/>
              </a:ext>
            </a:extLst>
          </p:cNvPr>
          <p:cNvPicPr>
            <a:picLocks noChangeAspect="1"/>
          </p:cNvPicPr>
          <p:nvPr/>
        </p:nvPicPr>
        <p:blipFill>
          <a:blip r:embed="rId8" cstate="print">
            <a:duotone>
              <a:schemeClr val="accent4">
                <a:shade val="45000"/>
                <a:satMod val="135000"/>
              </a:schemeClr>
              <a:prstClr val="white"/>
            </a:duotone>
            <a:extLst>
              <a:ext uri="{BEBA8EAE-BF5A-486C-A8C5-ECC9F3942E4B}">
                <a14:imgProps xmlns:a14="http://schemas.microsoft.com/office/drawing/2010/main">
                  <a14:imgLayer r:embed="rId9">
                    <a14:imgEffect>
                      <a14:colorTemperature colorTemp="115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0121" y="6468133"/>
            <a:ext cx="399081" cy="298972"/>
          </a:xfrm>
          <a:prstGeom prst="rect">
            <a:avLst/>
          </a:prstGeom>
        </p:spPr>
      </p:pic>
    </p:spTree>
    <p:extLst>
      <p:ext uri="{BB962C8B-B14F-4D97-AF65-F5344CB8AC3E}">
        <p14:creationId xmlns:p14="http://schemas.microsoft.com/office/powerpoint/2010/main" val="274411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489149-6839-ECB0-C575-1985B00D6742}"/>
              </a:ext>
            </a:extLst>
          </p:cNvPr>
          <p:cNvSpPr txBox="1"/>
          <p:nvPr/>
        </p:nvSpPr>
        <p:spPr>
          <a:xfrm>
            <a:off x="251995" y="6463064"/>
            <a:ext cx="2544415" cy="292388"/>
          </a:xfrm>
          <a:prstGeom prst="rect">
            <a:avLst/>
          </a:prstGeom>
          <a:noFill/>
        </p:spPr>
        <p:txBody>
          <a:bodyPr wrap="square">
            <a:spAutoFit/>
          </a:bodyPr>
          <a:lstStyle/>
          <a:p>
            <a:r>
              <a:rPr lang="ru-RU" sz="1300" dirty="0">
                <a:latin typeface="Times New Roman" panose="02020603050405020304" pitchFamily="18" charset="0"/>
                <a:cs typeface="Times New Roman" panose="02020603050405020304" pitchFamily="18" charset="0"/>
              </a:rPr>
              <a:t>Следует обратить внимание.</a:t>
            </a:r>
          </a:p>
        </p:txBody>
      </p:sp>
      <p:sp>
        <p:nvSpPr>
          <p:cNvPr id="16388" name="Rectangle 49"/>
          <p:cNvSpPr>
            <a:spLocks noChangeArrowheads="1"/>
          </p:cNvSpPr>
          <p:nvPr/>
        </p:nvSpPr>
        <p:spPr bwMode="auto">
          <a:xfrm>
            <a:off x="4389141" y="764577"/>
            <a:ext cx="5341195" cy="34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0000"/>
              </a:lnSpc>
              <a:spcBef>
                <a:spcPct val="0"/>
              </a:spcBef>
              <a:spcAft>
                <a:spcPts val="600"/>
              </a:spcAft>
              <a:buFontTx/>
              <a:buNone/>
              <a:defRPr/>
            </a:pPr>
            <a:r>
              <a:rPr lang="ru-RU" altLang="ru-RU" sz="1400" b="1" dirty="0">
                <a:latin typeface="Times New Roman" panose="02020603050405020304" pitchFamily="18" charset="0"/>
                <a:cs typeface="Montserrat" charset="0"/>
              </a:rPr>
              <a:t>Основание для проведения экспертно-аналитического мероприятия:</a:t>
            </a:r>
          </a:p>
          <a:p>
            <a:pPr algn="just" eaLnBrk="1" hangingPunct="1">
              <a:lnSpc>
                <a:spcPct val="110000"/>
              </a:lnSpc>
              <a:spcBef>
                <a:spcPct val="0"/>
              </a:spcBef>
              <a:spcAft>
                <a:spcPts val="300"/>
              </a:spcAft>
              <a:buNone/>
              <a:tabLst>
                <a:tab pos="361950" algn="l"/>
              </a:tabLst>
              <a:defRPr/>
            </a:pPr>
            <a:r>
              <a:rPr lang="ru-RU" altLang="ru-RU" sz="1400" dirty="0">
                <a:latin typeface="Times New Roman" panose="02020603050405020304" pitchFamily="18" charset="0"/>
                <a:cs typeface="Montserrat" charset="0"/>
              </a:rPr>
              <a:t>	Пункт 6 раздела III плана работы Контрольно-счетной палаты Липецкой области на 2025 год, приказ председателя Контрольно-счетной палаты Липецкой области от 17.10.2025 № 285, пункт </a:t>
            </a:r>
            <a:r>
              <a:rPr lang="en-US" altLang="ru-RU" sz="1400" dirty="0">
                <a:latin typeface="Times New Roman" panose="02020603050405020304" pitchFamily="18" charset="0"/>
                <a:cs typeface="Montserrat" charset="0"/>
              </a:rPr>
              <a:t>1</a:t>
            </a:r>
            <a:r>
              <a:rPr lang="ru-RU" altLang="ru-RU" sz="1400" dirty="0">
                <a:latin typeface="Times New Roman" panose="02020603050405020304" pitchFamily="18" charset="0"/>
                <a:cs typeface="Montserrat" charset="0"/>
              </a:rPr>
              <a:t> раздела III плана работы Контрольно-счетной палаты Липецкой области на 202</a:t>
            </a:r>
            <a:r>
              <a:rPr lang="en-US" altLang="ru-RU" sz="1400" dirty="0">
                <a:latin typeface="Times New Roman" panose="02020603050405020304" pitchFamily="18" charset="0"/>
                <a:cs typeface="Montserrat" charset="0"/>
              </a:rPr>
              <a:t>6</a:t>
            </a:r>
            <a:r>
              <a:rPr lang="ru-RU" altLang="ru-RU" sz="1400" dirty="0">
                <a:latin typeface="Times New Roman" panose="02020603050405020304" pitchFamily="18" charset="0"/>
                <a:cs typeface="Montserrat" charset="0"/>
              </a:rPr>
              <a:t> год, приказ председателя Контрольно-счетной палаты Липецкой области от 30.12.2025 № 505.</a:t>
            </a:r>
          </a:p>
          <a:p>
            <a:pPr algn="just" eaLnBrk="1" hangingPunct="1">
              <a:lnSpc>
                <a:spcPct val="120000"/>
              </a:lnSpc>
              <a:spcBef>
                <a:spcPct val="0"/>
              </a:spcBef>
              <a:spcAft>
                <a:spcPts val="600"/>
              </a:spcAft>
              <a:buFontTx/>
              <a:buNone/>
              <a:defRPr/>
            </a:pPr>
            <a:r>
              <a:rPr lang="ru-RU" altLang="ru-RU" sz="1400" b="1" dirty="0">
                <a:latin typeface="Times New Roman" panose="02020603050405020304" pitchFamily="18" charset="0"/>
                <a:cs typeface="Montserrat" charset="0"/>
              </a:rPr>
              <a:t>Объект (объекты) контроля:</a:t>
            </a:r>
          </a:p>
          <a:p>
            <a:pPr algn="just" eaLnBrk="1" hangingPunct="1">
              <a:lnSpc>
                <a:spcPct val="110000"/>
              </a:lnSpc>
              <a:spcBef>
                <a:spcPct val="0"/>
              </a:spcBef>
              <a:spcAft>
                <a:spcPts val="600"/>
              </a:spcAft>
              <a:buNone/>
              <a:tabLst>
                <a:tab pos="361950" algn="l"/>
              </a:tabLst>
              <a:defRPr/>
            </a:pPr>
            <a:r>
              <a:rPr lang="ru-RU" altLang="ru-RU" sz="1400" dirty="0">
                <a:latin typeface="Times New Roman" panose="02020603050405020304" pitchFamily="18" charset="0"/>
                <a:cs typeface="Montserrat" charset="0"/>
              </a:rPr>
              <a:t>	Министерство финансов Липецкой области, министерство экономического развития Липецкой области, органы местного самоуправления муниципальных образований Липецкой области.</a:t>
            </a:r>
          </a:p>
          <a:p>
            <a:pPr algn="just" eaLnBrk="1" hangingPunct="1">
              <a:lnSpc>
                <a:spcPct val="110000"/>
              </a:lnSpc>
              <a:spcBef>
                <a:spcPct val="0"/>
              </a:spcBef>
              <a:spcAft>
                <a:spcPts val="600"/>
              </a:spcAft>
              <a:buNone/>
              <a:tabLst>
                <a:tab pos="361950" algn="l"/>
              </a:tabLst>
              <a:defRPr/>
            </a:pPr>
            <a:r>
              <a:rPr lang="ru-RU" altLang="ru-RU" sz="1400" b="1" dirty="0">
                <a:latin typeface="Times New Roman" panose="02020603050405020304" pitchFamily="18" charset="0"/>
                <a:cs typeface="Montserrat" charset="0"/>
              </a:rPr>
              <a:t>Цели экспертно-аналитического мероприятия:</a:t>
            </a:r>
            <a:endParaRPr lang="ru-RU" altLang="ru-RU" sz="1400" dirty="0">
              <a:latin typeface="Times New Roman" panose="02020603050405020304" pitchFamily="18" charset="0"/>
              <a:cs typeface="Montserrat" charset="0"/>
            </a:endParaRPr>
          </a:p>
        </p:txBody>
      </p:sp>
      <p:sp>
        <p:nvSpPr>
          <p:cNvPr id="16" name="TextBox 15">
            <a:extLst>
              <a:ext uri="{FF2B5EF4-FFF2-40B4-BE49-F238E27FC236}">
                <a16:creationId xmlns:a16="http://schemas.microsoft.com/office/drawing/2014/main" id="{80DBF208-27A8-53D1-9A86-8776A61263EA}"/>
              </a:ext>
            </a:extLst>
          </p:cNvPr>
          <p:cNvSpPr txBox="1"/>
          <p:nvPr/>
        </p:nvSpPr>
        <p:spPr>
          <a:xfrm>
            <a:off x="175664" y="4104483"/>
            <a:ext cx="9544595" cy="2353786"/>
          </a:xfrm>
          <a:prstGeom prst="rect">
            <a:avLst/>
          </a:prstGeom>
          <a:noFill/>
        </p:spPr>
        <p:txBody>
          <a:bodyPr wrap="square">
            <a:spAutoFit/>
          </a:bodyPr>
          <a:lstStyle/>
          <a:p>
            <a:pPr indent="358775" algn="just" defTabSz="542925">
              <a:lnSpc>
                <a:spcPct val="114000"/>
              </a:lnSpc>
              <a:spcAft>
                <a:spcPts val="0"/>
              </a:spcAft>
            </a:pPr>
            <a:r>
              <a:rPr lang="ru-RU" sz="1400" dirty="0">
                <a:latin typeface="Times New Roman" panose="02020603050405020304" pitchFamily="18" charset="0"/>
                <a:cs typeface="Times New Roman" panose="02020603050405020304" pitchFamily="18" charset="0"/>
              </a:rPr>
              <a:t>Проанализировать нормативную региональную и муниципальную правовую базу, регламентирующую предоставление и оценку налоговых расходов Липецкой области, на ее соответствие федеральному законодательству.</a:t>
            </a:r>
          </a:p>
          <a:p>
            <a:pPr indent="358775" algn="just" defTabSz="542925">
              <a:lnSpc>
                <a:spcPct val="114000"/>
              </a:lnSpc>
              <a:spcAft>
                <a:spcPts val="0"/>
              </a:spcAft>
            </a:pPr>
            <a:r>
              <a:rPr lang="ru-RU" sz="1400" dirty="0">
                <a:latin typeface="Times New Roman" panose="02020603050405020304" pitchFamily="18" charset="0"/>
                <a:cs typeface="Times New Roman" panose="02020603050405020304" pitchFamily="18" charset="0"/>
              </a:rPr>
              <a:t>Оценить деятельность кураторов налоговых расходов Липецкой области по проведению оценки эффективности налоговых расходов, а также управленческие решения, принятые по результатам оценки эффективности налоговых расходов.</a:t>
            </a:r>
            <a:endParaRPr lang="ru-RU" sz="1400" dirty="0">
              <a:solidFill>
                <a:srgbClr val="000000"/>
              </a:solidFill>
              <a:latin typeface="Times New Roman" panose="02020603050405020304" pitchFamily="18" charset="0"/>
              <a:cs typeface="Times New Roman" panose="02020603050405020304" pitchFamily="18" charset="0"/>
            </a:endParaRPr>
          </a:p>
          <a:p>
            <a:pPr indent="358775" algn="just" defTabSz="542925">
              <a:lnSpc>
                <a:spcPct val="114000"/>
              </a:lnSpc>
              <a:spcAft>
                <a:spcPts val="0"/>
              </a:spcAft>
            </a:pPr>
            <a:r>
              <a:rPr lang="ru-RU" sz="1400" dirty="0">
                <a:latin typeface="Times New Roman" panose="02020603050405020304" pitchFamily="18" charset="0"/>
                <a:cs typeface="Times New Roman" panose="02020603050405020304" pitchFamily="18" charset="0"/>
              </a:rPr>
              <a:t>Оценить совокупный бюджетный эффект (самоокупаемость) стимулирующих налоговых расходов Липецкой </a:t>
            </a:r>
            <a:r>
              <a:rPr lang="ru-RU" sz="1400" dirty="0" err="1">
                <a:latin typeface="Times New Roman" panose="02020603050405020304" pitchFamily="18" charset="0"/>
                <a:cs typeface="Times New Roman" panose="02020603050405020304" pitchFamily="18" charset="0"/>
              </a:rPr>
              <a:t>област</a:t>
            </a:r>
            <a:r>
              <a:rPr lang="ru-RU" sz="1400" dirty="0">
                <a:latin typeface="Times New Roman" panose="02020603050405020304" pitchFamily="18" charset="0"/>
                <a:cs typeface="Times New Roman" panose="02020603050405020304" pitchFamily="18" charset="0"/>
              </a:rPr>
              <a:t> в 2023 - 2025 годах.</a:t>
            </a:r>
          </a:p>
          <a:p>
            <a:pPr indent="358775" algn="just" defTabSz="542925">
              <a:lnSpc>
                <a:spcPct val="114000"/>
              </a:lnSpc>
              <a:spcAft>
                <a:spcPts val="600"/>
              </a:spcAft>
            </a:pPr>
            <a:r>
              <a:rPr lang="ru-RU" altLang="ru-RU" sz="1400" b="1" dirty="0">
                <a:latin typeface="Times New Roman" panose="02020603050405020304" pitchFamily="18" charset="0"/>
                <a:cs typeface="Montserrat" charset="0"/>
              </a:rPr>
              <a:t>Сроки проведения экспертно-аналитического мероприятия:</a:t>
            </a:r>
          </a:p>
          <a:p>
            <a:pPr algn="just" eaLnBrk="1" hangingPunct="1">
              <a:lnSpc>
                <a:spcPct val="110000"/>
              </a:lnSpc>
              <a:tabLst>
                <a:tab pos="361950" algn="l"/>
              </a:tabLst>
              <a:defRPr/>
            </a:pPr>
            <a:r>
              <a:rPr lang="ru-RU" altLang="ru-RU" sz="1400" dirty="0">
                <a:latin typeface="Times New Roman" panose="02020603050405020304" pitchFamily="18" charset="0"/>
                <a:cs typeface="Montserrat" charset="0"/>
              </a:rPr>
              <a:t>С 20 октября 2025 года по 27 февраля 2026 года. </a:t>
            </a:r>
          </a:p>
        </p:txBody>
      </p:sp>
      <p:sp>
        <p:nvSpPr>
          <p:cNvPr id="6" name="Номер слайда 5"/>
          <p:cNvSpPr>
            <a:spLocks noGrp="1"/>
          </p:cNvSpPr>
          <p:nvPr>
            <p:ph type="sldNum" sz="quarter" idx="12"/>
          </p:nvPr>
        </p:nvSpPr>
        <p:spPr/>
        <p:txBody>
          <a:bodyPr/>
          <a:lstStyle/>
          <a:p>
            <a:pPr>
              <a:defRPr/>
            </a:pPr>
            <a:fld id="{727E1FB9-A03A-4DAE-89DF-D4DAA0999C26}" type="slidenum">
              <a:rPr lang="en-US" altLang="ru-RU" smtClean="0"/>
              <a:pPr>
                <a:defRPr/>
              </a:pPr>
              <a:t>1</a:t>
            </a:fld>
            <a:endParaRPr lang="en-US" altLang="ru-RU" dirty="0"/>
          </a:p>
        </p:txBody>
      </p:sp>
      <p:sp>
        <p:nvSpPr>
          <p:cNvPr id="16393" name="TextBox 31"/>
          <p:cNvSpPr txBox="1">
            <a:spLocks noChangeArrowheads="1"/>
          </p:cNvSpPr>
          <p:nvPr/>
        </p:nvSpPr>
        <p:spPr bwMode="auto">
          <a:xfrm>
            <a:off x="2798785" y="229869"/>
            <a:ext cx="4156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defRPr/>
            </a:pPr>
            <a:r>
              <a:rPr lang="ru-RU" altLang="ru-RU" sz="2000" b="1" dirty="0">
                <a:solidFill>
                  <a:schemeClr val="bg1"/>
                </a:solidFill>
                <a:latin typeface="Times New Roman" panose="02020603050405020304" pitchFamily="18" charset="0"/>
                <a:cs typeface="Times New Roman" panose="02020603050405020304" pitchFamily="18" charset="0"/>
              </a:rPr>
              <a:t>Основание.     Цели.       Сроки.</a:t>
            </a:r>
            <a:endParaRPr lang="en-US" altLang="ru-RU" sz="2000" b="1" dirty="0">
              <a:solidFill>
                <a:schemeClr val="bg1"/>
              </a:solidFill>
              <a:latin typeface="Times New Roman" panose="02020603050405020304" pitchFamily="18" charset="0"/>
              <a:cs typeface="Times New Roman" panose="02020603050405020304" pitchFamily="18" charset="0"/>
            </a:endParaRPr>
          </a:p>
        </p:txBody>
      </p:sp>
      <p:cxnSp>
        <p:nvCxnSpPr>
          <p:cNvPr id="4" name="Прямая соединительная линия 3">
            <a:extLst>
              <a:ext uri="{FF2B5EF4-FFF2-40B4-BE49-F238E27FC236}">
                <a16:creationId xmlns:a16="http://schemas.microsoft.com/office/drawing/2014/main" id="{593C12D4-B8A0-72FD-481D-92EE8235DCCC}"/>
              </a:ext>
            </a:extLst>
          </p:cNvPr>
          <p:cNvCxnSpPr/>
          <p:nvPr/>
        </p:nvCxnSpPr>
        <p:spPr>
          <a:xfrm>
            <a:off x="111981" y="6429088"/>
            <a:ext cx="4379327"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Рисунок 4" descr="Восклицательный знак">
            <a:extLst>
              <a:ext uri="{FF2B5EF4-FFF2-40B4-BE49-F238E27FC236}">
                <a16:creationId xmlns:a16="http://schemas.microsoft.com/office/drawing/2014/main" id="{620EFF8A-86EA-F372-0DC0-5CE50469747E}"/>
              </a:ext>
            </a:extLst>
          </p:cNvPr>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056" y="6453473"/>
            <a:ext cx="399081" cy="298972"/>
          </a:xfrm>
          <a:prstGeom prst="rect">
            <a:avLst/>
          </a:prstGeom>
        </p:spPr>
      </p:pic>
      <p:pic>
        <p:nvPicPr>
          <p:cNvPr id="7" name="Рисунок 6" descr="Восклицательный знак">
            <a:extLst>
              <a:ext uri="{FF2B5EF4-FFF2-40B4-BE49-F238E27FC236}">
                <a16:creationId xmlns:a16="http://schemas.microsoft.com/office/drawing/2014/main" id="{3B0ABC28-B791-4C04-1DF1-CD4F48E26529}"/>
              </a:ext>
            </a:extLst>
          </p:cNvPr>
          <p:cNvPicPr>
            <a:picLocks noChangeAspect="1"/>
          </p:cNvPicPr>
          <p:nvPr/>
        </p:nvPicPr>
        <p:blipFill>
          <a:blip r:embed="rId5" cstate="print">
            <a:extLst>
              <a:ext uri="{BEBA8EAE-BF5A-486C-A8C5-ECC9F3942E4B}">
                <a14:imgProps xmlns:a14="http://schemas.microsoft.com/office/drawing/2010/main">
                  <a14:imgLayer r:embed="rId4">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2500487" y="6453473"/>
            <a:ext cx="399081" cy="298972"/>
          </a:xfrm>
          <a:prstGeom prst="rect">
            <a:avLst/>
          </a:prstGeom>
        </p:spPr>
      </p:pic>
      <p:sp>
        <p:nvSpPr>
          <p:cNvPr id="11" name="TextBox 10">
            <a:extLst>
              <a:ext uri="{FF2B5EF4-FFF2-40B4-BE49-F238E27FC236}">
                <a16:creationId xmlns:a16="http://schemas.microsoft.com/office/drawing/2014/main" id="{6E457A7D-1D0B-9936-4407-1D207ED74F91}"/>
              </a:ext>
            </a:extLst>
          </p:cNvPr>
          <p:cNvSpPr txBox="1"/>
          <p:nvPr/>
        </p:nvSpPr>
        <p:spPr>
          <a:xfrm>
            <a:off x="2798785" y="6463064"/>
            <a:ext cx="696761" cy="292388"/>
          </a:xfrm>
          <a:prstGeom prst="rect">
            <a:avLst/>
          </a:prstGeom>
          <a:noFill/>
        </p:spPr>
        <p:txBody>
          <a:bodyPr wrap="square">
            <a:spAutoFit/>
          </a:bodyPr>
          <a:lstStyle/>
          <a:p>
            <a:r>
              <a:rPr lang="ru-RU" sz="1300" dirty="0">
                <a:latin typeface="Times New Roman" panose="02020603050405020304" pitchFamily="18" charset="0"/>
                <a:cs typeface="Times New Roman" panose="02020603050405020304" pitchFamily="18" charset="0"/>
              </a:rPr>
              <a:t>Важно.</a:t>
            </a:r>
          </a:p>
        </p:txBody>
      </p:sp>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443" y="1484274"/>
            <a:ext cx="3603477" cy="2657742"/>
          </a:xfrm>
          <a:prstGeom prst="rect">
            <a:avLst/>
          </a:prstGeom>
        </p:spPr>
      </p:pic>
      <p:pic>
        <p:nvPicPr>
          <p:cNvPr id="15" name="Рисунок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486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19</a:t>
            </a:fld>
            <a:endParaRPr lang="en-US" altLang="ru-RU" dirty="0"/>
          </a:p>
        </p:txBody>
      </p:sp>
      <p:sp>
        <p:nvSpPr>
          <p:cNvPr id="16393" name="TextBox 31"/>
          <p:cNvSpPr txBox="1">
            <a:spLocks noChangeArrowheads="1"/>
          </p:cNvSpPr>
          <p:nvPr/>
        </p:nvSpPr>
        <p:spPr bwMode="auto">
          <a:xfrm>
            <a:off x="876186" y="111398"/>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(1)</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510138" y="911683"/>
            <a:ext cx="8921729" cy="738664"/>
          </a:xfrm>
          <a:prstGeom prst="rect">
            <a:avLst/>
          </a:prstGeom>
        </p:spPr>
        <p:txBody>
          <a:bodyPr wrap="square">
            <a:spAutoFit/>
          </a:bodyPr>
          <a:lstStyle/>
          <a:p>
            <a:pPr indent="355600" algn="just"/>
            <a:r>
              <a:rPr lang="ru-RU" sz="1400" dirty="0">
                <a:solidFill>
                  <a:srgbClr val="2A3143"/>
                </a:solidFill>
                <a:latin typeface="Times New Roman" panose="02020603050405020304" pitchFamily="18" charset="0"/>
                <a:cs typeface="Times New Roman" panose="02020603050405020304" pitchFamily="18" charset="0"/>
              </a:rPr>
              <a:t>Исходя из характера цели налогового расхода, определяется его целевая категория. В соответствии с П</a:t>
            </a:r>
            <a:r>
              <a:rPr lang="ru-RU" sz="1400" dirty="0">
                <a:latin typeface="Times New Roman" panose="02020603050405020304" pitchFamily="18" charset="0"/>
                <a:cs typeface="Times New Roman" panose="02020603050405020304" pitchFamily="18" charset="0"/>
              </a:rPr>
              <a:t>остановлением Правительства РФ от 22.06.2019 № 796 </a:t>
            </a:r>
            <a:r>
              <a:rPr lang="ru-RU" sz="1400" dirty="0">
                <a:solidFill>
                  <a:srgbClr val="2A3143"/>
                </a:solidFill>
                <a:latin typeface="Times New Roman" panose="02020603050405020304" pitchFamily="18" charset="0"/>
                <a:cs typeface="Times New Roman" panose="02020603050405020304" pitchFamily="18" charset="0"/>
              </a:rPr>
              <a:t>предусмотрено три целевые категории налоговых расходов:</a:t>
            </a:r>
          </a:p>
        </p:txBody>
      </p:sp>
      <p:sp>
        <p:nvSpPr>
          <p:cNvPr id="2" name="Скругленный прямоугольник 1"/>
          <p:cNvSpPr/>
          <p:nvPr/>
        </p:nvSpPr>
        <p:spPr>
          <a:xfrm>
            <a:off x="350254" y="2425663"/>
            <a:ext cx="3117010" cy="322396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u="sng" dirty="0">
                <a:solidFill>
                  <a:srgbClr val="2A3143"/>
                </a:solidFill>
                <a:latin typeface="Times New Roman" panose="02020603050405020304" pitchFamily="18" charset="0"/>
                <a:cs typeface="Times New Roman" panose="02020603050405020304" pitchFamily="18" charset="0"/>
              </a:rPr>
              <a:t>социальные</a:t>
            </a:r>
            <a:r>
              <a:rPr lang="ru-RU" sz="1600" i="1" dirty="0">
                <a:solidFill>
                  <a:srgbClr val="2A3143"/>
                </a:solidFill>
                <a:latin typeface="Times New Roman" panose="02020603050405020304" pitchFamily="18" charset="0"/>
                <a:cs typeface="Times New Roman" panose="02020603050405020304" pitchFamily="18" charset="0"/>
              </a:rPr>
              <a:t>,</a:t>
            </a:r>
            <a:r>
              <a:rPr lang="ru-RU" sz="1600" dirty="0">
                <a:solidFill>
                  <a:srgbClr val="2A3143"/>
                </a:solidFill>
                <a:latin typeface="Times New Roman" panose="02020603050405020304" pitchFamily="18" charset="0"/>
                <a:cs typeface="Times New Roman" panose="02020603050405020304" pitchFamily="18" charset="0"/>
              </a:rPr>
              <a:t> </a:t>
            </a:r>
          </a:p>
          <a:p>
            <a:pPr algn="ctr"/>
            <a:r>
              <a:rPr lang="ru-RU" sz="1400" dirty="0">
                <a:solidFill>
                  <a:srgbClr val="2A3143"/>
                </a:solidFill>
                <a:latin typeface="Times New Roman" panose="02020603050405020304" pitchFamily="18" charset="0"/>
                <a:cs typeface="Times New Roman" panose="02020603050405020304" pitchFamily="18" charset="0"/>
              </a:rPr>
              <a:t>включающие налоговые расходы, обусловленные необходимостью обеспечения социальной защиты (поддержки) населения, укрепления здоровья человека, развития физической культуры и спорта, экологического и санитарно-эпидемиологического благополучия и поддержки благотворительной и добровольческой (волонтерской) деятельности</a:t>
            </a:r>
            <a:endParaRPr lang="ru-RU" sz="1400" dirty="0">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3628204" y="2425663"/>
            <a:ext cx="2831340" cy="277098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2A3143"/>
                </a:solidFill>
                <a:latin typeface="Times New Roman" panose="02020603050405020304" pitchFamily="18" charset="0"/>
                <a:cs typeface="Times New Roman" panose="02020603050405020304" pitchFamily="18" charset="0"/>
              </a:rPr>
              <a:t> </a:t>
            </a:r>
            <a:r>
              <a:rPr lang="ru-RU" sz="1600" b="1" i="1" u="sng" dirty="0">
                <a:solidFill>
                  <a:srgbClr val="2A3143"/>
                </a:solidFill>
                <a:latin typeface="Times New Roman" panose="02020603050405020304" pitchFamily="18" charset="0"/>
                <a:cs typeface="Times New Roman" panose="02020603050405020304" pitchFamily="18" charset="0"/>
              </a:rPr>
              <a:t>стимулирующие</a:t>
            </a:r>
            <a:r>
              <a:rPr lang="ru-RU" sz="1600" b="1" u="sng" dirty="0">
                <a:solidFill>
                  <a:srgbClr val="2A3143"/>
                </a:solidFill>
                <a:latin typeface="Times New Roman" panose="02020603050405020304" pitchFamily="18" charset="0"/>
                <a:cs typeface="Times New Roman" panose="02020603050405020304" pitchFamily="18" charset="0"/>
              </a:rPr>
              <a:t>,</a:t>
            </a:r>
            <a:r>
              <a:rPr lang="ru-RU" sz="1400" b="1" dirty="0">
                <a:solidFill>
                  <a:srgbClr val="2A3143"/>
                </a:solidFill>
                <a:latin typeface="Times New Roman" panose="02020603050405020304" pitchFamily="18" charset="0"/>
                <a:cs typeface="Times New Roman" panose="02020603050405020304" pitchFamily="18" charset="0"/>
              </a:rPr>
              <a:t> </a:t>
            </a:r>
          </a:p>
          <a:p>
            <a:pPr algn="ctr"/>
            <a:r>
              <a:rPr lang="ru-RU" sz="1400" dirty="0">
                <a:solidFill>
                  <a:srgbClr val="2A3143"/>
                </a:solidFill>
                <a:latin typeface="Times New Roman" panose="02020603050405020304" pitchFamily="18" charset="0"/>
                <a:cs typeface="Times New Roman" panose="02020603050405020304" pitchFamily="18" charset="0"/>
              </a:rPr>
              <a:t>которые направлены на развитие предпринимательской, инвестиционной, инновационной деятельности, и способствуют дальнейшему росту (либо предотвращают снижение) поступлений в бюджеты субъектов Российской Федерации</a:t>
            </a:r>
            <a:endParaRPr lang="ru-RU" sz="1400" dirty="0">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6827658" y="2429119"/>
            <a:ext cx="2710087" cy="289433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2A3143"/>
                </a:solidFill>
                <a:latin typeface="Times New Roman" panose="02020603050405020304" pitchFamily="18" charset="0"/>
                <a:cs typeface="Times New Roman" panose="02020603050405020304" pitchFamily="18" charset="0"/>
              </a:rPr>
              <a:t> </a:t>
            </a:r>
            <a:r>
              <a:rPr lang="ru-RU" sz="1600" b="1" i="1" dirty="0">
                <a:solidFill>
                  <a:srgbClr val="2A3143"/>
                </a:solidFill>
                <a:latin typeface="Times New Roman" panose="02020603050405020304" pitchFamily="18" charset="0"/>
                <a:cs typeface="Times New Roman" panose="02020603050405020304" pitchFamily="18" charset="0"/>
              </a:rPr>
              <a:t> </a:t>
            </a:r>
            <a:r>
              <a:rPr lang="ru-RU" sz="1600" b="1" i="1" u="sng" dirty="0">
                <a:solidFill>
                  <a:srgbClr val="2A3143"/>
                </a:solidFill>
                <a:latin typeface="Times New Roman" panose="02020603050405020304" pitchFamily="18" charset="0"/>
                <a:cs typeface="Times New Roman" panose="02020603050405020304" pitchFamily="18" charset="0"/>
              </a:rPr>
              <a:t>технические</a:t>
            </a:r>
            <a:r>
              <a:rPr lang="ru-RU" sz="1600" b="1" u="sng" dirty="0">
                <a:solidFill>
                  <a:srgbClr val="2A3143"/>
                </a:solidFill>
                <a:latin typeface="Times New Roman" panose="02020603050405020304" pitchFamily="18" charset="0"/>
                <a:cs typeface="Times New Roman" panose="02020603050405020304" pitchFamily="18" charset="0"/>
              </a:rPr>
              <a:t>,</a:t>
            </a:r>
            <a:r>
              <a:rPr lang="ru-RU" sz="1600" b="1" dirty="0">
                <a:solidFill>
                  <a:srgbClr val="2A3143"/>
                </a:solidFill>
                <a:latin typeface="Times New Roman" panose="02020603050405020304" pitchFamily="18" charset="0"/>
                <a:cs typeface="Times New Roman" panose="02020603050405020304" pitchFamily="18" charset="0"/>
              </a:rPr>
              <a:t> </a:t>
            </a:r>
            <a:r>
              <a:rPr lang="ru-RU" sz="1400" dirty="0">
                <a:solidFill>
                  <a:srgbClr val="2A3143"/>
                </a:solidFill>
                <a:latin typeface="Times New Roman" panose="02020603050405020304" pitchFamily="18" charset="0"/>
                <a:cs typeface="Times New Roman" panose="02020603050405020304" pitchFamily="18" charset="0"/>
              </a:rPr>
              <a:t>предполагающие уменьшение расходов плательщиков, воспользовавшихся льготами, финансовое обеспечение которых осуществляется в полном объеме или частично за счет бюджетов бюджетной системы Российской Федерации</a:t>
            </a:r>
            <a:endParaRPr lang="ru-RU" sz="1400" dirty="0">
              <a:latin typeface="Times New Roman" panose="02020603050405020304" pitchFamily="18" charset="0"/>
              <a:cs typeface="Times New Roman" panose="02020603050405020304" pitchFamily="18" charset="0"/>
            </a:endParaRPr>
          </a:p>
        </p:txBody>
      </p:sp>
      <p:sp>
        <p:nvSpPr>
          <p:cNvPr id="26" name="Стрелка вниз 25"/>
          <p:cNvSpPr/>
          <p:nvPr/>
        </p:nvSpPr>
        <p:spPr>
          <a:xfrm>
            <a:off x="1546515" y="1943258"/>
            <a:ext cx="424206" cy="179109"/>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низ 26"/>
          <p:cNvSpPr/>
          <p:nvPr/>
        </p:nvSpPr>
        <p:spPr>
          <a:xfrm>
            <a:off x="4740897" y="1943259"/>
            <a:ext cx="424206" cy="179109"/>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низ 27"/>
          <p:cNvSpPr/>
          <p:nvPr/>
        </p:nvSpPr>
        <p:spPr>
          <a:xfrm>
            <a:off x="7935279" y="1947872"/>
            <a:ext cx="424206" cy="179109"/>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762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20</a:t>
            </a:fld>
            <a:endParaRPr lang="en-US" altLang="ru-RU" dirty="0"/>
          </a:p>
        </p:txBody>
      </p:sp>
      <p:sp>
        <p:nvSpPr>
          <p:cNvPr id="16393" name="TextBox 31"/>
          <p:cNvSpPr txBox="1">
            <a:spLocks noChangeArrowheads="1"/>
          </p:cNvSpPr>
          <p:nvPr/>
        </p:nvSpPr>
        <p:spPr bwMode="auto">
          <a:xfrm>
            <a:off x="876186" y="111398"/>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(2)</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1885" y="2832398"/>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кругленный прямоугольник 3"/>
          <p:cNvSpPr/>
          <p:nvPr/>
        </p:nvSpPr>
        <p:spPr>
          <a:xfrm>
            <a:off x="1017588" y="935479"/>
            <a:ext cx="8003863" cy="36904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Социальная категория налогового расхода Липецкой области</a:t>
            </a:r>
          </a:p>
        </p:txBody>
      </p:sp>
      <p:sp>
        <p:nvSpPr>
          <p:cNvPr id="7" name="Овал 6"/>
          <p:cNvSpPr/>
          <p:nvPr/>
        </p:nvSpPr>
        <p:spPr>
          <a:xfrm>
            <a:off x="4073559" y="1417743"/>
            <a:ext cx="1607524" cy="387266"/>
          </a:xfrm>
          <a:prstGeom prst="ellipse">
            <a:avLst/>
          </a:prstGeom>
          <a:solidFill>
            <a:schemeClr val="accent1">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2023 год</a:t>
            </a:r>
          </a:p>
        </p:txBody>
      </p:sp>
      <p:sp>
        <p:nvSpPr>
          <p:cNvPr id="17" name="Овал 16"/>
          <p:cNvSpPr/>
          <p:nvPr/>
        </p:nvSpPr>
        <p:spPr>
          <a:xfrm>
            <a:off x="6022125" y="1434807"/>
            <a:ext cx="1607524" cy="371725"/>
          </a:xfrm>
          <a:prstGeom prst="ellipse">
            <a:avLst/>
          </a:prstGeom>
          <a:solidFill>
            <a:schemeClr val="accent1">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2024 год</a:t>
            </a:r>
          </a:p>
        </p:txBody>
      </p:sp>
      <p:sp>
        <p:nvSpPr>
          <p:cNvPr id="18" name="Овал 17"/>
          <p:cNvSpPr/>
          <p:nvPr/>
        </p:nvSpPr>
        <p:spPr>
          <a:xfrm>
            <a:off x="7970691" y="1427520"/>
            <a:ext cx="1607524" cy="347860"/>
          </a:xfrm>
          <a:prstGeom prst="ellipse">
            <a:avLst/>
          </a:prstGeom>
          <a:solidFill>
            <a:schemeClr val="accent1">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2025 год</a:t>
            </a:r>
          </a:p>
        </p:txBody>
      </p:sp>
      <p:sp>
        <p:nvSpPr>
          <p:cNvPr id="8" name="TextBox 7"/>
          <p:cNvSpPr txBox="1"/>
          <p:nvPr/>
        </p:nvSpPr>
        <p:spPr>
          <a:xfrm>
            <a:off x="262085" y="1835576"/>
            <a:ext cx="3916051" cy="1138773"/>
          </a:xfrm>
          <a:prstGeom prst="rect">
            <a:avLst/>
          </a:prstGeom>
          <a:noFill/>
        </p:spPr>
        <p:txBody>
          <a:bodyPr wrap="square" rtlCol="0">
            <a:spAutoFit/>
          </a:bodyPr>
          <a:lstStyle/>
          <a:p>
            <a:pPr marL="285750" indent="250825">
              <a:buFont typeface="Wingdings" panose="05000000000000000000" pitchFamily="2" charset="2"/>
              <a:buChar char="Ø"/>
            </a:pPr>
            <a:r>
              <a:rPr lang="ru-RU" sz="1600" b="1" dirty="0">
                <a:latin typeface="Times New Roman" panose="02020603050405020304" pitchFamily="18" charset="0"/>
                <a:cs typeface="Times New Roman" panose="02020603050405020304" pitchFamily="18" charset="0"/>
              </a:rPr>
              <a:t>Транспортный налог</a:t>
            </a:r>
          </a:p>
          <a:p>
            <a:r>
              <a:rPr lang="ru-RU" sz="1400" dirty="0">
                <a:latin typeface="Times New Roman" panose="02020603050405020304" pitchFamily="18" charset="0"/>
                <a:cs typeface="Times New Roman" panose="02020603050405020304" pitchFamily="18" charset="0"/>
              </a:rPr>
              <a:t>       Плательщики – ЮЛ,ФЛ</a:t>
            </a:r>
          </a:p>
          <a:p>
            <a:pPr marL="285750" indent="-285750">
              <a:buFont typeface="Wingdings" panose="05000000000000000000" pitchFamily="2" charset="2"/>
              <a:buChar char="q"/>
            </a:pPr>
            <a:r>
              <a:rPr lang="ru-RU" sz="1400" b="1" dirty="0">
                <a:solidFill>
                  <a:schemeClr val="accent6">
                    <a:lumMod val="50000"/>
                  </a:schemeClr>
                </a:solidFill>
                <a:latin typeface="Times New Roman" panose="02020603050405020304" pitchFamily="18" charset="0"/>
                <a:cs typeface="Times New Roman" panose="02020603050405020304" pitchFamily="18" charset="0"/>
              </a:rPr>
              <a:t>Количество налоговых льгот</a:t>
            </a:r>
          </a:p>
          <a:p>
            <a:pPr>
              <a:spcAft>
                <a:spcPts val="600"/>
              </a:spcAft>
            </a:pPr>
            <a:r>
              <a:rPr lang="ru-RU" sz="1200" b="1" dirty="0">
                <a:latin typeface="Times New Roman" panose="02020603050405020304" pitchFamily="18" charset="0"/>
                <a:cs typeface="Times New Roman" panose="02020603050405020304" pitchFamily="18" charset="0"/>
              </a:rPr>
              <a:t>2 вида льгот </a:t>
            </a:r>
            <a:r>
              <a:rPr lang="ru-RU" sz="1200" b="1" i="1" dirty="0">
                <a:latin typeface="Times New Roman" panose="02020603050405020304" pitchFamily="18" charset="0"/>
                <a:cs typeface="Times New Roman" panose="02020603050405020304" pitchFamily="18" charset="0"/>
              </a:rPr>
              <a:t>(освобождение от уплаты налога, пониженная налоговая ставка) </a:t>
            </a:r>
          </a:p>
        </p:txBody>
      </p:sp>
      <p:sp>
        <p:nvSpPr>
          <p:cNvPr id="20" name="TextBox 19"/>
          <p:cNvSpPr txBox="1"/>
          <p:nvPr/>
        </p:nvSpPr>
        <p:spPr>
          <a:xfrm>
            <a:off x="277012" y="4266100"/>
            <a:ext cx="3901125" cy="1323439"/>
          </a:xfrm>
          <a:prstGeom prst="rect">
            <a:avLst/>
          </a:prstGeom>
          <a:noFill/>
        </p:spPr>
        <p:txBody>
          <a:bodyPr wrap="square" rtlCol="0">
            <a:spAutoFit/>
          </a:bodyPr>
          <a:lstStyle/>
          <a:p>
            <a:pPr marL="285750" indent="250825">
              <a:buFont typeface="Wingdings" panose="05000000000000000000" pitchFamily="2" charset="2"/>
              <a:buChar char="Ø"/>
            </a:pPr>
            <a:r>
              <a:rPr lang="ru-RU" sz="1600" b="1" dirty="0">
                <a:latin typeface="Times New Roman" panose="02020603050405020304" pitchFamily="18" charset="0"/>
                <a:cs typeface="Times New Roman" panose="02020603050405020304" pitchFamily="18" charset="0"/>
              </a:rPr>
              <a:t>Налог на прибыль организаций</a:t>
            </a:r>
          </a:p>
          <a:p>
            <a:r>
              <a:rPr lang="ru-RU" sz="1400" dirty="0">
                <a:latin typeface="Times New Roman" panose="02020603050405020304" pitchFamily="18" charset="0"/>
                <a:cs typeface="Times New Roman" panose="02020603050405020304" pitchFamily="18" charset="0"/>
              </a:rPr>
              <a:t>       Плательщики - ЮЛ </a:t>
            </a:r>
          </a:p>
          <a:p>
            <a:pPr marL="285750" indent="-285750">
              <a:buFont typeface="Wingdings" panose="05000000000000000000" pitchFamily="2" charset="2"/>
              <a:buChar char="q"/>
            </a:pPr>
            <a:r>
              <a:rPr lang="ru-RU" sz="1400" b="1" dirty="0">
                <a:solidFill>
                  <a:schemeClr val="accent6">
                    <a:lumMod val="50000"/>
                  </a:schemeClr>
                </a:solidFill>
                <a:latin typeface="Times New Roman" panose="02020603050405020304" pitchFamily="18" charset="0"/>
                <a:cs typeface="Times New Roman" panose="02020603050405020304" pitchFamily="18" charset="0"/>
              </a:rPr>
              <a:t>Количество налоговых льгот</a:t>
            </a:r>
            <a:endParaRPr lang="ru-RU" sz="1400" dirty="0">
              <a:latin typeface="Times New Roman" panose="02020603050405020304" pitchFamily="18" charset="0"/>
              <a:cs typeface="Times New Roman" panose="02020603050405020304" pitchFamily="18" charset="0"/>
            </a:endParaRPr>
          </a:p>
          <a:p>
            <a:pPr>
              <a:spcAft>
                <a:spcPts val="0"/>
              </a:spcAft>
            </a:pPr>
            <a:r>
              <a:rPr lang="ru-RU" sz="1200" b="1" dirty="0">
                <a:latin typeface="Times New Roman" panose="02020603050405020304" pitchFamily="18" charset="0"/>
                <a:cs typeface="Times New Roman" panose="02020603050405020304" pitchFamily="18" charset="0"/>
              </a:rPr>
              <a:t>1 вид льгот </a:t>
            </a:r>
            <a:r>
              <a:rPr lang="ru-RU" sz="1200" b="1" i="1" dirty="0">
                <a:latin typeface="Times New Roman" panose="02020603050405020304" pitchFamily="18" charset="0"/>
                <a:cs typeface="Times New Roman" panose="02020603050405020304" pitchFamily="18" charset="0"/>
              </a:rPr>
              <a:t>(пониженная налоговая ставка) </a:t>
            </a:r>
          </a:p>
          <a:p>
            <a:pPr>
              <a:spcAft>
                <a:spcPts val="0"/>
              </a:spcAft>
            </a:pPr>
            <a:r>
              <a:rPr lang="ru-RU" sz="1200" b="1" dirty="0">
                <a:solidFill>
                  <a:srgbClr val="C00000"/>
                </a:solidFill>
                <a:latin typeface="Times New Roman" panose="02020603050405020304" pitchFamily="18" charset="0"/>
                <a:cs typeface="Times New Roman" panose="02020603050405020304" pitchFamily="18" charset="0"/>
              </a:rPr>
              <a:t>Не востребована в 2023-2024 гг.,</a:t>
            </a:r>
          </a:p>
          <a:p>
            <a:pPr>
              <a:spcAft>
                <a:spcPts val="1200"/>
              </a:spcAft>
            </a:pPr>
            <a:r>
              <a:rPr lang="ru-RU" sz="1200" b="1" dirty="0">
                <a:latin typeface="Times New Roman" panose="02020603050405020304" pitchFamily="18" charset="0"/>
                <a:cs typeface="Times New Roman" panose="02020603050405020304" pitchFamily="18" charset="0"/>
              </a:rPr>
              <a:t>с 01.01.2025 утратила силу</a:t>
            </a:r>
          </a:p>
        </p:txBody>
      </p:sp>
      <p:sp>
        <p:nvSpPr>
          <p:cNvPr id="29" name="TextBox 28"/>
          <p:cNvSpPr txBox="1"/>
          <p:nvPr/>
        </p:nvSpPr>
        <p:spPr>
          <a:xfrm>
            <a:off x="277012" y="3127782"/>
            <a:ext cx="3901125" cy="984885"/>
          </a:xfrm>
          <a:prstGeom prst="rect">
            <a:avLst/>
          </a:prstGeom>
          <a:noFill/>
        </p:spPr>
        <p:txBody>
          <a:bodyPr wrap="square" rtlCol="0">
            <a:spAutoFit/>
          </a:bodyPr>
          <a:lstStyle/>
          <a:p>
            <a:pPr marL="285750" indent="250825">
              <a:buFont typeface="Wingdings" panose="05000000000000000000" pitchFamily="2" charset="2"/>
              <a:buChar char="Ø"/>
            </a:pPr>
            <a:r>
              <a:rPr lang="ru-RU" sz="1600" b="1" dirty="0">
                <a:latin typeface="Times New Roman" panose="02020603050405020304" pitchFamily="18" charset="0"/>
                <a:cs typeface="Times New Roman" panose="02020603050405020304" pitchFamily="18" charset="0"/>
              </a:rPr>
              <a:t>Налог на имущество организаций</a:t>
            </a:r>
          </a:p>
          <a:p>
            <a:r>
              <a:rPr lang="ru-RU" sz="1400" dirty="0">
                <a:latin typeface="Times New Roman" panose="02020603050405020304" pitchFamily="18" charset="0"/>
                <a:cs typeface="Times New Roman" panose="02020603050405020304" pitchFamily="18" charset="0"/>
              </a:rPr>
              <a:t>       Плательщики - ЮЛ </a:t>
            </a:r>
          </a:p>
          <a:p>
            <a:pPr marL="285750" indent="-285750">
              <a:buFont typeface="Wingdings" panose="05000000000000000000" pitchFamily="2" charset="2"/>
              <a:buChar char="q"/>
            </a:pPr>
            <a:r>
              <a:rPr lang="ru-RU" sz="1400" b="1" dirty="0">
                <a:solidFill>
                  <a:schemeClr val="accent6">
                    <a:lumMod val="50000"/>
                  </a:schemeClr>
                </a:solidFill>
                <a:latin typeface="Times New Roman" panose="02020603050405020304" pitchFamily="18" charset="0"/>
                <a:cs typeface="Times New Roman" panose="02020603050405020304" pitchFamily="18" charset="0"/>
              </a:rPr>
              <a:t>Количество  налоговых льгот</a:t>
            </a:r>
            <a:endParaRPr lang="ru-RU" sz="1400" dirty="0">
              <a:latin typeface="Times New Roman" panose="02020603050405020304" pitchFamily="18" charset="0"/>
              <a:cs typeface="Times New Roman" panose="02020603050405020304" pitchFamily="18" charset="0"/>
            </a:endParaRPr>
          </a:p>
          <a:p>
            <a:pPr>
              <a:spcAft>
                <a:spcPts val="600"/>
              </a:spcAft>
            </a:pPr>
            <a:r>
              <a:rPr lang="ru-RU" sz="1200" b="1" dirty="0">
                <a:latin typeface="Times New Roman" panose="02020603050405020304" pitchFamily="18" charset="0"/>
                <a:cs typeface="Times New Roman" panose="02020603050405020304" pitchFamily="18" charset="0"/>
              </a:rPr>
              <a:t>1 вид льгот </a:t>
            </a:r>
            <a:r>
              <a:rPr lang="ru-RU" sz="1200" b="1" i="1" dirty="0">
                <a:latin typeface="Times New Roman" panose="02020603050405020304" pitchFamily="18" charset="0"/>
                <a:cs typeface="Times New Roman" panose="02020603050405020304" pitchFamily="18" charset="0"/>
              </a:rPr>
              <a:t>(освобождение от уплаты налога)</a:t>
            </a:r>
            <a:endParaRPr lang="ru-RU" sz="12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4474160" y="1620865"/>
            <a:ext cx="705105" cy="1277273"/>
          </a:xfrm>
          <a:prstGeom prst="rect">
            <a:avLst/>
          </a:prstGeom>
          <a:noFill/>
        </p:spPr>
        <p:txBody>
          <a:bodyPr wrap="square" rtlCol="0">
            <a:spAutoFit/>
          </a:bodyPr>
          <a:lstStyle/>
          <a:p>
            <a:pPr marL="285750"/>
            <a:endParaRPr lang="ru-RU"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11</a:t>
            </a:r>
          </a:p>
          <a:p>
            <a:pPr marL="285750"/>
            <a:endParaRPr lang="ru-RU"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6381897" y="1620864"/>
            <a:ext cx="705105" cy="1277273"/>
          </a:xfrm>
          <a:prstGeom prst="rect">
            <a:avLst/>
          </a:prstGeom>
          <a:noFill/>
        </p:spPr>
        <p:txBody>
          <a:bodyPr wrap="square" rtlCol="0">
            <a:spAutoFit/>
          </a:bodyPr>
          <a:lstStyle/>
          <a:p>
            <a:pPr marL="285750"/>
            <a:endParaRPr lang="ru-RU"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11</a:t>
            </a:r>
          </a:p>
          <a:p>
            <a:pPr marL="285750"/>
            <a:endParaRPr lang="ru-RU"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8316346" y="1620863"/>
            <a:ext cx="705105" cy="1277273"/>
          </a:xfrm>
          <a:prstGeom prst="rect">
            <a:avLst/>
          </a:prstGeom>
          <a:noFill/>
        </p:spPr>
        <p:txBody>
          <a:bodyPr wrap="square" rtlCol="0">
            <a:spAutoFit/>
          </a:bodyPr>
          <a:lstStyle/>
          <a:p>
            <a:pPr marL="285750"/>
            <a:endParaRPr lang="ru-RU"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12</a:t>
            </a:r>
          </a:p>
          <a:p>
            <a:pPr marL="285750"/>
            <a:endParaRPr lang="ru-RU"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4472097" y="3062426"/>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2</a:t>
            </a:r>
          </a:p>
          <a:p>
            <a:pPr marL="285750"/>
            <a:endParaRPr lang="ru-RU" sz="14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6391119" y="3062426"/>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2</a:t>
            </a:r>
          </a:p>
          <a:p>
            <a:pPr marL="285750"/>
            <a:endParaRPr lang="ru-RU" sz="1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8350733" y="3033372"/>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2</a:t>
            </a:r>
          </a:p>
          <a:p>
            <a:pPr marL="285750"/>
            <a:endParaRPr lang="ru-RU" sz="1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483683" y="4098430"/>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a:t>
            </a:r>
          </a:p>
          <a:p>
            <a:pPr marL="285750"/>
            <a:endParaRPr lang="ru-RU" sz="1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6374033" y="4098430"/>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a:t>
            </a:r>
          </a:p>
          <a:p>
            <a:pPr marL="285750"/>
            <a:endParaRPr lang="ru-RU" sz="1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360258" y="4101108"/>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0</a:t>
            </a:r>
          </a:p>
          <a:p>
            <a:pPr marL="285750"/>
            <a:endParaRPr lang="ru-RU" sz="1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148295" y="5800927"/>
            <a:ext cx="4351109" cy="646331"/>
          </a:xfrm>
          <a:prstGeom prst="rect">
            <a:avLst/>
          </a:prstGeom>
          <a:noFill/>
        </p:spPr>
        <p:txBody>
          <a:bodyPr wrap="square" rtlCol="0">
            <a:spAutoFit/>
          </a:bodyPr>
          <a:lstStyle/>
          <a:p>
            <a:pPr marL="285750"/>
            <a:r>
              <a:rPr lang="ru-RU" sz="2000" b="1" dirty="0">
                <a:latin typeface="Times New Roman" panose="02020603050405020304" pitchFamily="18" charset="0"/>
                <a:cs typeface="Times New Roman" panose="02020603050405020304" pitchFamily="18" charset="0"/>
              </a:rPr>
              <a:t>Количество налоговых льгот,</a:t>
            </a:r>
          </a:p>
          <a:p>
            <a:pPr marL="285750"/>
            <a:r>
              <a:rPr lang="ru-RU" sz="1600" b="1" dirty="0">
                <a:solidFill>
                  <a:srgbClr val="A20000"/>
                </a:solidFill>
                <a:latin typeface="Times New Roman" panose="02020603050405020304" pitchFamily="18" charset="0"/>
                <a:cs typeface="Times New Roman" panose="02020603050405020304" pitchFamily="18" charset="0"/>
              </a:rPr>
              <a:t>из них не востребовано</a:t>
            </a:r>
          </a:p>
        </p:txBody>
      </p:sp>
      <p:sp>
        <p:nvSpPr>
          <p:cNvPr id="40" name="TextBox 39"/>
          <p:cNvSpPr txBox="1"/>
          <p:nvPr/>
        </p:nvSpPr>
        <p:spPr>
          <a:xfrm>
            <a:off x="4366054" y="5431051"/>
            <a:ext cx="908919" cy="1092607"/>
          </a:xfrm>
          <a:prstGeom prst="rect">
            <a:avLst/>
          </a:prstGeom>
          <a:noFill/>
        </p:spPr>
        <p:txBody>
          <a:bodyPr wrap="square" rtlCol="0">
            <a:spAutoFit/>
          </a:bodyPr>
          <a:lstStyle/>
          <a:p>
            <a:pPr marL="285750"/>
            <a:endParaRPr lang="ru-RU" sz="2000" dirty="0">
              <a:latin typeface="Times New Roman" panose="02020603050405020304" pitchFamily="18" charset="0"/>
              <a:cs typeface="Times New Roman" panose="02020603050405020304" pitchFamily="18" charset="0"/>
            </a:endParaRPr>
          </a:p>
          <a:p>
            <a:pPr marL="285750" algn="ctr">
              <a:spcBef>
                <a:spcPts val="600"/>
              </a:spcBef>
            </a:pPr>
            <a:r>
              <a:rPr lang="ru-RU" sz="2000" b="1" dirty="0">
                <a:latin typeface="Times New Roman" panose="02020603050405020304" pitchFamily="18" charset="0"/>
                <a:cs typeface="Times New Roman" panose="02020603050405020304" pitchFamily="18" charset="0"/>
              </a:rPr>
              <a:t>14</a:t>
            </a:r>
          </a:p>
          <a:p>
            <a:pPr marL="285750"/>
            <a:r>
              <a:rPr lang="ru-RU" sz="2000" dirty="0">
                <a:latin typeface="Times New Roman" panose="02020603050405020304" pitchFamily="18" charset="0"/>
                <a:cs typeface="Times New Roman" panose="02020603050405020304" pitchFamily="18" charset="0"/>
              </a:rPr>
              <a:t>   </a:t>
            </a:r>
            <a:r>
              <a:rPr lang="ru-RU" sz="1600" b="1" dirty="0">
                <a:solidFill>
                  <a:srgbClr val="A20000"/>
                </a:solidFill>
                <a:latin typeface="Times New Roman" panose="02020603050405020304" pitchFamily="18" charset="0"/>
                <a:cs typeface="Times New Roman" panose="02020603050405020304" pitchFamily="18" charset="0"/>
              </a:rPr>
              <a:t>1</a:t>
            </a:r>
          </a:p>
        </p:txBody>
      </p:sp>
      <p:sp>
        <p:nvSpPr>
          <p:cNvPr id="43" name="TextBox 42"/>
          <p:cNvSpPr txBox="1"/>
          <p:nvPr/>
        </p:nvSpPr>
        <p:spPr>
          <a:xfrm>
            <a:off x="6289211" y="5420980"/>
            <a:ext cx="908919" cy="1092607"/>
          </a:xfrm>
          <a:prstGeom prst="rect">
            <a:avLst/>
          </a:prstGeom>
          <a:noFill/>
        </p:spPr>
        <p:txBody>
          <a:bodyPr wrap="square" rtlCol="0">
            <a:spAutoFit/>
          </a:bodyPr>
          <a:lstStyle/>
          <a:p>
            <a:pPr marL="285750"/>
            <a:endParaRPr lang="ru-RU" sz="2000" dirty="0">
              <a:latin typeface="Times New Roman" panose="02020603050405020304" pitchFamily="18" charset="0"/>
              <a:cs typeface="Times New Roman" panose="02020603050405020304" pitchFamily="18" charset="0"/>
            </a:endParaRPr>
          </a:p>
          <a:p>
            <a:pPr marL="285750" algn="ctr">
              <a:spcBef>
                <a:spcPts val="600"/>
              </a:spcBef>
            </a:pPr>
            <a:r>
              <a:rPr lang="ru-RU" sz="2000" b="1" dirty="0">
                <a:latin typeface="Times New Roman" panose="02020603050405020304" pitchFamily="18" charset="0"/>
                <a:cs typeface="Times New Roman" panose="02020603050405020304" pitchFamily="18" charset="0"/>
              </a:rPr>
              <a:t>14</a:t>
            </a:r>
          </a:p>
          <a:p>
            <a:pPr marL="285750"/>
            <a:r>
              <a:rPr lang="ru-RU" sz="2000" dirty="0">
                <a:latin typeface="Times New Roman" panose="02020603050405020304" pitchFamily="18" charset="0"/>
                <a:cs typeface="Times New Roman" panose="02020603050405020304" pitchFamily="18" charset="0"/>
              </a:rPr>
              <a:t>   </a:t>
            </a:r>
            <a:r>
              <a:rPr lang="ru-RU" sz="1600" b="1" dirty="0">
                <a:solidFill>
                  <a:srgbClr val="A20000"/>
                </a:solidFill>
                <a:latin typeface="Times New Roman" panose="02020603050405020304" pitchFamily="18" charset="0"/>
                <a:cs typeface="Times New Roman" panose="02020603050405020304" pitchFamily="18" charset="0"/>
              </a:rPr>
              <a:t>1</a:t>
            </a:r>
          </a:p>
        </p:txBody>
      </p:sp>
      <p:sp>
        <p:nvSpPr>
          <p:cNvPr id="44" name="TextBox 43"/>
          <p:cNvSpPr txBox="1"/>
          <p:nvPr/>
        </p:nvSpPr>
        <p:spPr>
          <a:xfrm>
            <a:off x="8248825" y="5420979"/>
            <a:ext cx="908919" cy="1092607"/>
          </a:xfrm>
          <a:prstGeom prst="rect">
            <a:avLst/>
          </a:prstGeom>
          <a:noFill/>
        </p:spPr>
        <p:txBody>
          <a:bodyPr wrap="square" rtlCol="0">
            <a:spAutoFit/>
          </a:bodyPr>
          <a:lstStyle/>
          <a:p>
            <a:pPr marL="285750"/>
            <a:endParaRPr lang="ru-RU" sz="2000" dirty="0">
              <a:latin typeface="Times New Roman" panose="02020603050405020304" pitchFamily="18" charset="0"/>
              <a:cs typeface="Times New Roman" panose="02020603050405020304" pitchFamily="18" charset="0"/>
            </a:endParaRPr>
          </a:p>
          <a:p>
            <a:pPr marL="285750" algn="ctr">
              <a:spcBef>
                <a:spcPts val="600"/>
              </a:spcBef>
            </a:pPr>
            <a:r>
              <a:rPr lang="ru-RU" sz="2000" b="1" dirty="0">
                <a:latin typeface="Times New Roman" panose="02020603050405020304" pitchFamily="18" charset="0"/>
                <a:cs typeface="Times New Roman" panose="02020603050405020304" pitchFamily="18" charset="0"/>
              </a:rPr>
              <a:t>14</a:t>
            </a:r>
          </a:p>
          <a:p>
            <a:pPr marL="285750"/>
            <a:r>
              <a:rPr lang="ru-RU" sz="2000" dirty="0">
                <a:latin typeface="Times New Roman" panose="02020603050405020304" pitchFamily="18" charset="0"/>
                <a:cs typeface="Times New Roman" panose="02020603050405020304" pitchFamily="18" charset="0"/>
              </a:rPr>
              <a:t>  </a:t>
            </a:r>
            <a:r>
              <a:rPr lang="ru-RU" sz="2000" dirty="0">
                <a:solidFill>
                  <a:schemeClr val="bg2">
                    <a:lumMod val="25000"/>
                  </a:schemeClr>
                </a:solidFill>
                <a:latin typeface="Times New Roman" panose="02020603050405020304" pitchFamily="18" charset="0"/>
                <a:cs typeface="Times New Roman" panose="02020603050405020304" pitchFamily="18" charset="0"/>
              </a:rPr>
              <a:t>Х</a:t>
            </a:r>
            <a:r>
              <a:rPr lang="ru-RU" sz="2000" dirty="0">
                <a:latin typeface="Times New Roman" panose="02020603050405020304" pitchFamily="18" charset="0"/>
                <a:cs typeface="Times New Roman" panose="02020603050405020304" pitchFamily="18" charset="0"/>
              </a:rPr>
              <a:t> </a:t>
            </a:r>
          </a:p>
        </p:txBody>
      </p:sp>
      <p:pic>
        <p:nvPicPr>
          <p:cNvPr id="2" name="Рисунок 1" descr="Восклицательный знак">
            <a:extLst>
              <a:ext uri="{FF2B5EF4-FFF2-40B4-BE49-F238E27FC236}">
                <a16:creationId xmlns:a16="http://schemas.microsoft.com/office/drawing/2014/main" id="{F888F1F4-A32B-0ED9-7083-F0564633B055}"/>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148295" y="6124092"/>
            <a:ext cx="399081" cy="298972"/>
          </a:xfrm>
          <a:prstGeom prst="rect">
            <a:avLst/>
          </a:prstGeom>
        </p:spPr>
      </p:pic>
    </p:spTree>
    <p:extLst>
      <p:ext uri="{BB962C8B-B14F-4D97-AF65-F5344CB8AC3E}">
        <p14:creationId xmlns:p14="http://schemas.microsoft.com/office/powerpoint/2010/main" val="1154714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21</a:t>
            </a:fld>
            <a:endParaRPr lang="en-US" altLang="ru-RU" dirty="0"/>
          </a:p>
        </p:txBody>
      </p:sp>
      <p:sp>
        <p:nvSpPr>
          <p:cNvPr id="16393" name="TextBox 31"/>
          <p:cNvSpPr txBox="1">
            <a:spLocks noChangeArrowheads="1"/>
          </p:cNvSpPr>
          <p:nvPr/>
        </p:nvSpPr>
        <p:spPr bwMode="auto">
          <a:xfrm>
            <a:off x="876186" y="111398"/>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(3)</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1885" y="2832398"/>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кругленный прямоугольник 3"/>
          <p:cNvSpPr/>
          <p:nvPr/>
        </p:nvSpPr>
        <p:spPr>
          <a:xfrm>
            <a:off x="1032394" y="846741"/>
            <a:ext cx="8003863" cy="31187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Стимулирующая категория налогового расхода Липецкой области</a:t>
            </a:r>
          </a:p>
        </p:txBody>
      </p:sp>
      <p:sp>
        <p:nvSpPr>
          <p:cNvPr id="7" name="Овал 6"/>
          <p:cNvSpPr/>
          <p:nvPr/>
        </p:nvSpPr>
        <p:spPr>
          <a:xfrm>
            <a:off x="4565820" y="1246843"/>
            <a:ext cx="1607524" cy="255713"/>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2023 год</a:t>
            </a:r>
          </a:p>
        </p:txBody>
      </p:sp>
      <p:sp>
        <p:nvSpPr>
          <p:cNvPr id="17" name="Овал 16"/>
          <p:cNvSpPr/>
          <p:nvPr/>
        </p:nvSpPr>
        <p:spPr>
          <a:xfrm>
            <a:off x="6402842" y="1253092"/>
            <a:ext cx="1607524" cy="260720"/>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2024 год</a:t>
            </a:r>
          </a:p>
        </p:txBody>
      </p:sp>
      <p:sp>
        <p:nvSpPr>
          <p:cNvPr id="18" name="Овал 17"/>
          <p:cNvSpPr/>
          <p:nvPr/>
        </p:nvSpPr>
        <p:spPr>
          <a:xfrm>
            <a:off x="8146678" y="1233519"/>
            <a:ext cx="1607524" cy="260720"/>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2025 год</a:t>
            </a:r>
          </a:p>
        </p:txBody>
      </p:sp>
      <p:sp>
        <p:nvSpPr>
          <p:cNvPr id="8" name="TextBox 7"/>
          <p:cNvSpPr txBox="1"/>
          <p:nvPr/>
        </p:nvSpPr>
        <p:spPr>
          <a:xfrm>
            <a:off x="167737" y="3674580"/>
            <a:ext cx="3996451" cy="1006429"/>
          </a:xfrm>
          <a:prstGeom prst="rect">
            <a:avLst/>
          </a:prstGeom>
          <a:noFill/>
        </p:spPr>
        <p:txBody>
          <a:bodyPr wrap="square" rtlCol="0">
            <a:spAutoFit/>
          </a:bodyPr>
          <a:lstStyle/>
          <a:p>
            <a:pPr marL="285750" indent="250825">
              <a:lnSpc>
                <a:spcPct val="90000"/>
              </a:lnSpc>
              <a:buFont typeface="Wingdings" panose="05000000000000000000" pitchFamily="2" charset="2"/>
              <a:buChar char="Ø"/>
            </a:pPr>
            <a:r>
              <a:rPr lang="ru-RU" sz="1600" b="1" dirty="0">
                <a:latin typeface="Times New Roman" panose="02020603050405020304" pitchFamily="18" charset="0"/>
                <a:cs typeface="Times New Roman" panose="02020603050405020304" pitchFamily="18" charset="0"/>
              </a:rPr>
              <a:t>Транспортный налог</a:t>
            </a:r>
          </a:p>
          <a:p>
            <a:pPr>
              <a:lnSpc>
                <a:spcPct val="90000"/>
              </a:lnSpc>
            </a:pPr>
            <a:r>
              <a:rPr lang="ru-RU" sz="1200" dirty="0">
                <a:latin typeface="Times New Roman" panose="02020603050405020304" pitchFamily="18" charset="0"/>
                <a:cs typeface="Times New Roman" panose="02020603050405020304" pitchFamily="18" charset="0"/>
              </a:rPr>
              <a:t>       Плательщики – ЮЛ</a:t>
            </a:r>
          </a:p>
          <a:p>
            <a:pPr marL="285750" indent="-285750">
              <a:lnSpc>
                <a:spcPct val="90000"/>
              </a:lnSpc>
              <a:buFont typeface="Wingdings" panose="05000000000000000000" pitchFamily="2" charset="2"/>
              <a:buChar char="q"/>
            </a:pPr>
            <a:r>
              <a:rPr lang="ru-RU" sz="1400" b="1" dirty="0">
                <a:solidFill>
                  <a:schemeClr val="accent6">
                    <a:lumMod val="50000"/>
                  </a:schemeClr>
                </a:solidFill>
                <a:latin typeface="Times New Roman" panose="02020603050405020304" pitchFamily="18" charset="0"/>
                <a:cs typeface="Times New Roman" panose="02020603050405020304" pitchFamily="18" charset="0"/>
              </a:rPr>
              <a:t>Количество категорий льготников</a:t>
            </a:r>
          </a:p>
          <a:p>
            <a:pPr>
              <a:lnSpc>
                <a:spcPct val="85000"/>
              </a:lnSpc>
              <a:spcAft>
                <a:spcPts val="0"/>
              </a:spcAft>
            </a:pPr>
            <a:r>
              <a:rPr lang="ru-RU" sz="1200" b="1" dirty="0">
                <a:latin typeface="Times New Roman" panose="02020603050405020304" pitchFamily="18" charset="0"/>
                <a:cs typeface="Times New Roman" panose="02020603050405020304" pitchFamily="18" charset="0"/>
              </a:rPr>
              <a:t>1 вид льгот </a:t>
            </a:r>
            <a:r>
              <a:rPr lang="ru-RU" sz="1200" b="1" i="1" dirty="0">
                <a:latin typeface="Times New Roman" panose="02020603050405020304" pitchFamily="18" charset="0"/>
                <a:cs typeface="Times New Roman" panose="02020603050405020304" pitchFamily="18" charset="0"/>
              </a:rPr>
              <a:t>(освобождение от уплаты налога) </a:t>
            </a:r>
          </a:p>
          <a:p>
            <a:pPr>
              <a:lnSpc>
                <a:spcPct val="85000"/>
              </a:lnSpc>
              <a:spcAft>
                <a:spcPts val="600"/>
              </a:spcAft>
            </a:pPr>
            <a:r>
              <a:rPr lang="ru-RU" sz="1200" b="1" dirty="0">
                <a:solidFill>
                  <a:srgbClr val="C00000"/>
                </a:solidFill>
                <a:latin typeface="Times New Roman" panose="02020603050405020304" pitchFamily="18" charset="0"/>
                <a:cs typeface="Times New Roman" panose="02020603050405020304" pitchFamily="18" charset="0"/>
              </a:rPr>
              <a:t>Не востребована в 2023-2024 гг. – 1 льгота</a:t>
            </a:r>
          </a:p>
        </p:txBody>
      </p:sp>
      <p:sp>
        <p:nvSpPr>
          <p:cNvPr id="20" name="TextBox 19"/>
          <p:cNvSpPr txBox="1"/>
          <p:nvPr/>
        </p:nvSpPr>
        <p:spPr>
          <a:xfrm>
            <a:off x="157817" y="2429928"/>
            <a:ext cx="4647413" cy="1301895"/>
          </a:xfrm>
          <a:prstGeom prst="rect">
            <a:avLst/>
          </a:prstGeom>
          <a:noFill/>
        </p:spPr>
        <p:txBody>
          <a:bodyPr wrap="square" rtlCol="0">
            <a:spAutoFit/>
          </a:bodyPr>
          <a:lstStyle/>
          <a:p>
            <a:pPr marL="285750" indent="250825">
              <a:lnSpc>
                <a:spcPct val="90000"/>
              </a:lnSpc>
              <a:buFont typeface="Wingdings" panose="05000000000000000000" pitchFamily="2" charset="2"/>
              <a:buChar char="Ø"/>
            </a:pPr>
            <a:r>
              <a:rPr lang="ru-RU" sz="1600" b="1" dirty="0">
                <a:latin typeface="Times New Roman" panose="02020603050405020304" pitchFamily="18" charset="0"/>
                <a:cs typeface="Times New Roman" panose="02020603050405020304" pitchFamily="18" charset="0"/>
              </a:rPr>
              <a:t>Налог на прибыль организаций</a:t>
            </a:r>
          </a:p>
          <a:p>
            <a:pPr>
              <a:lnSpc>
                <a:spcPct val="90000"/>
              </a:lnSpc>
            </a:pPr>
            <a:r>
              <a:rPr lang="ru-RU" sz="1200" dirty="0">
                <a:latin typeface="Times New Roman" panose="02020603050405020304" pitchFamily="18" charset="0"/>
                <a:cs typeface="Times New Roman" panose="02020603050405020304" pitchFamily="18" charset="0"/>
              </a:rPr>
              <a:t>       Плательщики - ЮЛ </a:t>
            </a:r>
          </a:p>
          <a:p>
            <a:pPr marL="171450" indent="-171450">
              <a:lnSpc>
                <a:spcPct val="90000"/>
              </a:lnSpc>
              <a:buFont typeface="Wingdings" panose="05000000000000000000" pitchFamily="2" charset="2"/>
              <a:buChar char="q"/>
            </a:pPr>
            <a:r>
              <a:rPr lang="ru-RU" sz="1400" b="1" dirty="0">
                <a:solidFill>
                  <a:schemeClr val="accent6">
                    <a:lumMod val="50000"/>
                  </a:schemeClr>
                </a:solidFill>
                <a:latin typeface="Times New Roman" panose="02020603050405020304" pitchFamily="18" charset="0"/>
                <a:cs typeface="Times New Roman" panose="02020603050405020304" pitchFamily="18" charset="0"/>
              </a:rPr>
              <a:t> Количество налоговых льгот</a:t>
            </a:r>
          </a:p>
          <a:p>
            <a:pPr>
              <a:lnSpc>
                <a:spcPct val="85000"/>
              </a:lnSpc>
              <a:spcAft>
                <a:spcPts val="0"/>
              </a:spcAft>
            </a:pPr>
            <a:r>
              <a:rPr lang="ru-RU" sz="1200" b="1" dirty="0">
                <a:latin typeface="Times New Roman" panose="02020603050405020304" pitchFamily="18" charset="0"/>
                <a:cs typeface="Times New Roman" panose="02020603050405020304" pitchFamily="18" charset="0"/>
              </a:rPr>
              <a:t>2 вида льгот </a:t>
            </a:r>
            <a:r>
              <a:rPr lang="ru-RU" sz="1200" b="1" i="1" dirty="0">
                <a:latin typeface="Times New Roman" panose="02020603050405020304" pitchFamily="18" charset="0"/>
                <a:cs typeface="Times New Roman" panose="02020603050405020304" pitchFamily="18" charset="0"/>
              </a:rPr>
              <a:t>(пониженная налоговая ставка, инвестиционный налоговый вычет) </a:t>
            </a:r>
          </a:p>
          <a:p>
            <a:pPr>
              <a:lnSpc>
                <a:spcPct val="85000"/>
              </a:lnSpc>
              <a:spcAft>
                <a:spcPts val="0"/>
              </a:spcAft>
            </a:pPr>
            <a:r>
              <a:rPr lang="ru-RU" sz="1200" b="1" dirty="0">
                <a:solidFill>
                  <a:srgbClr val="C00000"/>
                </a:solidFill>
                <a:latin typeface="Times New Roman" panose="02020603050405020304" pitchFamily="18" charset="0"/>
                <a:cs typeface="Times New Roman" panose="02020603050405020304" pitchFamily="18" charset="0"/>
              </a:rPr>
              <a:t>Не востребованы в 2023-2024 гг. – 5 льгот, из которых только </a:t>
            </a:r>
          </a:p>
          <a:p>
            <a:pPr>
              <a:lnSpc>
                <a:spcPct val="85000"/>
              </a:lnSpc>
              <a:spcAft>
                <a:spcPts val="0"/>
              </a:spcAft>
            </a:pPr>
            <a:r>
              <a:rPr lang="ru-RU" sz="1200" b="1" dirty="0">
                <a:solidFill>
                  <a:srgbClr val="C00000"/>
                </a:solidFill>
                <a:latin typeface="Times New Roman" panose="02020603050405020304" pitchFamily="18" charset="0"/>
                <a:cs typeface="Times New Roman" panose="02020603050405020304" pitchFamily="18" charset="0"/>
              </a:rPr>
              <a:t>3 льготы с 01.01.2025 утратили силу</a:t>
            </a:r>
            <a:endParaRPr lang="ru-RU" sz="1200" b="1"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69743" y="1325566"/>
            <a:ext cx="4904505" cy="1172629"/>
          </a:xfrm>
          <a:prstGeom prst="rect">
            <a:avLst/>
          </a:prstGeom>
          <a:noFill/>
        </p:spPr>
        <p:txBody>
          <a:bodyPr wrap="square" rtlCol="0">
            <a:spAutoFit/>
          </a:bodyPr>
          <a:lstStyle/>
          <a:p>
            <a:pPr marL="285750" indent="250825">
              <a:lnSpc>
                <a:spcPct val="90000"/>
              </a:lnSpc>
              <a:buFont typeface="Wingdings" panose="05000000000000000000" pitchFamily="2" charset="2"/>
              <a:buChar char="Ø"/>
            </a:pPr>
            <a:r>
              <a:rPr lang="ru-RU" sz="1600" b="1" dirty="0">
                <a:latin typeface="Times New Roman" panose="02020603050405020304" pitchFamily="18" charset="0"/>
                <a:cs typeface="Times New Roman" panose="02020603050405020304" pitchFamily="18" charset="0"/>
              </a:rPr>
              <a:t>Налог на имущество организаций</a:t>
            </a:r>
          </a:p>
          <a:p>
            <a:pPr>
              <a:lnSpc>
                <a:spcPct val="90000"/>
              </a:lnSpc>
            </a:pPr>
            <a:r>
              <a:rPr lang="ru-RU" sz="1200" dirty="0">
                <a:latin typeface="Times New Roman" panose="02020603050405020304" pitchFamily="18" charset="0"/>
                <a:cs typeface="Times New Roman" panose="02020603050405020304" pitchFamily="18" charset="0"/>
              </a:rPr>
              <a:t>       Плательщики – ЮЛ</a:t>
            </a:r>
          </a:p>
          <a:p>
            <a:pPr marL="171450" indent="-171450">
              <a:lnSpc>
                <a:spcPct val="90000"/>
              </a:lnSpc>
              <a:buFont typeface="Wingdings" panose="05000000000000000000" pitchFamily="2" charset="2"/>
              <a:buChar char="q"/>
            </a:pPr>
            <a:r>
              <a:rPr lang="ru-RU" sz="1400" b="1" dirty="0">
                <a:solidFill>
                  <a:schemeClr val="accent6">
                    <a:lumMod val="50000"/>
                  </a:schemeClr>
                </a:solidFill>
                <a:latin typeface="Times New Roman" panose="02020603050405020304" pitchFamily="18" charset="0"/>
                <a:cs typeface="Times New Roman" panose="02020603050405020304" pitchFamily="18" charset="0"/>
              </a:rPr>
              <a:t> Количество налоговых льгот</a:t>
            </a:r>
            <a:r>
              <a:rPr lang="ru-RU" sz="1400" dirty="0">
                <a:latin typeface="Times New Roman" panose="02020603050405020304" pitchFamily="18" charset="0"/>
                <a:cs typeface="Times New Roman" panose="02020603050405020304" pitchFamily="18" charset="0"/>
              </a:rPr>
              <a:t> </a:t>
            </a:r>
          </a:p>
          <a:p>
            <a:pPr>
              <a:lnSpc>
                <a:spcPct val="85000"/>
              </a:lnSpc>
              <a:spcAft>
                <a:spcPts val="0"/>
              </a:spcAft>
            </a:pPr>
            <a:r>
              <a:rPr lang="ru-RU" sz="1200" b="1" dirty="0">
                <a:latin typeface="Times New Roman" panose="02020603050405020304" pitchFamily="18" charset="0"/>
                <a:cs typeface="Times New Roman" panose="02020603050405020304" pitchFamily="18" charset="0"/>
              </a:rPr>
              <a:t>3 вида льгот </a:t>
            </a:r>
            <a:r>
              <a:rPr lang="ru-RU" sz="1200" b="1" i="1" dirty="0">
                <a:latin typeface="Times New Roman" panose="02020603050405020304" pitchFamily="18" charset="0"/>
                <a:cs typeface="Times New Roman" panose="02020603050405020304" pitchFamily="18" charset="0"/>
              </a:rPr>
              <a:t>(освобождение от уплаты налога, уменьшение </a:t>
            </a:r>
          </a:p>
          <a:p>
            <a:pPr>
              <a:lnSpc>
                <a:spcPct val="85000"/>
              </a:lnSpc>
              <a:spcAft>
                <a:spcPts val="0"/>
              </a:spcAft>
            </a:pPr>
            <a:r>
              <a:rPr lang="ru-RU" sz="1200" b="1" i="1" dirty="0">
                <a:latin typeface="Times New Roman" panose="02020603050405020304" pitchFamily="18" charset="0"/>
                <a:cs typeface="Times New Roman" panose="02020603050405020304" pitchFamily="18" charset="0"/>
              </a:rPr>
              <a:t>суммы налога, вычет из налогооблагаемой базы)</a:t>
            </a:r>
          </a:p>
          <a:p>
            <a:pPr>
              <a:lnSpc>
                <a:spcPct val="85000"/>
              </a:lnSpc>
              <a:spcAft>
                <a:spcPts val="0"/>
              </a:spcAft>
            </a:pPr>
            <a:r>
              <a:rPr lang="ru-RU" sz="1200" b="1" dirty="0">
                <a:solidFill>
                  <a:srgbClr val="C00000"/>
                </a:solidFill>
                <a:latin typeface="Times New Roman" panose="02020603050405020304" pitchFamily="18" charset="0"/>
                <a:cs typeface="Times New Roman" panose="02020603050405020304" pitchFamily="18" charset="0"/>
              </a:rPr>
              <a:t>Не востребованы: в 2023 году - 3 льготы, в 2024 году – 5 льгот.</a:t>
            </a:r>
          </a:p>
        </p:txBody>
      </p:sp>
      <p:sp>
        <p:nvSpPr>
          <p:cNvPr id="30" name="TextBox 29"/>
          <p:cNvSpPr txBox="1"/>
          <p:nvPr/>
        </p:nvSpPr>
        <p:spPr>
          <a:xfrm>
            <a:off x="4979170" y="3272383"/>
            <a:ext cx="705105" cy="1277273"/>
          </a:xfrm>
          <a:prstGeom prst="rect">
            <a:avLst/>
          </a:prstGeom>
          <a:noFill/>
        </p:spPr>
        <p:txBody>
          <a:bodyPr wrap="square" rtlCol="0">
            <a:spAutoFit/>
          </a:bodyPr>
          <a:lstStyle/>
          <a:p>
            <a:pPr marL="285750"/>
            <a:endParaRPr lang="ru-RU"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2</a:t>
            </a:r>
          </a:p>
          <a:p>
            <a:pPr marL="285750"/>
            <a:endParaRPr lang="ru-RU"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6750020" y="3270028"/>
            <a:ext cx="705105" cy="1277273"/>
          </a:xfrm>
          <a:prstGeom prst="rect">
            <a:avLst/>
          </a:prstGeom>
          <a:noFill/>
        </p:spPr>
        <p:txBody>
          <a:bodyPr wrap="square" rtlCol="0">
            <a:spAutoFit/>
          </a:bodyPr>
          <a:lstStyle/>
          <a:p>
            <a:pPr marL="285750"/>
            <a:endParaRPr lang="ru-RU"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2</a:t>
            </a:r>
          </a:p>
          <a:p>
            <a:pPr marL="285750"/>
            <a:endParaRPr lang="ru-RU"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8474087" y="3270028"/>
            <a:ext cx="705105" cy="1277273"/>
          </a:xfrm>
          <a:prstGeom prst="rect">
            <a:avLst/>
          </a:prstGeom>
          <a:noFill/>
        </p:spPr>
        <p:txBody>
          <a:bodyPr wrap="square" rtlCol="0">
            <a:spAutoFit/>
          </a:bodyPr>
          <a:lstStyle/>
          <a:p>
            <a:pPr marL="285750"/>
            <a:endParaRPr lang="ru-RU"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2</a:t>
            </a:r>
          </a:p>
          <a:p>
            <a:pPr marL="285750"/>
            <a:endParaRPr lang="ru-RU"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4921209" y="1224599"/>
            <a:ext cx="705105" cy="938719"/>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15</a:t>
            </a:r>
          </a:p>
        </p:txBody>
      </p:sp>
      <p:sp>
        <p:nvSpPr>
          <p:cNvPr id="34" name="TextBox 33"/>
          <p:cNvSpPr txBox="1"/>
          <p:nvPr/>
        </p:nvSpPr>
        <p:spPr>
          <a:xfrm>
            <a:off x="6659574" y="1224599"/>
            <a:ext cx="705105" cy="938719"/>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16</a:t>
            </a:r>
          </a:p>
        </p:txBody>
      </p:sp>
      <p:sp>
        <p:nvSpPr>
          <p:cNvPr id="35" name="TextBox 34"/>
          <p:cNvSpPr txBox="1"/>
          <p:nvPr/>
        </p:nvSpPr>
        <p:spPr>
          <a:xfrm>
            <a:off x="8397939" y="1224599"/>
            <a:ext cx="705105" cy="938719"/>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16</a:t>
            </a:r>
          </a:p>
        </p:txBody>
      </p:sp>
      <p:sp>
        <p:nvSpPr>
          <p:cNvPr id="36" name="TextBox 35"/>
          <p:cNvSpPr txBox="1"/>
          <p:nvPr/>
        </p:nvSpPr>
        <p:spPr>
          <a:xfrm>
            <a:off x="4966482" y="2235331"/>
            <a:ext cx="705105" cy="1269578"/>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12</a:t>
            </a:r>
          </a:p>
          <a:p>
            <a:pPr marL="285750"/>
            <a:endParaRPr lang="ru-RU" sz="1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6734173" y="2250707"/>
            <a:ext cx="705105" cy="1269578"/>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12</a:t>
            </a:r>
          </a:p>
          <a:p>
            <a:pPr marL="285750"/>
            <a:endParaRPr lang="ru-RU" sz="1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472538" y="2253386"/>
            <a:ext cx="705105" cy="1269578"/>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7</a:t>
            </a:r>
          </a:p>
          <a:p>
            <a:pPr marL="285750"/>
            <a:endParaRPr lang="ru-RU" sz="14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94518" y="4583009"/>
            <a:ext cx="4647413" cy="1006429"/>
          </a:xfrm>
          <a:prstGeom prst="rect">
            <a:avLst/>
          </a:prstGeom>
          <a:noFill/>
        </p:spPr>
        <p:txBody>
          <a:bodyPr wrap="square" rtlCol="0">
            <a:spAutoFit/>
          </a:bodyPr>
          <a:lstStyle/>
          <a:p>
            <a:pPr marL="285750" indent="250825">
              <a:lnSpc>
                <a:spcPct val="90000"/>
              </a:lnSpc>
              <a:buFont typeface="Wingdings" panose="05000000000000000000" pitchFamily="2" charset="2"/>
              <a:buChar char="Ø"/>
            </a:pPr>
            <a:r>
              <a:rPr lang="ru-RU" sz="1600" b="1" dirty="0">
                <a:latin typeface="Times New Roman" panose="02020603050405020304" pitchFamily="18" charset="0"/>
                <a:cs typeface="Times New Roman" panose="02020603050405020304" pitchFamily="18" charset="0"/>
              </a:rPr>
              <a:t>Упрощенная система налогообложения</a:t>
            </a:r>
          </a:p>
          <a:p>
            <a:pPr>
              <a:lnSpc>
                <a:spcPct val="90000"/>
              </a:lnSpc>
            </a:pPr>
            <a:r>
              <a:rPr lang="ru-RU" sz="1200" dirty="0">
                <a:latin typeface="Times New Roman" panose="02020603050405020304" pitchFamily="18" charset="0"/>
                <a:cs typeface="Times New Roman" panose="02020603050405020304" pitchFamily="18" charset="0"/>
              </a:rPr>
              <a:t>       Плательщики – ЮЛ, ИП </a:t>
            </a:r>
          </a:p>
          <a:p>
            <a:pPr marL="171450" indent="-171450">
              <a:lnSpc>
                <a:spcPct val="90000"/>
              </a:lnSpc>
              <a:buFont typeface="Wingdings" panose="05000000000000000000" pitchFamily="2" charset="2"/>
              <a:buChar char="q"/>
            </a:pPr>
            <a:r>
              <a:rPr lang="ru-RU" sz="1400" b="1" dirty="0">
                <a:solidFill>
                  <a:schemeClr val="accent6">
                    <a:lumMod val="50000"/>
                  </a:schemeClr>
                </a:solidFill>
                <a:latin typeface="Times New Roman" panose="02020603050405020304" pitchFamily="18" charset="0"/>
                <a:cs typeface="Times New Roman" panose="02020603050405020304" pitchFamily="18" charset="0"/>
              </a:rPr>
              <a:t> Количество налоговых льгот</a:t>
            </a:r>
          </a:p>
          <a:p>
            <a:pPr>
              <a:lnSpc>
                <a:spcPct val="85000"/>
              </a:lnSpc>
              <a:spcAft>
                <a:spcPts val="0"/>
              </a:spcAft>
            </a:pPr>
            <a:r>
              <a:rPr lang="ru-RU" sz="1200" b="1" dirty="0">
                <a:latin typeface="Times New Roman" panose="02020603050405020304" pitchFamily="18" charset="0"/>
                <a:cs typeface="Times New Roman" panose="02020603050405020304" pitchFamily="18" charset="0"/>
              </a:rPr>
              <a:t>2 вида льгот </a:t>
            </a:r>
            <a:r>
              <a:rPr lang="ru-RU" sz="1200" b="1" i="1" dirty="0">
                <a:latin typeface="Times New Roman" panose="02020603050405020304" pitchFamily="18" charset="0"/>
                <a:cs typeface="Times New Roman" panose="02020603050405020304" pitchFamily="18" charset="0"/>
              </a:rPr>
              <a:t>(пониженная налоговая ставка, освобождение от уплаты налога)</a:t>
            </a:r>
          </a:p>
        </p:txBody>
      </p:sp>
      <p:sp>
        <p:nvSpPr>
          <p:cNvPr id="26" name="TextBox 25"/>
          <p:cNvSpPr txBox="1"/>
          <p:nvPr/>
        </p:nvSpPr>
        <p:spPr>
          <a:xfrm>
            <a:off x="4979170" y="4419030"/>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6</a:t>
            </a:r>
          </a:p>
          <a:p>
            <a:pPr marL="285750"/>
            <a:endParaRPr lang="ru-RU" sz="1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6772234" y="4406620"/>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6</a:t>
            </a:r>
          </a:p>
          <a:p>
            <a:pPr marL="285750"/>
            <a:endParaRPr lang="ru-RU" sz="14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8479622" y="4406620"/>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6</a:t>
            </a:r>
          </a:p>
          <a:p>
            <a:pPr marL="285750"/>
            <a:endParaRPr lang="ru-RU" sz="14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179517" y="5485807"/>
            <a:ext cx="4647413" cy="1006429"/>
          </a:xfrm>
          <a:prstGeom prst="rect">
            <a:avLst/>
          </a:prstGeom>
          <a:noFill/>
        </p:spPr>
        <p:txBody>
          <a:bodyPr wrap="square" rtlCol="0">
            <a:spAutoFit/>
          </a:bodyPr>
          <a:lstStyle/>
          <a:p>
            <a:pPr marL="285750" indent="250825">
              <a:lnSpc>
                <a:spcPct val="90000"/>
              </a:lnSpc>
              <a:buFont typeface="Wingdings" panose="05000000000000000000" pitchFamily="2" charset="2"/>
              <a:buChar char="Ø"/>
            </a:pPr>
            <a:r>
              <a:rPr lang="ru-RU" sz="1600" b="1" dirty="0">
                <a:latin typeface="Times New Roman" panose="02020603050405020304" pitchFamily="18" charset="0"/>
                <a:cs typeface="Times New Roman" panose="02020603050405020304" pitchFamily="18" charset="0"/>
              </a:rPr>
              <a:t>Патентная система налогообложения</a:t>
            </a:r>
          </a:p>
          <a:p>
            <a:pPr>
              <a:lnSpc>
                <a:spcPct val="90000"/>
              </a:lnSpc>
            </a:pPr>
            <a:r>
              <a:rPr lang="ru-RU" sz="1200" dirty="0">
                <a:latin typeface="Times New Roman" panose="02020603050405020304" pitchFamily="18" charset="0"/>
                <a:cs typeface="Times New Roman" panose="02020603050405020304" pitchFamily="18" charset="0"/>
              </a:rPr>
              <a:t>       Плательщики – ИП </a:t>
            </a:r>
          </a:p>
          <a:p>
            <a:pPr marL="171450" indent="-171450">
              <a:lnSpc>
                <a:spcPct val="90000"/>
              </a:lnSpc>
              <a:buFont typeface="Wingdings" panose="05000000000000000000" pitchFamily="2" charset="2"/>
              <a:buChar char="q"/>
            </a:pPr>
            <a:r>
              <a:rPr lang="ru-RU" sz="1400" b="1" dirty="0">
                <a:solidFill>
                  <a:schemeClr val="accent6">
                    <a:lumMod val="50000"/>
                  </a:schemeClr>
                </a:solidFill>
                <a:latin typeface="Times New Roman" panose="02020603050405020304" pitchFamily="18" charset="0"/>
                <a:cs typeface="Times New Roman" panose="02020603050405020304" pitchFamily="18" charset="0"/>
              </a:rPr>
              <a:t> Количество налоговых льгот</a:t>
            </a:r>
          </a:p>
          <a:p>
            <a:pPr>
              <a:lnSpc>
                <a:spcPct val="85000"/>
              </a:lnSpc>
              <a:spcAft>
                <a:spcPts val="0"/>
              </a:spcAft>
            </a:pPr>
            <a:r>
              <a:rPr lang="ru-RU" sz="1200" b="1" dirty="0">
                <a:latin typeface="Times New Roman" panose="02020603050405020304" pitchFamily="18" charset="0"/>
                <a:cs typeface="Times New Roman" panose="02020603050405020304" pitchFamily="18" charset="0"/>
              </a:rPr>
              <a:t>1 вид льгот </a:t>
            </a:r>
            <a:r>
              <a:rPr lang="ru-RU" sz="1200" b="1" i="1" dirty="0">
                <a:latin typeface="Times New Roman" panose="02020603050405020304" pitchFamily="18" charset="0"/>
                <a:cs typeface="Times New Roman" panose="02020603050405020304" pitchFamily="18" charset="0"/>
              </a:rPr>
              <a:t>(освобождение от уплаты налога)</a:t>
            </a:r>
          </a:p>
          <a:p>
            <a:pPr>
              <a:lnSpc>
                <a:spcPct val="85000"/>
              </a:lnSpc>
              <a:spcAft>
                <a:spcPts val="0"/>
              </a:spcAft>
            </a:pPr>
            <a:r>
              <a:rPr lang="ru-RU" sz="1200" b="1" dirty="0">
                <a:solidFill>
                  <a:srgbClr val="C00000"/>
                </a:solidFill>
                <a:latin typeface="Times New Roman" panose="02020603050405020304" pitchFamily="18" charset="0"/>
                <a:cs typeface="Times New Roman" panose="02020603050405020304" pitchFamily="18" charset="0"/>
              </a:rPr>
              <a:t>Не востребована в 2023 году</a:t>
            </a:r>
          </a:p>
        </p:txBody>
      </p:sp>
      <p:sp>
        <p:nvSpPr>
          <p:cNvPr id="42" name="TextBox 41"/>
          <p:cNvSpPr txBox="1"/>
          <p:nvPr/>
        </p:nvSpPr>
        <p:spPr>
          <a:xfrm>
            <a:off x="5000870" y="5178696"/>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a:t>
            </a:r>
          </a:p>
          <a:p>
            <a:pPr marL="285750"/>
            <a:endParaRPr lang="ru-RU" sz="14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6793934" y="5166286"/>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a:t>
            </a:r>
          </a:p>
          <a:p>
            <a:pPr marL="285750"/>
            <a:endParaRPr lang="ru-RU" sz="14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8501322" y="5166286"/>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a:t>
            </a:r>
          </a:p>
          <a:p>
            <a:pPr marL="285750"/>
            <a:endParaRPr lang="ru-RU" sz="14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148233" y="6393821"/>
            <a:ext cx="4475793" cy="535531"/>
          </a:xfrm>
          <a:prstGeom prst="rect">
            <a:avLst/>
          </a:prstGeom>
          <a:noFill/>
        </p:spPr>
        <p:txBody>
          <a:bodyPr wrap="square" rtlCol="0">
            <a:spAutoFit/>
          </a:bodyPr>
          <a:lstStyle/>
          <a:p>
            <a:pPr marL="285750">
              <a:lnSpc>
                <a:spcPct val="80000"/>
              </a:lnSpc>
            </a:pPr>
            <a:r>
              <a:rPr lang="ru-RU" sz="2000" b="1" dirty="0">
                <a:latin typeface="Times New Roman" panose="02020603050405020304" pitchFamily="18" charset="0"/>
                <a:cs typeface="Times New Roman" panose="02020603050405020304" pitchFamily="18" charset="0"/>
              </a:rPr>
              <a:t>Количество налоговых льгот,</a:t>
            </a:r>
          </a:p>
          <a:p>
            <a:pPr marL="285750">
              <a:lnSpc>
                <a:spcPct val="80000"/>
              </a:lnSpc>
            </a:pPr>
            <a:r>
              <a:rPr lang="ru-RU" sz="1600" b="1" dirty="0">
                <a:solidFill>
                  <a:srgbClr val="A20000"/>
                </a:solidFill>
                <a:latin typeface="Times New Roman" panose="02020603050405020304" pitchFamily="18" charset="0"/>
                <a:cs typeface="Times New Roman" panose="02020603050405020304" pitchFamily="18" charset="0"/>
              </a:rPr>
              <a:t>из них не востребовано</a:t>
            </a:r>
          </a:p>
        </p:txBody>
      </p:sp>
      <p:sp>
        <p:nvSpPr>
          <p:cNvPr id="48" name="TextBox 47"/>
          <p:cNvSpPr txBox="1"/>
          <p:nvPr/>
        </p:nvSpPr>
        <p:spPr>
          <a:xfrm>
            <a:off x="4841931" y="6423526"/>
            <a:ext cx="908919" cy="486287"/>
          </a:xfrm>
          <a:prstGeom prst="rect">
            <a:avLst/>
          </a:prstGeom>
          <a:noFill/>
        </p:spPr>
        <p:txBody>
          <a:bodyPr wrap="square" rtlCol="0">
            <a:spAutoFit/>
          </a:bodyPr>
          <a:lstStyle/>
          <a:p>
            <a:pPr marL="285750" algn="ctr">
              <a:lnSpc>
                <a:spcPct val="80000"/>
              </a:lnSpc>
              <a:spcBef>
                <a:spcPts val="600"/>
              </a:spcBef>
            </a:pPr>
            <a:r>
              <a:rPr lang="ru-RU" sz="1600" b="1" dirty="0">
                <a:latin typeface="Times New Roman" panose="02020603050405020304" pitchFamily="18" charset="0"/>
                <a:cs typeface="Times New Roman" panose="02020603050405020304" pitchFamily="18" charset="0"/>
              </a:rPr>
              <a:t>36</a:t>
            </a:r>
          </a:p>
          <a:p>
            <a:pPr marL="285750">
              <a:lnSpc>
                <a:spcPct val="80000"/>
              </a:lnSpc>
            </a:pPr>
            <a:r>
              <a:rPr lang="ru-RU" sz="1600" dirty="0">
                <a:latin typeface="Times New Roman" panose="02020603050405020304" pitchFamily="18" charset="0"/>
                <a:cs typeface="Times New Roman" panose="02020603050405020304" pitchFamily="18" charset="0"/>
              </a:rPr>
              <a:t>  </a:t>
            </a:r>
            <a:r>
              <a:rPr lang="ru-RU" sz="1600" b="1" dirty="0">
                <a:solidFill>
                  <a:srgbClr val="A20000"/>
                </a:solidFill>
                <a:latin typeface="Times New Roman" panose="02020603050405020304" pitchFamily="18" charset="0"/>
                <a:cs typeface="Times New Roman" panose="02020603050405020304" pitchFamily="18" charset="0"/>
              </a:rPr>
              <a:t>10</a:t>
            </a:r>
          </a:p>
        </p:txBody>
      </p:sp>
      <p:sp>
        <p:nvSpPr>
          <p:cNvPr id="49" name="TextBox 48"/>
          <p:cNvSpPr txBox="1"/>
          <p:nvPr/>
        </p:nvSpPr>
        <p:spPr>
          <a:xfrm>
            <a:off x="6659026" y="6423525"/>
            <a:ext cx="908919" cy="486287"/>
          </a:xfrm>
          <a:prstGeom prst="rect">
            <a:avLst/>
          </a:prstGeom>
          <a:noFill/>
        </p:spPr>
        <p:txBody>
          <a:bodyPr wrap="square" rtlCol="0">
            <a:spAutoFit/>
          </a:bodyPr>
          <a:lstStyle/>
          <a:p>
            <a:pPr marL="285750" algn="ctr">
              <a:lnSpc>
                <a:spcPct val="80000"/>
              </a:lnSpc>
              <a:spcBef>
                <a:spcPts val="600"/>
              </a:spcBef>
            </a:pPr>
            <a:r>
              <a:rPr lang="ru-RU" sz="1600" b="1" dirty="0">
                <a:latin typeface="Times New Roman" panose="02020603050405020304" pitchFamily="18" charset="0"/>
                <a:cs typeface="Times New Roman" panose="02020603050405020304" pitchFamily="18" charset="0"/>
              </a:rPr>
              <a:t>37</a:t>
            </a:r>
          </a:p>
          <a:p>
            <a:pPr marL="285750">
              <a:lnSpc>
                <a:spcPct val="80000"/>
              </a:lnSpc>
            </a:pPr>
            <a:r>
              <a:rPr lang="ru-RU" sz="1600" dirty="0">
                <a:latin typeface="Times New Roman" panose="02020603050405020304" pitchFamily="18" charset="0"/>
                <a:cs typeface="Times New Roman" panose="02020603050405020304" pitchFamily="18" charset="0"/>
              </a:rPr>
              <a:t>  </a:t>
            </a:r>
            <a:r>
              <a:rPr lang="ru-RU" sz="1600" b="1" dirty="0">
                <a:solidFill>
                  <a:srgbClr val="A20000"/>
                </a:solidFill>
                <a:latin typeface="Times New Roman" panose="02020603050405020304" pitchFamily="18" charset="0"/>
                <a:cs typeface="Times New Roman" panose="02020603050405020304" pitchFamily="18" charset="0"/>
              </a:rPr>
              <a:t>11</a:t>
            </a:r>
          </a:p>
        </p:txBody>
      </p:sp>
      <p:sp>
        <p:nvSpPr>
          <p:cNvPr id="50" name="TextBox 49"/>
          <p:cNvSpPr txBox="1"/>
          <p:nvPr/>
        </p:nvSpPr>
        <p:spPr>
          <a:xfrm>
            <a:off x="8339653" y="6423525"/>
            <a:ext cx="908919" cy="486287"/>
          </a:xfrm>
          <a:prstGeom prst="rect">
            <a:avLst/>
          </a:prstGeom>
          <a:noFill/>
        </p:spPr>
        <p:txBody>
          <a:bodyPr wrap="square" rtlCol="0">
            <a:spAutoFit/>
          </a:bodyPr>
          <a:lstStyle/>
          <a:p>
            <a:pPr marL="285750" algn="ctr">
              <a:lnSpc>
                <a:spcPct val="80000"/>
              </a:lnSpc>
              <a:spcBef>
                <a:spcPts val="600"/>
              </a:spcBef>
            </a:pPr>
            <a:r>
              <a:rPr lang="ru-RU" sz="1600" b="1" dirty="0">
                <a:latin typeface="Times New Roman" panose="02020603050405020304" pitchFamily="18" charset="0"/>
                <a:cs typeface="Times New Roman" panose="02020603050405020304" pitchFamily="18" charset="0"/>
              </a:rPr>
              <a:t>32</a:t>
            </a:r>
          </a:p>
          <a:p>
            <a:pPr marL="285750">
              <a:lnSpc>
                <a:spcPct val="80000"/>
              </a:lnSpc>
            </a:pPr>
            <a:r>
              <a:rPr lang="ru-RU" sz="1600" dirty="0">
                <a:latin typeface="Times New Roman" panose="02020603050405020304" pitchFamily="18" charset="0"/>
                <a:cs typeface="Times New Roman" panose="02020603050405020304" pitchFamily="18" charset="0"/>
              </a:rPr>
              <a:t>   </a:t>
            </a:r>
            <a:r>
              <a:rPr lang="ru-RU" sz="1600" dirty="0">
                <a:solidFill>
                  <a:schemeClr val="bg2">
                    <a:lumMod val="25000"/>
                  </a:schemeClr>
                </a:solidFill>
                <a:latin typeface="Times New Roman" panose="02020603050405020304" pitchFamily="18" charset="0"/>
                <a:cs typeface="Times New Roman" panose="02020603050405020304" pitchFamily="18" charset="0"/>
              </a:rPr>
              <a:t>Х</a:t>
            </a:r>
          </a:p>
        </p:txBody>
      </p:sp>
      <p:pic>
        <p:nvPicPr>
          <p:cNvPr id="2" name="Рисунок 1" descr="Восклицательный знак">
            <a:extLst>
              <a:ext uri="{FF2B5EF4-FFF2-40B4-BE49-F238E27FC236}">
                <a16:creationId xmlns:a16="http://schemas.microsoft.com/office/drawing/2014/main" id="{A1B3549F-5074-9C6A-C66A-4D0ED804625F}"/>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11484" y="6478610"/>
            <a:ext cx="399081" cy="298972"/>
          </a:xfrm>
          <a:prstGeom prst="rect">
            <a:avLst/>
          </a:prstGeom>
        </p:spPr>
      </p:pic>
    </p:spTree>
    <p:extLst>
      <p:ext uri="{BB962C8B-B14F-4D97-AF65-F5344CB8AC3E}">
        <p14:creationId xmlns:p14="http://schemas.microsoft.com/office/powerpoint/2010/main" val="281927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22</a:t>
            </a:fld>
            <a:endParaRPr lang="en-US" altLang="ru-RU" dirty="0"/>
          </a:p>
        </p:txBody>
      </p:sp>
      <p:sp>
        <p:nvSpPr>
          <p:cNvPr id="16393" name="TextBox 31"/>
          <p:cNvSpPr txBox="1">
            <a:spLocks noChangeArrowheads="1"/>
          </p:cNvSpPr>
          <p:nvPr/>
        </p:nvSpPr>
        <p:spPr bwMode="auto">
          <a:xfrm>
            <a:off x="876186" y="111398"/>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(4)</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1885" y="2832398"/>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кругленный прямоугольник 3"/>
          <p:cNvSpPr/>
          <p:nvPr/>
        </p:nvSpPr>
        <p:spPr>
          <a:xfrm>
            <a:off x="1136805" y="818008"/>
            <a:ext cx="8003863" cy="36904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Техническая категория налогового расхода Липецкой области</a:t>
            </a:r>
          </a:p>
        </p:txBody>
      </p:sp>
      <p:sp>
        <p:nvSpPr>
          <p:cNvPr id="7" name="Овал 6"/>
          <p:cNvSpPr/>
          <p:nvPr/>
        </p:nvSpPr>
        <p:spPr>
          <a:xfrm>
            <a:off x="4073559" y="1293918"/>
            <a:ext cx="1607524" cy="352696"/>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2023 год</a:t>
            </a:r>
          </a:p>
        </p:txBody>
      </p:sp>
      <p:sp>
        <p:nvSpPr>
          <p:cNvPr id="17" name="Овал 16"/>
          <p:cNvSpPr/>
          <p:nvPr/>
        </p:nvSpPr>
        <p:spPr>
          <a:xfrm>
            <a:off x="6022125" y="1310983"/>
            <a:ext cx="1607524" cy="335632"/>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2024 год</a:t>
            </a:r>
          </a:p>
        </p:txBody>
      </p:sp>
      <p:sp>
        <p:nvSpPr>
          <p:cNvPr id="18" name="Овал 17"/>
          <p:cNvSpPr/>
          <p:nvPr/>
        </p:nvSpPr>
        <p:spPr>
          <a:xfrm>
            <a:off x="7970691" y="1303695"/>
            <a:ext cx="1607524" cy="347860"/>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2025 год</a:t>
            </a:r>
          </a:p>
        </p:txBody>
      </p:sp>
      <p:sp>
        <p:nvSpPr>
          <p:cNvPr id="20" name="TextBox 19"/>
          <p:cNvSpPr txBox="1"/>
          <p:nvPr/>
        </p:nvSpPr>
        <p:spPr>
          <a:xfrm>
            <a:off x="172237" y="2351575"/>
            <a:ext cx="3901125" cy="1200329"/>
          </a:xfrm>
          <a:prstGeom prst="rect">
            <a:avLst/>
          </a:prstGeom>
          <a:noFill/>
        </p:spPr>
        <p:txBody>
          <a:bodyPr wrap="square" rtlCol="0">
            <a:spAutoFit/>
          </a:bodyPr>
          <a:lstStyle/>
          <a:p>
            <a:pPr marL="285750" indent="250825">
              <a:lnSpc>
                <a:spcPct val="90000"/>
              </a:lnSpc>
              <a:buFont typeface="Wingdings" panose="05000000000000000000" pitchFamily="2" charset="2"/>
              <a:buChar char="Ø"/>
            </a:pPr>
            <a:r>
              <a:rPr lang="ru-RU" sz="1600" b="1" dirty="0">
                <a:latin typeface="Times New Roman" panose="02020603050405020304" pitchFamily="18" charset="0"/>
                <a:cs typeface="Times New Roman" panose="02020603050405020304" pitchFamily="18" charset="0"/>
              </a:rPr>
              <a:t>Налог на прибыль организаций</a:t>
            </a:r>
          </a:p>
          <a:p>
            <a:pPr>
              <a:lnSpc>
                <a:spcPct val="90000"/>
              </a:lnSpc>
            </a:pPr>
            <a:r>
              <a:rPr lang="ru-RU" sz="1400" dirty="0">
                <a:latin typeface="Times New Roman" panose="02020603050405020304" pitchFamily="18" charset="0"/>
                <a:cs typeface="Times New Roman" panose="02020603050405020304" pitchFamily="18" charset="0"/>
              </a:rPr>
              <a:t>       Плательщики - ЮЛ </a:t>
            </a:r>
          </a:p>
          <a:p>
            <a:pPr marL="285750" indent="-285750">
              <a:lnSpc>
                <a:spcPct val="90000"/>
              </a:lnSpc>
              <a:buFont typeface="Wingdings" panose="05000000000000000000" pitchFamily="2" charset="2"/>
              <a:buChar char="q"/>
            </a:pPr>
            <a:r>
              <a:rPr lang="ru-RU" sz="1400" b="1" dirty="0">
                <a:solidFill>
                  <a:schemeClr val="accent6">
                    <a:lumMod val="50000"/>
                  </a:schemeClr>
                </a:solidFill>
                <a:latin typeface="Times New Roman" panose="02020603050405020304" pitchFamily="18" charset="0"/>
                <a:cs typeface="Times New Roman" panose="02020603050405020304" pitchFamily="18" charset="0"/>
              </a:rPr>
              <a:t>Количество налоговых льгот</a:t>
            </a:r>
            <a:endParaRPr lang="ru-RU" sz="1400" dirty="0">
              <a:latin typeface="Times New Roman" panose="02020603050405020304" pitchFamily="18" charset="0"/>
              <a:cs typeface="Times New Roman" panose="02020603050405020304" pitchFamily="18" charset="0"/>
            </a:endParaRPr>
          </a:p>
          <a:p>
            <a:pPr>
              <a:lnSpc>
                <a:spcPct val="90000"/>
              </a:lnSpc>
              <a:spcAft>
                <a:spcPts val="0"/>
              </a:spcAft>
            </a:pPr>
            <a:r>
              <a:rPr lang="ru-RU" sz="1200" b="1" dirty="0">
                <a:latin typeface="Times New Roman" panose="02020603050405020304" pitchFamily="18" charset="0"/>
                <a:cs typeface="Times New Roman" panose="02020603050405020304" pitchFamily="18" charset="0"/>
              </a:rPr>
              <a:t>1 вид льгот </a:t>
            </a:r>
            <a:r>
              <a:rPr lang="ru-RU" sz="1200" b="1" i="1" dirty="0">
                <a:latin typeface="Times New Roman" panose="02020603050405020304" pitchFamily="18" charset="0"/>
                <a:cs typeface="Times New Roman" panose="02020603050405020304" pitchFamily="18" charset="0"/>
              </a:rPr>
              <a:t>(пониженная налоговая ставка) </a:t>
            </a:r>
          </a:p>
          <a:p>
            <a:pPr>
              <a:lnSpc>
                <a:spcPct val="90000"/>
              </a:lnSpc>
              <a:spcAft>
                <a:spcPts val="0"/>
              </a:spcAft>
            </a:pPr>
            <a:r>
              <a:rPr lang="ru-RU" sz="1200" b="1" dirty="0">
                <a:solidFill>
                  <a:srgbClr val="C00000"/>
                </a:solidFill>
                <a:latin typeface="Times New Roman" panose="02020603050405020304" pitchFamily="18" charset="0"/>
                <a:cs typeface="Times New Roman" panose="02020603050405020304" pitchFamily="18" charset="0"/>
              </a:rPr>
              <a:t>Не востребована в 2023-2024 гг.,</a:t>
            </a:r>
          </a:p>
          <a:p>
            <a:pPr>
              <a:lnSpc>
                <a:spcPct val="90000"/>
              </a:lnSpc>
              <a:spcAft>
                <a:spcPts val="1200"/>
              </a:spcAft>
            </a:pPr>
            <a:r>
              <a:rPr lang="ru-RU" sz="1200" b="1" dirty="0">
                <a:latin typeface="Times New Roman" panose="02020603050405020304" pitchFamily="18" charset="0"/>
                <a:cs typeface="Times New Roman" panose="02020603050405020304" pitchFamily="18" charset="0"/>
              </a:rPr>
              <a:t>с 01.01.2025 утратила силу</a:t>
            </a:r>
          </a:p>
        </p:txBody>
      </p:sp>
      <p:sp>
        <p:nvSpPr>
          <p:cNvPr id="29" name="TextBox 28"/>
          <p:cNvSpPr txBox="1"/>
          <p:nvPr/>
        </p:nvSpPr>
        <p:spPr>
          <a:xfrm>
            <a:off x="172237" y="1459287"/>
            <a:ext cx="3901125" cy="932563"/>
          </a:xfrm>
          <a:prstGeom prst="rect">
            <a:avLst/>
          </a:prstGeom>
          <a:noFill/>
        </p:spPr>
        <p:txBody>
          <a:bodyPr wrap="square" rtlCol="0">
            <a:spAutoFit/>
          </a:bodyPr>
          <a:lstStyle/>
          <a:p>
            <a:pPr marL="285750" indent="250825">
              <a:buFont typeface="Wingdings" panose="05000000000000000000" pitchFamily="2" charset="2"/>
              <a:buChar char="Ø"/>
            </a:pPr>
            <a:r>
              <a:rPr lang="ru-RU" sz="1600" b="1" dirty="0">
                <a:latin typeface="Times New Roman" panose="02020603050405020304" pitchFamily="18" charset="0"/>
                <a:cs typeface="Times New Roman" panose="02020603050405020304" pitchFamily="18" charset="0"/>
              </a:rPr>
              <a:t>Налог на имущество организаций</a:t>
            </a:r>
          </a:p>
          <a:p>
            <a:r>
              <a:rPr lang="ru-RU" sz="1400" dirty="0">
                <a:latin typeface="Times New Roman" panose="02020603050405020304" pitchFamily="18" charset="0"/>
                <a:cs typeface="Times New Roman" panose="02020603050405020304" pitchFamily="18" charset="0"/>
              </a:rPr>
              <a:t>       Плательщики - ЮЛ </a:t>
            </a:r>
          </a:p>
          <a:p>
            <a:pPr marL="285750" indent="-285750">
              <a:lnSpc>
                <a:spcPct val="90000"/>
              </a:lnSpc>
              <a:buFont typeface="Wingdings" panose="05000000000000000000" pitchFamily="2" charset="2"/>
              <a:buChar char="q"/>
            </a:pPr>
            <a:r>
              <a:rPr lang="ru-RU" sz="1400" b="1" dirty="0">
                <a:solidFill>
                  <a:schemeClr val="accent6">
                    <a:lumMod val="50000"/>
                  </a:schemeClr>
                </a:solidFill>
                <a:latin typeface="Times New Roman" panose="02020603050405020304" pitchFamily="18" charset="0"/>
                <a:cs typeface="Times New Roman" panose="02020603050405020304" pitchFamily="18" charset="0"/>
              </a:rPr>
              <a:t>Количество  налоговых льгот</a:t>
            </a:r>
            <a:endParaRPr lang="ru-RU" sz="1400" dirty="0">
              <a:latin typeface="Times New Roman" panose="02020603050405020304" pitchFamily="18" charset="0"/>
              <a:cs typeface="Times New Roman" panose="02020603050405020304" pitchFamily="18" charset="0"/>
            </a:endParaRPr>
          </a:p>
          <a:p>
            <a:pPr>
              <a:spcAft>
                <a:spcPts val="600"/>
              </a:spcAft>
            </a:pPr>
            <a:r>
              <a:rPr lang="ru-RU" sz="1200" b="1" dirty="0">
                <a:latin typeface="Times New Roman" panose="02020603050405020304" pitchFamily="18" charset="0"/>
                <a:cs typeface="Times New Roman" panose="02020603050405020304" pitchFamily="18" charset="0"/>
              </a:rPr>
              <a:t>1 вид льгот </a:t>
            </a:r>
            <a:r>
              <a:rPr lang="ru-RU" sz="1200" b="1" i="1" dirty="0">
                <a:latin typeface="Times New Roman" panose="02020603050405020304" pitchFamily="18" charset="0"/>
                <a:cs typeface="Times New Roman" panose="02020603050405020304" pitchFamily="18" charset="0"/>
              </a:rPr>
              <a:t>(освобождение от уплаты налога)</a:t>
            </a:r>
            <a:endParaRPr lang="ru-RU" sz="12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4482116" y="1341228"/>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a:t>
            </a:r>
          </a:p>
          <a:p>
            <a:pPr marL="285750"/>
            <a:endParaRPr lang="ru-RU" sz="14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6390267" y="1356414"/>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a:t>
            </a:r>
          </a:p>
          <a:p>
            <a:pPr marL="285750"/>
            <a:endParaRPr lang="ru-RU" sz="1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8350733" y="1308789"/>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a:t>
            </a:r>
          </a:p>
          <a:p>
            <a:pPr marL="285750"/>
            <a:endParaRPr lang="ru-RU" sz="1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483683" y="2183905"/>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a:t>
            </a:r>
          </a:p>
          <a:p>
            <a:pPr marL="285750"/>
            <a:endParaRPr lang="ru-RU" sz="1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6374033" y="2183905"/>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1</a:t>
            </a:r>
          </a:p>
          <a:p>
            <a:pPr marL="285750"/>
            <a:endParaRPr lang="ru-RU" sz="1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360258" y="2186583"/>
            <a:ext cx="705105" cy="1154162"/>
          </a:xfrm>
          <a:prstGeom prst="rect">
            <a:avLst/>
          </a:prstGeom>
          <a:noFill/>
        </p:spPr>
        <p:txBody>
          <a:bodyPr wrap="square" rtlCol="0">
            <a:spAutoFit/>
          </a:bodyPr>
          <a:lstStyle/>
          <a:p>
            <a:pPr marL="285750"/>
            <a:endParaRPr lang="ru-RU" sz="1400" dirty="0">
              <a:latin typeface="Times New Roman" panose="02020603050405020304" pitchFamily="18" charset="0"/>
              <a:cs typeface="Times New Roman" panose="02020603050405020304" pitchFamily="18" charset="0"/>
            </a:endParaRPr>
          </a:p>
          <a:p>
            <a:pPr marL="285750" algn="ctr"/>
            <a:endParaRPr lang="ru-RU" b="1" dirty="0">
              <a:solidFill>
                <a:schemeClr val="accent4">
                  <a:lumMod val="50000"/>
                </a:schemeClr>
              </a:solidFill>
              <a:latin typeface="Times New Roman" panose="02020603050405020304" pitchFamily="18" charset="0"/>
              <a:cs typeface="Times New Roman" panose="02020603050405020304" pitchFamily="18" charset="0"/>
            </a:endParaRPr>
          </a:p>
          <a:p>
            <a:pPr marL="285750" algn="ctr">
              <a:spcBef>
                <a:spcPts val="600"/>
              </a:spcBef>
            </a:pPr>
            <a:r>
              <a:rPr lang="ru-RU" b="1" dirty="0">
                <a:solidFill>
                  <a:schemeClr val="accent6">
                    <a:lumMod val="50000"/>
                  </a:schemeClr>
                </a:solidFill>
                <a:latin typeface="Times New Roman" panose="02020603050405020304" pitchFamily="18" charset="0"/>
                <a:cs typeface="Times New Roman" panose="02020603050405020304" pitchFamily="18" charset="0"/>
              </a:rPr>
              <a:t>0</a:t>
            </a:r>
          </a:p>
          <a:p>
            <a:pPr marL="285750"/>
            <a:endParaRPr lang="ru-RU" sz="1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148295" y="3476827"/>
            <a:ext cx="4351109" cy="646331"/>
          </a:xfrm>
          <a:prstGeom prst="rect">
            <a:avLst/>
          </a:prstGeom>
          <a:noFill/>
        </p:spPr>
        <p:txBody>
          <a:bodyPr wrap="square" rtlCol="0">
            <a:spAutoFit/>
          </a:bodyPr>
          <a:lstStyle/>
          <a:p>
            <a:pPr marL="285750"/>
            <a:r>
              <a:rPr lang="ru-RU" sz="2000" b="1" dirty="0">
                <a:latin typeface="Times New Roman" panose="02020603050405020304" pitchFamily="18" charset="0"/>
                <a:cs typeface="Times New Roman" panose="02020603050405020304" pitchFamily="18" charset="0"/>
              </a:rPr>
              <a:t>Количество налоговых льгот,</a:t>
            </a:r>
          </a:p>
          <a:p>
            <a:pPr marL="285750"/>
            <a:r>
              <a:rPr lang="ru-RU" sz="1600" b="1" dirty="0">
                <a:solidFill>
                  <a:srgbClr val="A20000"/>
                </a:solidFill>
                <a:latin typeface="Times New Roman" panose="02020603050405020304" pitchFamily="18" charset="0"/>
                <a:cs typeface="Times New Roman" panose="02020603050405020304" pitchFamily="18" charset="0"/>
              </a:rPr>
              <a:t>из них не востребовано</a:t>
            </a:r>
          </a:p>
        </p:txBody>
      </p:sp>
      <p:sp>
        <p:nvSpPr>
          <p:cNvPr id="40" name="TextBox 39"/>
          <p:cNvSpPr txBox="1"/>
          <p:nvPr/>
        </p:nvSpPr>
        <p:spPr>
          <a:xfrm>
            <a:off x="4366054" y="3106951"/>
            <a:ext cx="908919" cy="1092607"/>
          </a:xfrm>
          <a:prstGeom prst="rect">
            <a:avLst/>
          </a:prstGeom>
          <a:noFill/>
        </p:spPr>
        <p:txBody>
          <a:bodyPr wrap="square" rtlCol="0">
            <a:spAutoFit/>
          </a:bodyPr>
          <a:lstStyle/>
          <a:p>
            <a:pPr marL="285750"/>
            <a:endParaRPr lang="ru-RU" sz="2000" dirty="0">
              <a:latin typeface="Times New Roman" panose="02020603050405020304" pitchFamily="18" charset="0"/>
              <a:cs typeface="Times New Roman" panose="02020603050405020304" pitchFamily="18" charset="0"/>
            </a:endParaRPr>
          </a:p>
          <a:p>
            <a:pPr marL="285750" algn="ctr">
              <a:spcBef>
                <a:spcPts val="600"/>
              </a:spcBef>
            </a:pPr>
            <a:r>
              <a:rPr lang="ru-RU" sz="2000" b="1" dirty="0">
                <a:latin typeface="Times New Roman" panose="02020603050405020304" pitchFamily="18" charset="0"/>
                <a:cs typeface="Times New Roman" panose="02020603050405020304" pitchFamily="18" charset="0"/>
              </a:rPr>
              <a:t>2</a:t>
            </a:r>
          </a:p>
          <a:p>
            <a:pPr marL="285750"/>
            <a:r>
              <a:rPr lang="ru-RU" sz="2000" dirty="0">
                <a:latin typeface="Times New Roman" panose="02020603050405020304" pitchFamily="18" charset="0"/>
                <a:cs typeface="Times New Roman" panose="02020603050405020304" pitchFamily="18" charset="0"/>
              </a:rPr>
              <a:t>   </a:t>
            </a:r>
            <a:r>
              <a:rPr lang="ru-RU" sz="1600" b="1" dirty="0">
                <a:solidFill>
                  <a:srgbClr val="A20000"/>
                </a:solidFill>
                <a:latin typeface="Times New Roman" panose="02020603050405020304" pitchFamily="18" charset="0"/>
                <a:cs typeface="Times New Roman" panose="02020603050405020304" pitchFamily="18" charset="0"/>
              </a:rPr>
              <a:t>1</a:t>
            </a:r>
          </a:p>
        </p:txBody>
      </p:sp>
      <p:sp>
        <p:nvSpPr>
          <p:cNvPr id="43" name="TextBox 42"/>
          <p:cNvSpPr txBox="1"/>
          <p:nvPr/>
        </p:nvSpPr>
        <p:spPr>
          <a:xfrm>
            <a:off x="6289211" y="3096880"/>
            <a:ext cx="908919" cy="1092607"/>
          </a:xfrm>
          <a:prstGeom prst="rect">
            <a:avLst/>
          </a:prstGeom>
          <a:noFill/>
        </p:spPr>
        <p:txBody>
          <a:bodyPr wrap="square" rtlCol="0">
            <a:spAutoFit/>
          </a:bodyPr>
          <a:lstStyle/>
          <a:p>
            <a:pPr marL="285750"/>
            <a:endParaRPr lang="ru-RU" sz="2000" dirty="0">
              <a:latin typeface="Times New Roman" panose="02020603050405020304" pitchFamily="18" charset="0"/>
              <a:cs typeface="Times New Roman" panose="02020603050405020304" pitchFamily="18" charset="0"/>
            </a:endParaRPr>
          </a:p>
          <a:p>
            <a:pPr marL="285750" algn="ctr">
              <a:spcBef>
                <a:spcPts val="600"/>
              </a:spcBef>
            </a:pPr>
            <a:r>
              <a:rPr lang="ru-RU" sz="2000" b="1" dirty="0">
                <a:latin typeface="Times New Roman" panose="02020603050405020304" pitchFamily="18" charset="0"/>
                <a:cs typeface="Times New Roman" panose="02020603050405020304" pitchFamily="18" charset="0"/>
              </a:rPr>
              <a:t>2</a:t>
            </a:r>
          </a:p>
          <a:p>
            <a:pPr marL="285750"/>
            <a:r>
              <a:rPr lang="ru-RU" sz="2000" dirty="0">
                <a:latin typeface="Times New Roman" panose="02020603050405020304" pitchFamily="18" charset="0"/>
                <a:cs typeface="Times New Roman" panose="02020603050405020304" pitchFamily="18" charset="0"/>
              </a:rPr>
              <a:t>   </a:t>
            </a:r>
            <a:r>
              <a:rPr lang="ru-RU" sz="1600" b="1" dirty="0">
                <a:solidFill>
                  <a:srgbClr val="A20000"/>
                </a:solidFill>
                <a:latin typeface="Times New Roman" panose="02020603050405020304" pitchFamily="18" charset="0"/>
                <a:cs typeface="Times New Roman" panose="02020603050405020304" pitchFamily="18" charset="0"/>
              </a:rPr>
              <a:t>1</a:t>
            </a:r>
          </a:p>
        </p:txBody>
      </p:sp>
      <p:sp>
        <p:nvSpPr>
          <p:cNvPr id="44" name="TextBox 43"/>
          <p:cNvSpPr txBox="1"/>
          <p:nvPr/>
        </p:nvSpPr>
        <p:spPr>
          <a:xfrm>
            <a:off x="8248825" y="3096879"/>
            <a:ext cx="908919" cy="1092607"/>
          </a:xfrm>
          <a:prstGeom prst="rect">
            <a:avLst/>
          </a:prstGeom>
          <a:noFill/>
        </p:spPr>
        <p:txBody>
          <a:bodyPr wrap="square" rtlCol="0">
            <a:spAutoFit/>
          </a:bodyPr>
          <a:lstStyle/>
          <a:p>
            <a:pPr marL="285750"/>
            <a:endParaRPr lang="ru-RU" sz="2000" dirty="0">
              <a:latin typeface="Times New Roman" panose="02020603050405020304" pitchFamily="18" charset="0"/>
              <a:cs typeface="Times New Roman" panose="02020603050405020304" pitchFamily="18" charset="0"/>
            </a:endParaRPr>
          </a:p>
          <a:p>
            <a:pPr marL="285750" algn="ctr">
              <a:spcBef>
                <a:spcPts val="600"/>
              </a:spcBef>
            </a:pPr>
            <a:r>
              <a:rPr lang="ru-RU" sz="2000" b="1" dirty="0">
                <a:latin typeface="Times New Roman" panose="02020603050405020304" pitchFamily="18" charset="0"/>
                <a:cs typeface="Times New Roman" panose="02020603050405020304" pitchFamily="18" charset="0"/>
              </a:rPr>
              <a:t>1</a:t>
            </a:r>
          </a:p>
          <a:p>
            <a:pPr marL="285750"/>
            <a:r>
              <a:rPr lang="ru-RU" sz="2000" dirty="0">
                <a:latin typeface="Times New Roman" panose="02020603050405020304" pitchFamily="18" charset="0"/>
                <a:cs typeface="Times New Roman" panose="02020603050405020304" pitchFamily="18" charset="0"/>
              </a:rPr>
              <a:t>  </a:t>
            </a:r>
            <a:r>
              <a:rPr lang="ru-RU" sz="2000" dirty="0">
                <a:solidFill>
                  <a:schemeClr val="bg2">
                    <a:lumMod val="50000"/>
                  </a:schemeClr>
                </a:solidFill>
                <a:latin typeface="Times New Roman" panose="02020603050405020304" pitchFamily="18" charset="0"/>
                <a:cs typeface="Times New Roman" panose="02020603050405020304" pitchFamily="18" charset="0"/>
              </a:rPr>
              <a:t>Х</a:t>
            </a:r>
            <a:r>
              <a:rPr lang="ru-RU" sz="2000" dirty="0">
                <a:latin typeface="Times New Roman" panose="02020603050405020304" pitchFamily="18" charset="0"/>
                <a:cs typeface="Times New Roman" panose="02020603050405020304" pitchFamily="18" charset="0"/>
              </a:rPr>
              <a:t> </a:t>
            </a:r>
          </a:p>
        </p:txBody>
      </p:sp>
      <p:graphicFrame>
        <p:nvGraphicFramePr>
          <p:cNvPr id="12" name="Диаграмма 11"/>
          <p:cNvGraphicFramePr/>
          <p:nvPr/>
        </p:nvGraphicFramePr>
        <p:xfrm>
          <a:off x="519006" y="4492605"/>
          <a:ext cx="8912861" cy="2139200"/>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1"/>
          <p:cNvSpPr txBox="1"/>
          <p:nvPr/>
        </p:nvSpPr>
        <p:spPr>
          <a:xfrm>
            <a:off x="7475662" y="5676858"/>
            <a:ext cx="875071" cy="4522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500" b="1" dirty="0">
                <a:latin typeface="Times New Roman" panose="02020603050405020304" pitchFamily="18" charset="0"/>
                <a:cs typeface="Times New Roman" panose="02020603050405020304" pitchFamily="18" charset="0"/>
              </a:rPr>
              <a:t>24,5%</a:t>
            </a:r>
          </a:p>
        </p:txBody>
      </p:sp>
      <p:sp>
        <p:nvSpPr>
          <p:cNvPr id="2" name="TextBox 1"/>
          <p:cNvSpPr txBox="1"/>
          <p:nvPr/>
        </p:nvSpPr>
        <p:spPr>
          <a:xfrm>
            <a:off x="172237" y="4201611"/>
            <a:ext cx="9401175" cy="523220"/>
          </a:xfrm>
          <a:prstGeom prst="rect">
            <a:avLst/>
          </a:prstGeom>
          <a:noFill/>
        </p:spPr>
        <p:txBody>
          <a:bodyPr wrap="square" rtlCol="0">
            <a:spAutoFit/>
          </a:bodyPr>
          <a:lstStyle/>
          <a:p>
            <a:pPr indent="457200"/>
            <a:r>
              <a:rPr lang="ru-RU" sz="1400" dirty="0">
                <a:latin typeface="Times New Roman" panose="02020603050405020304" pitchFamily="18" charset="0"/>
                <a:cs typeface="Times New Roman" panose="02020603050405020304" pitchFamily="18" charset="0"/>
              </a:rPr>
              <a:t>Таким образом,  </a:t>
            </a:r>
            <a:r>
              <a:rPr lang="ru-RU" sz="1400" b="1" dirty="0">
                <a:latin typeface="Times New Roman" panose="02020603050405020304" pitchFamily="18" charset="0"/>
                <a:cs typeface="Times New Roman" panose="02020603050405020304" pitchFamily="18" charset="0"/>
              </a:rPr>
              <a:t>в Липецкой области более 20% действующих льгот в 2023-2024 годах были не востребованы</a:t>
            </a:r>
            <a:r>
              <a:rPr lang="ru-RU" sz="1400" dirty="0">
                <a:latin typeface="Times New Roman" panose="02020603050405020304" pitchFamily="18" charset="0"/>
                <a:cs typeface="Times New Roman" panose="02020603050405020304" pitchFamily="18" charset="0"/>
              </a:rPr>
              <a:t>, а именно:</a:t>
            </a:r>
          </a:p>
        </p:txBody>
      </p:sp>
      <p:pic>
        <p:nvPicPr>
          <p:cNvPr id="5" name="Рисунок 4" descr="Восклицательный знак">
            <a:extLst>
              <a:ext uri="{FF2B5EF4-FFF2-40B4-BE49-F238E27FC236}">
                <a16:creationId xmlns:a16="http://schemas.microsoft.com/office/drawing/2014/main" id="{126FA73D-4C1C-CAF3-AD30-365065449584}"/>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119925" y="3791528"/>
            <a:ext cx="399081" cy="298972"/>
          </a:xfrm>
          <a:prstGeom prst="rect">
            <a:avLst/>
          </a:prstGeom>
        </p:spPr>
      </p:pic>
    </p:spTree>
    <p:extLst>
      <p:ext uri="{BB962C8B-B14F-4D97-AF65-F5344CB8AC3E}">
        <p14:creationId xmlns:p14="http://schemas.microsoft.com/office/powerpoint/2010/main" val="74922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7EA98-29E1-E33C-250F-48744D766675}"/>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E77F4BD5-AE7F-5B0A-C356-F26C0A96603A}"/>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23</a:t>
            </a:fld>
            <a:endParaRPr lang="en-US" altLang="ru-RU" dirty="0"/>
          </a:p>
        </p:txBody>
      </p:sp>
      <p:sp>
        <p:nvSpPr>
          <p:cNvPr id="16393" name="TextBox 31">
            <a:extLst>
              <a:ext uri="{FF2B5EF4-FFF2-40B4-BE49-F238E27FC236}">
                <a16:creationId xmlns:a16="http://schemas.microsoft.com/office/drawing/2014/main" id="{5162284D-720D-FBF9-103F-B855D4153858}"/>
              </a:ext>
            </a:extLst>
          </p:cNvPr>
          <p:cNvSpPr txBox="1">
            <a:spLocks noChangeArrowheads="1"/>
          </p:cNvSpPr>
          <p:nvPr/>
        </p:nvSpPr>
        <p:spPr bwMode="auto">
          <a:xfrm>
            <a:off x="876186" y="111398"/>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(5)</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pic>
        <p:nvPicPr>
          <p:cNvPr id="23" name="Рисунок 27">
            <a:extLst>
              <a:ext uri="{FF2B5EF4-FFF2-40B4-BE49-F238E27FC236}">
                <a16:creationId xmlns:a16="http://schemas.microsoft.com/office/drawing/2014/main" id="{30AF90C6-F6EA-47F8-2F35-4BF7AFB602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1885" y="2832398"/>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C58CD32-6209-963D-A7B0-6863C6709C1D}"/>
              </a:ext>
            </a:extLst>
          </p:cNvPr>
          <p:cNvSpPr txBox="1"/>
          <p:nvPr/>
        </p:nvSpPr>
        <p:spPr>
          <a:xfrm>
            <a:off x="328060" y="896150"/>
            <a:ext cx="9249879" cy="5833713"/>
          </a:xfrm>
          <a:prstGeom prst="rect">
            <a:avLst/>
          </a:prstGeom>
          <a:noFill/>
        </p:spPr>
        <p:txBody>
          <a:bodyPr wrap="square" rtlCol="0">
            <a:spAutoFit/>
          </a:bodyPr>
          <a:lstStyle/>
          <a:p>
            <a:pPr indent="355600" algn="just">
              <a:lnSpc>
                <a:spcPct val="110000"/>
              </a:lnSpc>
              <a:spcAft>
                <a:spcPts val="600"/>
              </a:spcAft>
            </a:pPr>
            <a:r>
              <a:rPr lang="ru-RU" sz="1400" dirty="0">
                <a:latin typeface="Times New Roman" panose="02020603050405020304" pitchFamily="18" charset="0"/>
                <a:cs typeface="Times New Roman" panose="02020603050405020304" pitchFamily="18" charset="0"/>
              </a:rPr>
              <a:t>При отсутствии востребованности налоговых расходов в соответствии с требованиями Постановления администрации Липецкой области от 07.10.2019 №430 куратору налогового расхода необходимо представить в министерство экономического развития Липецкой области обоснованные предложения о сохранении (уточнении, отмене) льгот для плательщиков.</a:t>
            </a:r>
          </a:p>
          <a:p>
            <a:pPr indent="355600" algn="just">
              <a:lnSpc>
                <a:spcPct val="110000"/>
              </a:lnSpc>
              <a:spcAft>
                <a:spcPts val="600"/>
              </a:spcAft>
            </a:pPr>
            <a:r>
              <a:rPr lang="ru-RU" sz="1400" dirty="0">
                <a:latin typeface="Times New Roman" panose="02020603050405020304" pitchFamily="18" charset="0"/>
                <a:cs typeface="Times New Roman" panose="02020603050405020304" pitchFamily="18" charset="0"/>
              </a:rPr>
              <a:t>Следует отметить, что основными причинами для сохранения невостребованных льгот кураторами указаны:</a:t>
            </a:r>
          </a:p>
          <a:p>
            <a:pPr indent="355600" algn="just">
              <a:lnSpc>
                <a:spcPct val="110000"/>
              </a:lnSpc>
              <a:buFont typeface="Wingdings" panose="05000000000000000000" pitchFamily="2" charset="2"/>
              <a:buChar char="ü"/>
            </a:pPr>
            <a:r>
              <a:rPr lang="ru-RU" sz="1400" dirty="0">
                <a:latin typeface="Times New Roman" panose="02020603050405020304" pitchFamily="18" charset="0"/>
                <a:cs typeface="Times New Roman" panose="02020603050405020304" pitchFamily="18" charset="0"/>
              </a:rPr>
              <a:t>льгота предоставлена с связи с рекомендациями федеральных органов власти;</a:t>
            </a:r>
          </a:p>
          <a:p>
            <a:pPr indent="355600">
              <a:lnSpc>
                <a:spcPct val="110000"/>
              </a:lnSpc>
              <a:buFont typeface="Wingdings" panose="05000000000000000000" pitchFamily="2" charset="2"/>
              <a:buChar char="ü"/>
            </a:pPr>
            <a:r>
              <a:rPr lang="ru-RU" sz="1400" b="1" dirty="0">
                <a:latin typeface="Times New Roman" panose="02020603050405020304" pitchFamily="18" charset="0"/>
                <a:cs typeface="Times New Roman" panose="02020603050405020304" pitchFamily="18" charset="0"/>
              </a:rPr>
              <a:t>влияет на инвестиционный климат Липецкой области, кроме того региону компенсируются выпадающие доходы от применения инвестиционного налогового вычета;</a:t>
            </a:r>
          </a:p>
          <a:p>
            <a:pPr indent="355600" algn="just">
              <a:lnSpc>
                <a:spcPct val="110000"/>
              </a:lnSpc>
              <a:buFont typeface="Wingdings" panose="05000000000000000000" pitchFamily="2" charset="2"/>
              <a:buChar char="ü"/>
            </a:pPr>
            <a:r>
              <a:rPr lang="ru-RU" sz="1400" b="1" dirty="0">
                <a:latin typeface="Times New Roman" panose="02020603050405020304" pitchFamily="18" charset="0"/>
                <a:cs typeface="Times New Roman" panose="02020603050405020304" pitchFamily="18" charset="0"/>
              </a:rPr>
              <a:t>обеспечение развития </a:t>
            </a:r>
            <a:r>
              <a:rPr lang="ru-RU" sz="1400" b="1" dirty="0" err="1">
                <a:latin typeface="Times New Roman" panose="02020603050405020304" pitchFamily="18" charset="0"/>
                <a:cs typeface="Times New Roman" panose="02020603050405020304" pitchFamily="18" charset="0"/>
              </a:rPr>
              <a:t>инновационно</a:t>
            </a:r>
            <a:r>
              <a:rPr lang="ru-RU" sz="1400" b="1" dirty="0">
                <a:latin typeface="Times New Roman" panose="02020603050405020304" pitchFamily="18" charset="0"/>
                <a:cs typeface="Times New Roman" panose="02020603050405020304" pitchFamily="18" charset="0"/>
              </a:rPr>
              <a:t> - технологической инфраструктуры и конкурентоспособного производства;</a:t>
            </a:r>
          </a:p>
          <a:p>
            <a:pPr indent="355600" algn="just">
              <a:lnSpc>
                <a:spcPct val="110000"/>
              </a:lnSpc>
              <a:spcAft>
                <a:spcPts val="0"/>
              </a:spcAft>
              <a:buFont typeface="Wingdings" panose="05000000000000000000" pitchFamily="2" charset="2"/>
              <a:buChar char="ü"/>
            </a:pPr>
            <a:r>
              <a:rPr lang="ru-RU" sz="1400" b="1" dirty="0">
                <a:latin typeface="Times New Roman" panose="02020603050405020304" pitchFamily="18" charset="0"/>
                <a:cs typeface="Times New Roman" panose="02020603050405020304" pitchFamily="18" charset="0"/>
              </a:rPr>
              <a:t>создание новых производств, стимулирование инновационной и экономической активности бизнеса, направленной на повышение конкурентоспособности, увеличение объема инвестиций, производительности труда и создание новых рабочих мест в рамках реализации проектов индустриальных (промышленных) парков;</a:t>
            </a:r>
          </a:p>
          <a:p>
            <a:pPr indent="355600" algn="just">
              <a:lnSpc>
                <a:spcPct val="110000"/>
              </a:lnSpc>
              <a:spcAft>
                <a:spcPts val="1200"/>
              </a:spcAft>
              <a:buFont typeface="Wingdings" panose="05000000000000000000" pitchFamily="2" charset="2"/>
              <a:buChar char="ü"/>
            </a:pPr>
            <a:r>
              <a:rPr lang="ru-RU" sz="1400" b="1" dirty="0">
                <a:latin typeface="Times New Roman" panose="02020603050405020304" pitchFamily="18" charset="0"/>
                <a:cs typeface="Times New Roman" panose="02020603050405020304" pitchFamily="18" charset="0"/>
              </a:rPr>
              <a:t> другие.</a:t>
            </a:r>
          </a:p>
          <a:p>
            <a:pPr indent="355600" algn="just">
              <a:lnSpc>
                <a:spcPct val="110000"/>
              </a:lnSpc>
            </a:pPr>
            <a:r>
              <a:rPr lang="ru-RU" sz="1400" dirty="0">
                <a:latin typeface="Times New Roman" panose="02020603050405020304" pitchFamily="18" charset="0"/>
                <a:cs typeface="Times New Roman" panose="02020603050405020304" pitchFamily="18" charset="0"/>
              </a:rPr>
              <a:t>Учитывая, что </a:t>
            </a:r>
            <a:r>
              <a:rPr lang="ru-RU" sz="1400" b="1" dirty="0">
                <a:latin typeface="Times New Roman" panose="02020603050405020304" pitchFamily="18" charset="0"/>
                <a:cs typeface="Times New Roman" panose="02020603050405020304" pitchFamily="18" charset="0"/>
              </a:rPr>
              <a:t>по невостребованным налоговым льготам</a:t>
            </a:r>
            <a:r>
              <a:rPr lang="ru-RU" sz="1400" dirty="0">
                <a:latin typeface="Times New Roman" panose="02020603050405020304" pitchFamily="18" charset="0"/>
                <a:cs typeface="Times New Roman" panose="02020603050405020304" pitchFamily="18" charset="0"/>
              </a:rPr>
              <a:t>, отраженным на слайдах ранее, </a:t>
            </a:r>
            <a:r>
              <a:rPr lang="ru-RU" sz="1400" b="1" dirty="0">
                <a:latin typeface="Times New Roman" panose="02020603050405020304" pitchFamily="18" charset="0"/>
                <a:cs typeface="Times New Roman" panose="02020603050405020304" pitchFamily="18" charset="0"/>
              </a:rPr>
              <a:t>пользователи отсутствуют, причины, указанные кураторами, для сохранения данных льгот фактически не оказывают влияние на инвестиционный климат Липецкой области, обеспечение развития инновационно - технологической инфраструктуры и конкурентоспособного производства и создание новых производств, стимулирование инновационной и экономической активности бизнеса, направленной на повышение конкурентоспособности.</a:t>
            </a:r>
          </a:p>
          <a:p>
            <a:pPr indent="355600" algn="just">
              <a:lnSpc>
                <a:spcPct val="110000"/>
              </a:lnSpc>
            </a:pPr>
            <a:r>
              <a:rPr lang="ru-RU" sz="1400" b="1" dirty="0">
                <a:latin typeface="Times New Roman" panose="02020603050405020304" pitchFamily="18" charset="0"/>
                <a:cs typeface="Times New Roman" panose="02020603050405020304" pitchFamily="18" charset="0"/>
              </a:rPr>
              <a:t>Из вышеуказанного можно сделать вывод о том, что причины сохранения невостребованных льгот носят формальный характер.</a:t>
            </a:r>
          </a:p>
        </p:txBody>
      </p:sp>
      <p:pic>
        <p:nvPicPr>
          <p:cNvPr id="5" name="Рисунок 4" descr="Восклицательный знак">
            <a:extLst>
              <a:ext uri="{FF2B5EF4-FFF2-40B4-BE49-F238E27FC236}">
                <a16:creationId xmlns:a16="http://schemas.microsoft.com/office/drawing/2014/main" id="{9475801A-6995-2B51-FF7D-343BA5201F0E}"/>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328060" y="6193903"/>
            <a:ext cx="399081" cy="298972"/>
          </a:xfrm>
          <a:prstGeom prst="rect">
            <a:avLst/>
          </a:prstGeom>
        </p:spPr>
      </p:pic>
    </p:spTree>
    <p:extLst>
      <p:ext uri="{BB962C8B-B14F-4D97-AF65-F5344CB8AC3E}">
        <p14:creationId xmlns:p14="http://schemas.microsoft.com/office/powerpoint/2010/main" val="2990314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24</a:t>
            </a:fld>
            <a:endParaRPr lang="en-US" altLang="ru-RU" dirty="0"/>
          </a:p>
        </p:txBody>
      </p:sp>
      <p:sp>
        <p:nvSpPr>
          <p:cNvPr id="16393" name="TextBox 31"/>
          <p:cNvSpPr txBox="1">
            <a:spLocks noChangeArrowheads="1"/>
          </p:cNvSpPr>
          <p:nvPr/>
        </p:nvSpPr>
        <p:spPr bwMode="auto">
          <a:xfrm>
            <a:off x="819625" y="113122"/>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(6)</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31"/>
          <p:cNvSpPr txBox="1">
            <a:spLocks noChangeArrowheads="1"/>
          </p:cNvSpPr>
          <p:nvPr/>
        </p:nvSpPr>
        <p:spPr bwMode="auto">
          <a:xfrm>
            <a:off x="231158" y="890216"/>
            <a:ext cx="838879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latin typeface="Times New Roman" panose="02020603050405020304" pitchFamily="18" charset="0"/>
                <a:cs typeface="Times New Roman" panose="02020603050405020304" pitchFamily="18" charset="0"/>
              </a:rPr>
              <a:t>Динамика налоговых расходов Липецкой области </a:t>
            </a:r>
          </a:p>
          <a:p>
            <a:pPr algn="ctr" eaLnBrk="1" hangingPunct="1">
              <a:spcBef>
                <a:spcPct val="0"/>
              </a:spcBef>
              <a:buFontTx/>
              <a:buNone/>
              <a:defRPr/>
            </a:pPr>
            <a:r>
              <a:rPr lang="ru-RU" altLang="ru-RU" sz="1800" b="1" dirty="0">
                <a:latin typeface="Times New Roman" panose="02020603050405020304" pitchFamily="18" charset="0"/>
                <a:cs typeface="Times New Roman" panose="02020603050405020304" pitchFamily="18" charset="0"/>
              </a:rPr>
              <a:t>в разрезе целевой категории, млн рублей</a:t>
            </a:r>
            <a:endParaRPr lang="en-US" altLang="ru-RU" sz="1800" b="1" dirty="0">
              <a:latin typeface="Times New Roman" panose="02020603050405020304" pitchFamily="18" charset="0"/>
              <a:cs typeface="Times New Roman" panose="02020603050405020304" pitchFamily="18" charset="0"/>
            </a:endParaRPr>
          </a:p>
        </p:txBody>
      </p:sp>
      <p:sp>
        <p:nvSpPr>
          <p:cNvPr id="60" name="Прямоугольник 59"/>
          <p:cNvSpPr/>
          <p:nvPr/>
        </p:nvSpPr>
        <p:spPr>
          <a:xfrm>
            <a:off x="296393" y="4551901"/>
            <a:ext cx="9313213" cy="1902059"/>
          </a:xfrm>
          <a:prstGeom prst="rect">
            <a:avLst/>
          </a:prstGeom>
        </p:spPr>
        <p:txBody>
          <a:bodyPr wrap="square">
            <a:spAutoFit/>
          </a:bodyPr>
          <a:lstStyle/>
          <a:p>
            <a:pPr lvl="0" indent="360000" algn="just">
              <a:lnSpc>
                <a:spcPct val="120000"/>
              </a:lnSpc>
              <a:defRPr/>
            </a:pPr>
            <a:r>
              <a:rPr lang="ru-RU" sz="1400" dirty="0">
                <a:solidFill>
                  <a:prstClr val="black"/>
                </a:solidFill>
                <a:latin typeface="Times New Roman" panose="02020603050405020304" pitchFamily="18" charset="0"/>
                <a:cs typeface="Times New Roman" panose="02020603050405020304" pitchFamily="18" charset="0"/>
              </a:rPr>
              <a:t>В 2024 году наблюдается рост выпадающих доходов Липецкой области, обусловленных налоговыми льготами, на    1 454,5 млн рублей или 36,9%</a:t>
            </a:r>
            <a:r>
              <a:rPr lang="ru-RU" sz="1400" dirty="0">
                <a:latin typeface="Times New Roman" panose="02020603050405020304" pitchFamily="18" charset="0"/>
                <a:cs typeface="Times New Roman" panose="02020603050405020304" pitchFamily="18" charset="0"/>
              </a:rPr>
              <a:t> по сравнению с 2023 годом. Основной объем приходится на стимулирующую целевую категорию, которая в 2024 году возросла на 1 452,7 млн рублей и составила 5 025,6 млн рублей или 93,1% от общей суммы налоговых расходов Липецкой области в 2024 году. По другим целевым категориям также наблюдается рост от 0,4% до 15,4%.</a:t>
            </a:r>
          </a:p>
          <a:p>
            <a:pPr lvl="0" indent="360000" algn="just">
              <a:lnSpc>
                <a:spcPct val="120000"/>
              </a:lnSpc>
              <a:defRPr/>
            </a:pPr>
            <a:r>
              <a:rPr lang="ru-RU" sz="1400" dirty="0">
                <a:latin typeface="Times New Roman" panose="02020603050405020304" pitchFamily="18" charset="0"/>
                <a:cs typeface="Times New Roman" panose="02020603050405020304" pitchFamily="18" charset="0"/>
              </a:rPr>
              <a:t>В 2025 году согласно оценки планируется снижение </a:t>
            </a:r>
            <a:r>
              <a:rPr lang="ru-RU" sz="1400" dirty="0">
                <a:solidFill>
                  <a:prstClr val="black"/>
                </a:solidFill>
                <a:latin typeface="Times New Roman" panose="02020603050405020304" pitchFamily="18" charset="0"/>
                <a:cs typeface="Times New Roman" panose="02020603050405020304" pitchFamily="18" charset="0"/>
              </a:rPr>
              <a:t>выпадающих доходов Липецкой области, обусловленных налоговыми льготами, на 117,1 млн рублей или на 2,2%</a:t>
            </a:r>
            <a:r>
              <a:rPr lang="ru-RU" sz="1400" dirty="0">
                <a:latin typeface="Times New Roman" panose="02020603050405020304" pitchFamily="18" charset="0"/>
                <a:cs typeface="Times New Roman" panose="02020603050405020304" pitchFamily="18" charset="0"/>
              </a:rPr>
              <a:t> по сравнению с 2024 годом. </a:t>
            </a:r>
          </a:p>
        </p:txBody>
      </p:sp>
      <p:grpSp>
        <p:nvGrpSpPr>
          <p:cNvPr id="21" name="Группа 20"/>
          <p:cNvGrpSpPr/>
          <p:nvPr/>
        </p:nvGrpSpPr>
        <p:grpSpPr>
          <a:xfrm>
            <a:off x="418009" y="1422294"/>
            <a:ext cx="8320638" cy="3165539"/>
            <a:chOff x="418009" y="1296278"/>
            <a:chExt cx="8902683" cy="3482823"/>
          </a:xfrm>
        </p:grpSpPr>
        <p:graphicFrame>
          <p:nvGraphicFramePr>
            <p:cNvPr id="22" name="Диаграмма 21"/>
            <p:cNvGraphicFramePr/>
            <p:nvPr>
              <p:extLst>
                <p:ext uri="{D42A27DB-BD31-4B8C-83A1-F6EECF244321}">
                  <p14:modId xmlns:p14="http://schemas.microsoft.com/office/powerpoint/2010/main" val="1688551551"/>
                </p:ext>
              </p:extLst>
            </p:nvPr>
          </p:nvGraphicFramePr>
          <p:xfrm>
            <a:off x="418009" y="1296278"/>
            <a:ext cx="8902683" cy="3482823"/>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667603" y="2030766"/>
              <a:ext cx="953631" cy="372487"/>
            </a:xfrm>
            <a:prstGeom prst="rect">
              <a:avLst/>
            </a:prstGeom>
            <a:noFill/>
          </p:spPr>
          <p:txBody>
            <a:bodyPr wrap="square" rtlCol="0">
              <a:spAutoFit/>
            </a:bodyPr>
            <a:lstStyle/>
            <a:p>
              <a:r>
                <a:rPr lang="ru-RU" sz="1600" b="1" dirty="0">
                  <a:solidFill>
                    <a:schemeClr val="accent6">
                      <a:lumMod val="50000"/>
                    </a:schemeClr>
                  </a:solidFill>
                  <a:latin typeface="Times New Roman" panose="02020603050405020304" pitchFamily="18" charset="0"/>
                  <a:cs typeface="Times New Roman" panose="02020603050405020304" pitchFamily="18" charset="0"/>
                </a:rPr>
                <a:t>3 572,9</a:t>
              </a:r>
            </a:p>
          </p:txBody>
        </p:sp>
        <p:sp>
          <p:nvSpPr>
            <p:cNvPr id="25" name="TextBox 24"/>
            <p:cNvSpPr txBox="1"/>
            <p:nvPr/>
          </p:nvSpPr>
          <p:spPr>
            <a:xfrm>
              <a:off x="3447605" y="3381311"/>
              <a:ext cx="953631" cy="372487"/>
            </a:xfrm>
            <a:prstGeom prst="rect">
              <a:avLst/>
            </a:prstGeom>
            <a:noFill/>
          </p:spPr>
          <p:txBody>
            <a:bodyPr wrap="square" rtlCol="0">
              <a:spAutoFit/>
            </a:bodyPr>
            <a:lstStyle/>
            <a:p>
              <a:r>
                <a:rPr lang="ru-RU" sz="1600" b="1" dirty="0">
                  <a:solidFill>
                    <a:schemeClr val="accent2">
                      <a:lumMod val="75000"/>
                    </a:schemeClr>
                  </a:solidFill>
                  <a:latin typeface="Times New Roman" panose="02020603050405020304" pitchFamily="18" charset="0"/>
                  <a:cs typeface="Times New Roman" panose="02020603050405020304" pitchFamily="18" charset="0"/>
                </a:rPr>
                <a:t>373,6</a:t>
              </a:r>
            </a:p>
          </p:txBody>
        </p:sp>
        <p:sp>
          <p:nvSpPr>
            <p:cNvPr id="26" name="TextBox 25"/>
            <p:cNvSpPr txBox="1"/>
            <p:nvPr/>
          </p:nvSpPr>
          <p:spPr>
            <a:xfrm>
              <a:off x="1299701" y="3320154"/>
              <a:ext cx="953631" cy="372487"/>
            </a:xfrm>
            <a:prstGeom prst="rect">
              <a:avLst/>
            </a:prstGeom>
            <a:noFill/>
          </p:spPr>
          <p:txBody>
            <a:bodyPr wrap="square" rtlCol="0">
              <a:spAutoFit/>
            </a:bodyPr>
            <a:lstStyle/>
            <a:p>
              <a:r>
                <a:rPr lang="ru-RU" sz="1600" b="1" dirty="0">
                  <a:solidFill>
                    <a:schemeClr val="accent2">
                      <a:lumMod val="75000"/>
                    </a:schemeClr>
                  </a:solidFill>
                  <a:latin typeface="Times New Roman" panose="02020603050405020304" pitchFamily="18" charset="0"/>
                  <a:cs typeface="Times New Roman" panose="02020603050405020304" pitchFamily="18" charset="0"/>
                </a:rPr>
                <a:t>372,0</a:t>
              </a:r>
            </a:p>
          </p:txBody>
        </p:sp>
        <p:sp>
          <p:nvSpPr>
            <p:cNvPr id="27" name="TextBox 26"/>
            <p:cNvSpPr txBox="1"/>
            <p:nvPr/>
          </p:nvSpPr>
          <p:spPr>
            <a:xfrm>
              <a:off x="2882912" y="1501416"/>
              <a:ext cx="953631" cy="372487"/>
            </a:xfrm>
            <a:prstGeom prst="rect">
              <a:avLst/>
            </a:prstGeom>
            <a:noFill/>
          </p:spPr>
          <p:txBody>
            <a:bodyPr wrap="square" rtlCol="0">
              <a:spAutoFit/>
            </a:bodyPr>
            <a:lstStyle/>
            <a:p>
              <a:r>
                <a:rPr lang="ru-RU" sz="1600" b="1" dirty="0">
                  <a:solidFill>
                    <a:schemeClr val="accent6">
                      <a:lumMod val="50000"/>
                    </a:schemeClr>
                  </a:solidFill>
                  <a:latin typeface="Times New Roman" panose="02020603050405020304" pitchFamily="18" charset="0"/>
                  <a:cs typeface="Times New Roman" panose="02020603050405020304" pitchFamily="18" charset="0"/>
                </a:rPr>
                <a:t>5 025,6</a:t>
              </a:r>
            </a:p>
          </p:txBody>
        </p:sp>
        <p:sp>
          <p:nvSpPr>
            <p:cNvPr id="28" name="TextBox 27"/>
            <p:cNvSpPr txBox="1"/>
            <p:nvPr/>
          </p:nvSpPr>
          <p:spPr>
            <a:xfrm>
              <a:off x="1851744" y="3469800"/>
              <a:ext cx="953631" cy="369332"/>
            </a:xfrm>
            <a:prstGeom prst="rect">
              <a:avLst/>
            </a:prstGeom>
            <a:noFill/>
          </p:spPr>
          <p:txBody>
            <a:bodyPr wrap="square" rtlCol="0">
              <a:spAutoFit/>
            </a:bodyPr>
            <a:lstStyle/>
            <a:p>
              <a:r>
                <a:rPr lang="ru-RU" sz="1600" b="1" dirty="0">
                  <a:solidFill>
                    <a:schemeClr val="accent1">
                      <a:lumMod val="50000"/>
                    </a:schemeClr>
                  </a:solidFill>
                  <a:latin typeface="Times New Roman" panose="02020603050405020304" pitchFamily="18" charset="0"/>
                  <a:cs typeface="Times New Roman" panose="02020603050405020304" pitchFamily="18" charset="0"/>
                </a:rPr>
                <a:t>1,3</a:t>
              </a:r>
            </a:p>
          </p:txBody>
        </p:sp>
        <p:sp>
          <p:nvSpPr>
            <p:cNvPr id="29" name="TextBox 28"/>
            <p:cNvSpPr txBox="1"/>
            <p:nvPr/>
          </p:nvSpPr>
          <p:spPr>
            <a:xfrm>
              <a:off x="4012426" y="3454413"/>
              <a:ext cx="953631" cy="369332"/>
            </a:xfrm>
            <a:prstGeom prst="rect">
              <a:avLst/>
            </a:prstGeom>
            <a:noFill/>
          </p:spPr>
          <p:txBody>
            <a:bodyPr wrap="square" rtlCol="0">
              <a:spAutoFit/>
            </a:bodyPr>
            <a:lstStyle/>
            <a:p>
              <a:r>
                <a:rPr lang="ru-RU" sz="1600" b="1" dirty="0">
                  <a:solidFill>
                    <a:schemeClr val="accent1">
                      <a:lumMod val="50000"/>
                    </a:schemeClr>
                  </a:solidFill>
                  <a:latin typeface="Times New Roman" panose="02020603050405020304" pitchFamily="18" charset="0"/>
                  <a:cs typeface="Times New Roman" panose="02020603050405020304" pitchFamily="18" charset="0"/>
                </a:rPr>
                <a:t>1,5</a:t>
              </a:r>
            </a:p>
          </p:txBody>
        </p:sp>
      </p:grpSp>
      <p:sp>
        <p:nvSpPr>
          <p:cNvPr id="30" name="Правая фигурная скобка 29"/>
          <p:cNvSpPr/>
          <p:nvPr/>
        </p:nvSpPr>
        <p:spPr>
          <a:xfrm rot="19216719">
            <a:off x="1791917" y="2062001"/>
            <a:ext cx="241094" cy="1571764"/>
          </a:xfrm>
          <a:prstGeom prst="rightBrace">
            <a:avLst>
              <a:gd name="adj1" fmla="val 8333"/>
              <a:gd name="adj2" fmla="val 51608"/>
            </a:avLst>
          </a:prstGeom>
          <a:ln w="19050">
            <a:solidFill>
              <a:srgbClr val="FBAB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accent2">
                  <a:lumMod val="75000"/>
                </a:schemeClr>
              </a:solidFill>
            </a:endParaRPr>
          </a:p>
        </p:txBody>
      </p:sp>
      <p:sp>
        <p:nvSpPr>
          <p:cNvPr id="31" name="Правая фигурная скобка 30"/>
          <p:cNvSpPr/>
          <p:nvPr/>
        </p:nvSpPr>
        <p:spPr>
          <a:xfrm rot="19579257">
            <a:off x="3846669" y="1719406"/>
            <a:ext cx="363044" cy="1774646"/>
          </a:xfrm>
          <a:prstGeom prst="rightBrace">
            <a:avLst/>
          </a:prstGeom>
          <a:ln w="19050">
            <a:solidFill>
              <a:srgbClr val="FBAB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2" name="Овал 31"/>
          <p:cNvSpPr/>
          <p:nvPr/>
        </p:nvSpPr>
        <p:spPr>
          <a:xfrm>
            <a:off x="1712342" y="2194141"/>
            <a:ext cx="1074037" cy="551020"/>
          </a:xfrm>
          <a:prstGeom prst="ellipse">
            <a:avLst/>
          </a:prstGeom>
          <a:solidFill>
            <a:srgbClr val="FFCDC1"/>
          </a:solidFill>
          <a:ln>
            <a:solidFill>
              <a:srgbClr val="FBABB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ru-RU" b="1" dirty="0">
                <a:solidFill>
                  <a:schemeClr val="tx1"/>
                </a:solidFill>
                <a:latin typeface="Times New Roman" panose="02020603050405020304" pitchFamily="18" charset="0"/>
                <a:cs typeface="Times New Roman" panose="02020603050405020304" pitchFamily="18" charset="0"/>
              </a:rPr>
              <a:t>3 946,2</a:t>
            </a:r>
          </a:p>
        </p:txBody>
      </p:sp>
      <p:sp>
        <p:nvSpPr>
          <p:cNvPr id="33" name="Овал 32"/>
          <p:cNvSpPr/>
          <p:nvPr/>
        </p:nvSpPr>
        <p:spPr>
          <a:xfrm>
            <a:off x="4164133" y="2194141"/>
            <a:ext cx="1105869" cy="533692"/>
          </a:xfrm>
          <a:prstGeom prst="ellipse">
            <a:avLst/>
          </a:prstGeom>
          <a:solidFill>
            <a:srgbClr val="FFCDC1"/>
          </a:solidFill>
          <a:ln>
            <a:solidFill>
              <a:srgbClr val="FBABB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ru-RU" b="1" dirty="0">
                <a:solidFill>
                  <a:schemeClr val="tx1"/>
                </a:solidFill>
                <a:latin typeface="Times New Roman" panose="02020603050405020304" pitchFamily="18" charset="0"/>
                <a:cs typeface="Times New Roman" panose="02020603050405020304" pitchFamily="18" charset="0"/>
              </a:rPr>
              <a:t>5 400,7</a:t>
            </a:r>
          </a:p>
        </p:txBody>
      </p:sp>
      <p:sp>
        <p:nvSpPr>
          <p:cNvPr id="34" name="Стрелка вверх 33"/>
          <p:cNvSpPr/>
          <p:nvPr/>
        </p:nvSpPr>
        <p:spPr>
          <a:xfrm>
            <a:off x="5538814" y="1947298"/>
            <a:ext cx="168635" cy="797863"/>
          </a:xfrm>
          <a:prstGeom prst="upArrow">
            <a:avLst/>
          </a:prstGeom>
          <a:solidFill>
            <a:schemeClr val="accent3">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5676672" y="2141461"/>
            <a:ext cx="1039043" cy="369332"/>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+1 454,5</a:t>
            </a:r>
          </a:p>
        </p:txBody>
      </p:sp>
      <p:sp>
        <p:nvSpPr>
          <p:cNvPr id="36" name="TextBox 35"/>
          <p:cNvSpPr txBox="1"/>
          <p:nvPr/>
        </p:nvSpPr>
        <p:spPr>
          <a:xfrm>
            <a:off x="7306491" y="3317381"/>
            <a:ext cx="891284" cy="338554"/>
          </a:xfrm>
          <a:prstGeom prst="rect">
            <a:avLst/>
          </a:prstGeom>
          <a:noFill/>
        </p:spPr>
        <p:txBody>
          <a:bodyPr wrap="square" rtlCol="0">
            <a:spAutoFit/>
          </a:bodyPr>
          <a:lstStyle/>
          <a:p>
            <a:r>
              <a:rPr lang="ru-RU" sz="1600" b="1" dirty="0">
                <a:solidFill>
                  <a:schemeClr val="accent2">
                    <a:lumMod val="75000"/>
                  </a:schemeClr>
                </a:solidFill>
                <a:latin typeface="Times New Roman" panose="02020603050405020304" pitchFamily="18" charset="0"/>
                <a:cs typeface="Times New Roman" panose="02020603050405020304" pitchFamily="18" charset="0"/>
              </a:rPr>
              <a:t>376,3</a:t>
            </a:r>
          </a:p>
        </p:txBody>
      </p:sp>
      <p:sp>
        <p:nvSpPr>
          <p:cNvPr id="37" name="TextBox 36"/>
          <p:cNvSpPr txBox="1"/>
          <p:nvPr/>
        </p:nvSpPr>
        <p:spPr>
          <a:xfrm>
            <a:off x="6778717" y="1608744"/>
            <a:ext cx="891284" cy="338554"/>
          </a:xfrm>
          <a:prstGeom prst="rect">
            <a:avLst/>
          </a:prstGeom>
          <a:noFill/>
        </p:spPr>
        <p:txBody>
          <a:bodyPr wrap="square" rtlCol="0">
            <a:spAutoFit/>
          </a:bodyPr>
          <a:lstStyle/>
          <a:p>
            <a:r>
              <a:rPr lang="ru-RU" sz="1600" b="1" dirty="0">
                <a:solidFill>
                  <a:schemeClr val="accent6">
                    <a:lumMod val="50000"/>
                  </a:schemeClr>
                </a:solidFill>
                <a:latin typeface="Times New Roman" panose="02020603050405020304" pitchFamily="18" charset="0"/>
                <a:cs typeface="Times New Roman" panose="02020603050405020304" pitchFamily="18" charset="0"/>
              </a:rPr>
              <a:t>4 905,8</a:t>
            </a:r>
          </a:p>
        </p:txBody>
      </p:sp>
      <p:sp>
        <p:nvSpPr>
          <p:cNvPr id="38" name="TextBox 37"/>
          <p:cNvSpPr txBox="1"/>
          <p:nvPr/>
        </p:nvSpPr>
        <p:spPr>
          <a:xfrm>
            <a:off x="7834385" y="3383824"/>
            <a:ext cx="891284" cy="335686"/>
          </a:xfrm>
          <a:prstGeom prst="rect">
            <a:avLst/>
          </a:prstGeom>
          <a:noFill/>
        </p:spPr>
        <p:txBody>
          <a:bodyPr wrap="square" rtlCol="0">
            <a:spAutoFit/>
          </a:bodyPr>
          <a:lstStyle/>
          <a:p>
            <a:r>
              <a:rPr lang="ru-RU" sz="1600" b="1" dirty="0">
                <a:solidFill>
                  <a:schemeClr val="accent1">
                    <a:lumMod val="50000"/>
                  </a:schemeClr>
                </a:solidFill>
                <a:latin typeface="Times New Roman" panose="02020603050405020304" pitchFamily="18" charset="0"/>
                <a:cs typeface="Times New Roman" panose="02020603050405020304" pitchFamily="18" charset="0"/>
              </a:rPr>
              <a:t>1,5</a:t>
            </a:r>
          </a:p>
        </p:txBody>
      </p:sp>
      <p:sp>
        <p:nvSpPr>
          <p:cNvPr id="39" name="Правая фигурная скобка 38"/>
          <p:cNvSpPr/>
          <p:nvPr/>
        </p:nvSpPr>
        <p:spPr>
          <a:xfrm rot="19579257">
            <a:off x="7776004" y="1704697"/>
            <a:ext cx="363044" cy="1774646"/>
          </a:xfrm>
          <a:prstGeom prst="rightBrace">
            <a:avLst/>
          </a:prstGeom>
          <a:ln w="19050">
            <a:solidFill>
              <a:srgbClr val="FBAB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0" name="Овал 39"/>
          <p:cNvSpPr/>
          <p:nvPr/>
        </p:nvSpPr>
        <p:spPr>
          <a:xfrm>
            <a:off x="8072790" y="2194140"/>
            <a:ext cx="1201554" cy="533693"/>
          </a:xfrm>
          <a:prstGeom prst="ellipse">
            <a:avLst/>
          </a:prstGeom>
          <a:solidFill>
            <a:srgbClr val="FFCDC1"/>
          </a:solidFill>
          <a:ln>
            <a:solidFill>
              <a:srgbClr val="FBABB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ru-RU" b="1" dirty="0">
                <a:solidFill>
                  <a:schemeClr val="tx1"/>
                </a:solidFill>
                <a:latin typeface="Times New Roman" panose="02020603050405020304" pitchFamily="18" charset="0"/>
                <a:cs typeface="Times New Roman" panose="02020603050405020304" pitchFamily="18" charset="0"/>
              </a:rPr>
              <a:t>5 283,6</a:t>
            </a:r>
          </a:p>
        </p:txBody>
      </p:sp>
    </p:spTree>
    <p:extLst>
      <p:ext uri="{BB962C8B-B14F-4D97-AF65-F5344CB8AC3E}">
        <p14:creationId xmlns:p14="http://schemas.microsoft.com/office/powerpoint/2010/main" val="4163887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25</a:t>
            </a:fld>
            <a:endParaRPr lang="en-US" altLang="ru-RU" dirty="0"/>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4233365280"/>
              </p:ext>
            </p:extLst>
          </p:nvPr>
        </p:nvGraphicFramePr>
        <p:xfrm>
          <a:off x="131977" y="831409"/>
          <a:ext cx="9671898" cy="5952434"/>
        </p:xfrm>
        <a:graphic>
          <a:graphicData uri="http://schemas.openxmlformats.org/drawingml/2006/table">
            <a:tbl>
              <a:tblPr>
                <a:tableStyleId>{5C22544A-7EE6-4342-B048-85BDC9FD1C3A}</a:tableStyleId>
              </a:tblPr>
              <a:tblGrid>
                <a:gridCol w="3805946">
                  <a:extLst>
                    <a:ext uri="{9D8B030D-6E8A-4147-A177-3AD203B41FA5}">
                      <a16:colId xmlns:a16="http://schemas.microsoft.com/office/drawing/2014/main" val="3884112747"/>
                    </a:ext>
                  </a:extLst>
                </a:gridCol>
                <a:gridCol w="809751">
                  <a:extLst>
                    <a:ext uri="{9D8B030D-6E8A-4147-A177-3AD203B41FA5}">
                      <a16:colId xmlns:a16="http://schemas.microsoft.com/office/drawing/2014/main" val="464235738"/>
                    </a:ext>
                  </a:extLst>
                </a:gridCol>
                <a:gridCol w="411236">
                  <a:extLst>
                    <a:ext uri="{9D8B030D-6E8A-4147-A177-3AD203B41FA5}">
                      <a16:colId xmlns:a16="http://schemas.microsoft.com/office/drawing/2014/main" val="690144593"/>
                    </a:ext>
                  </a:extLst>
                </a:gridCol>
                <a:gridCol w="831638">
                  <a:extLst>
                    <a:ext uri="{9D8B030D-6E8A-4147-A177-3AD203B41FA5}">
                      <a16:colId xmlns:a16="http://schemas.microsoft.com/office/drawing/2014/main" val="958419278"/>
                    </a:ext>
                  </a:extLst>
                </a:gridCol>
                <a:gridCol w="564097">
                  <a:extLst>
                    <a:ext uri="{9D8B030D-6E8A-4147-A177-3AD203B41FA5}">
                      <a16:colId xmlns:a16="http://schemas.microsoft.com/office/drawing/2014/main" val="767589659"/>
                    </a:ext>
                  </a:extLst>
                </a:gridCol>
                <a:gridCol w="634689">
                  <a:extLst>
                    <a:ext uri="{9D8B030D-6E8A-4147-A177-3AD203B41FA5}">
                      <a16:colId xmlns:a16="http://schemas.microsoft.com/office/drawing/2014/main" val="1193437760"/>
                    </a:ext>
                  </a:extLst>
                </a:gridCol>
                <a:gridCol w="766345">
                  <a:extLst>
                    <a:ext uri="{9D8B030D-6E8A-4147-A177-3AD203B41FA5}">
                      <a16:colId xmlns:a16="http://schemas.microsoft.com/office/drawing/2014/main" val="3177376475"/>
                    </a:ext>
                  </a:extLst>
                </a:gridCol>
                <a:gridCol w="452843">
                  <a:extLst>
                    <a:ext uri="{9D8B030D-6E8A-4147-A177-3AD203B41FA5}">
                      <a16:colId xmlns:a16="http://schemas.microsoft.com/office/drawing/2014/main" val="2727409754"/>
                    </a:ext>
                  </a:extLst>
                </a:gridCol>
                <a:gridCol w="917491">
                  <a:extLst>
                    <a:ext uri="{9D8B030D-6E8A-4147-A177-3AD203B41FA5}">
                      <a16:colId xmlns:a16="http://schemas.microsoft.com/office/drawing/2014/main" val="3146789048"/>
                    </a:ext>
                  </a:extLst>
                </a:gridCol>
                <a:gridCol w="477862">
                  <a:extLst>
                    <a:ext uri="{9D8B030D-6E8A-4147-A177-3AD203B41FA5}">
                      <a16:colId xmlns:a16="http://schemas.microsoft.com/office/drawing/2014/main" val="3692754123"/>
                    </a:ext>
                  </a:extLst>
                </a:gridCol>
              </a:tblGrid>
              <a:tr h="144286">
                <a:tc rowSpan="2">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Наименование</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2023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b"/>
                      <a:r>
                        <a:rPr lang="ru-RU" sz="900" b="1" u="none" strike="noStrike">
                          <a:effectLst/>
                          <a:latin typeface="Times New Roman" panose="02020603050405020304" pitchFamily="18" charset="0"/>
                          <a:cs typeface="Times New Roman" panose="02020603050405020304" pitchFamily="18" charset="0"/>
                        </a:rPr>
                        <a:t>2024 год</a:t>
                      </a:r>
                      <a:endParaRPr lang="ru-RU" sz="900" b="1" i="0" u="none" strike="noStrike">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2025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51422724"/>
                  </a:ext>
                </a:extLst>
              </a:tr>
              <a:tr h="751953">
                <a:tc vMerge="1">
                  <a:txBody>
                    <a:bodyPr/>
                    <a:lstStyle/>
                    <a:p>
                      <a:endParaRPr lang="ru-RU"/>
                    </a:p>
                  </a:txBody>
                  <a:tcPr/>
                </a:tc>
                <a:tc>
                  <a:txBody>
                    <a:bodyPr/>
                    <a:lstStyle/>
                    <a:p>
                      <a:pPr algn="ctr" fontAlgn="t">
                        <a:lnSpc>
                          <a:spcPct val="90000"/>
                        </a:lnSpc>
                      </a:pPr>
                      <a:r>
                        <a:rPr lang="ru-RU" sz="900" b="1" u="none" strike="noStrike" dirty="0">
                          <a:effectLst/>
                          <a:latin typeface="Times New Roman" panose="02020603050405020304" pitchFamily="18" charset="0"/>
                          <a:cs typeface="Times New Roman" panose="02020603050405020304" pitchFamily="18" charset="0"/>
                        </a:rPr>
                        <a:t>Сумма налоговых льгот, тыс. рублей</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lnSpc>
                          <a:spcPct val="90000"/>
                        </a:lnSpc>
                      </a:pPr>
                      <a:r>
                        <a:rPr lang="ru-RU" sz="900" b="1" u="none" strike="noStrike" dirty="0">
                          <a:effectLst/>
                          <a:latin typeface="Times New Roman" panose="02020603050405020304" pitchFamily="18" charset="0"/>
                          <a:cs typeface="Times New Roman" panose="02020603050405020304" pitchFamily="18" charset="0"/>
                        </a:rPr>
                        <a:t>Кол-во льгот</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lnSpc>
                          <a:spcPct val="90000"/>
                        </a:lnSpc>
                      </a:pPr>
                      <a:r>
                        <a:rPr lang="ru-RU" sz="900" b="1" u="none" strike="noStrike" dirty="0">
                          <a:effectLst/>
                          <a:latin typeface="Times New Roman" panose="02020603050405020304" pitchFamily="18" charset="0"/>
                          <a:cs typeface="Times New Roman" panose="02020603050405020304" pitchFamily="18" charset="0"/>
                        </a:rPr>
                        <a:t>Численность плательщиков налогов, воспользовавшихся налоговой льготой</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lnSpc>
                          <a:spcPct val="90000"/>
                        </a:lnSpc>
                      </a:pPr>
                      <a:r>
                        <a:rPr lang="ru-RU" sz="900" b="1" u="none" strike="noStrike" dirty="0">
                          <a:effectLst/>
                          <a:latin typeface="Times New Roman" panose="02020603050405020304" pitchFamily="18" charset="0"/>
                          <a:cs typeface="Times New Roman" panose="02020603050405020304" pitchFamily="18" charset="0"/>
                        </a:rPr>
                        <a:t>Эффективность налоговых льгот</a:t>
                      </a:r>
                      <a:br>
                        <a:rPr lang="ru-RU" sz="900" b="1" u="none" strike="noStrike" dirty="0">
                          <a:effectLst/>
                          <a:latin typeface="Times New Roman" panose="02020603050405020304" pitchFamily="18" charset="0"/>
                          <a:cs typeface="Times New Roman" panose="02020603050405020304" pitchFamily="18" charset="0"/>
                        </a:rPr>
                      </a:br>
                      <a:r>
                        <a:rPr lang="ru-RU" sz="900" b="1" u="none" strike="noStrike" dirty="0">
                          <a:effectLst/>
                          <a:latin typeface="Times New Roman" panose="02020603050405020304" pitchFamily="18" charset="0"/>
                          <a:cs typeface="Times New Roman" panose="02020603050405020304" pitchFamily="18" charset="0"/>
                        </a:rPr>
                        <a:t>(да/нет)</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lnSpc>
                          <a:spcPct val="90000"/>
                        </a:lnSpc>
                      </a:pPr>
                      <a:r>
                        <a:rPr lang="ru-RU" sz="900" b="1" u="none" strike="noStrike" dirty="0">
                          <a:effectLst/>
                          <a:latin typeface="Times New Roman" panose="02020603050405020304" pitchFamily="18" charset="0"/>
                          <a:cs typeface="Times New Roman" panose="02020603050405020304" pitchFamily="18" charset="0"/>
                        </a:rPr>
                        <a:t>Оценка куратора</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lnSpc>
                          <a:spcPct val="90000"/>
                        </a:lnSpc>
                      </a:pPr>
                      <a:r>
                        <a:rPr lang="ru-RU" sz="900" b="1" u="none" strike="noStrike" dirty="0">
                          <a:effectLst/>
                          <a:latin typeface="Times New Roman" panose="02020603050405020304" pitchFamily="18" charset="0"/>
                          <a:cs typeface="Times New Roman" panose="02020603050405020304" pitchFamily="18" charset="0"/>
                        </a:rPr>
                        <a:t>Сумма налоговых льгот, тыс. рублей</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lnSpc>
                          <a:spcPct val="90000"/>
                        </a:lnSpc>
                      </a:pPr>
                      <a:r>
                        <a:rPr lang="ru-RU" sz="900" b="1" u="none" strike="noStrike" dirty="0">
                          <a:effectLst/>
                          <a:latin typeface="Times New Roman" panose="02020603050405020304" pitchFamily="18" charset="0"/>
                          <a:cs typeface="Times New Roman" panose="02020603050405020304" pitchFamily="18" charset="0"/>
                        </a:rPr>
                        <a:t>Кол-во</a:t>
                      </a:r>
                      <a:br>
                        <a:rPr lang="ru-RU" sz="900" b="1" u="none" strike="noStrike" dirty="0">
                          <a:effectLst/>
                          <a:latin typeface="Times New Roman" panose="02020603050405020304" pitchFamily="18" charset="0"/>
                          <a:cs typeface="Times New Roman" panose="02020603050405020304" pitchFamily="18" charset="0"/>
                        </a:rPr>
                      </a:br>
                      <a:r>
                        <a:rPr lang="ru-RU" sz="900" b="1" u="none" strike="noStrike" dirty="0">
                          <a:effectLst/>
                          <a:latin typeface="Times New Roman" panose="02020603050405020304" pitchFamily="18" charset="0"/>
                          <a:cs typeface="Times New Roman" panose="02020603050405020304" pitchFamily="18" charset="0"/>
                        </a:rPr>
                        <a:t>льгот</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lnSpc>
                          <a:spcPct val="90000"/>
                        </a:lnSpc>
                      </a:pPr>
                      <a:r>
                        <a:rPr lang="ru-RU" sz="900" b="1" u="none" strike="noStrike" dirty="0">
                          <a:effectLst/>
                          <a:latin typeface="Times New Roman" panose="02020603050405020304" pitchFamily="18" charset="0"/>
                          <a:cs typeface="Times New Roman" panose="02020603050405020304" pitchFamily="18" charset="0"/>
                        </a:rPr>
                        <a:t>Численность плательщиков налогов, воспользовавшихся налоговой льготой</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lnSpc>
                          <a:spcPct val="90000"/>
                        </a:lnSpc>
                      </a:pPr>
                      <a:r>
                        <a:rPr lang="ru-RU" sz="900" b="1" u="none" strike="noStrike" dirty="0">
                          <a:effectLst/>
                          <a:latin typeface="Times New Roman" panose="02020603050405020304" pitchFamily="18" charset="0"/>
                          <a:cs typeface="Times New Roman" panose="02020603050405020304" pitchFamily="18" charset="0"/>
                        </a:rPr>
                        <a:t>Кол-во</a:t>
                      </a:r>
                      <a:br>
                        <a:rPr lang="ru-RU" sz="900" b="1" u="none" strike="noStrike" dirty="0">
                          <a:effectLst/>
                          <a:latin typeface="Times New Roman" panose="02020603050405020304" pitchFamily="18" charset="0"/>
                          <a:cs typeface="Times New Roman" panose="02020603050405020304" pitchFamily="18" charset="0"/>
                        </a:rPr>
                      </a:br>
                      <a:r>
                        <a:rPr lang="ru-RU" sz="900" b="1" u="none" strike="noStrike" dirty="0">
                          <a:effectLst/>
                          <a:latin typeface="Times New Roman" panose="02020603050405020304" pitchFamily="18" charset="0"/>
                          <a:cs typeface="Times New Roman" panose="02020603050405020304" pitchFamily="18" charset="0"/>
                        </a:rPr>
                        <a:t>льгот</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24228666"/>
                  </a:ext>
                </a:extLst>
              </a:tr>
              <a:tr h="343620">
                <a:tc>
                  <a:txBody>
                    <a:bodyPr/>
                    <a:lstStyle/>
                    <a:p>
                      <a:pPr marL="72000" algn="l" fontAlgn="t">
                        <a:lnSpc>
                          <a:spcPct val="90000"/>
                        </a:lnSpc>
                      </a:pPr>
                      <a:r>
                        <a:rPr lang="ru-RU" sz="1400" b="1" i="0" u="none" strike="noStrike" dirty="0">
                          <a:solidFill>
                            <a:srgbClr val="000000"/>
                          </a:solidFill>
                          <a:effectLst/>
                          <a:latin typeface="Times New Roman" panose="02020603050405020304" pitchFamily="18" charset="0"/>
                          <a:cs typeface="Times New Roman" panose="02020603050405020304" pitchFamily="18" charset="0"/>
                        </a:rPr>
                        <a:t>ВСЕГО налоговых</a:t>
                      </a:r>
                      <a:r>
                        <a:rPr lang="ru-RU" sz="1400" b="1" i="0" u="none" strike="noStrike" baseline="0" dirty="0">
                          <a:solidFill>
                            <a:srgbClr val="000000"/>
                          </a:solidFill>
                          <a:effectLst/>
                          <a:latin typeface="Times New Roman" panose="02020603050405020304" pitchFamily="18" charset="0"/>
                          <a:cs typeface="Times New Roman" panose="02020603050405020304" pitchFamily="18" charset="0"/>
                        </a:rPr>
                        <a:t> льгот в Липецкой области</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lnSpc>
                          <a:spcPct val="90000"/>
                        </a:lnSpc>
                      </a:pP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3 946 162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lnSpc>
                          <a:spcPct val="90000"/>
                        </a:lnSpc>
                      </a:pP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lnSpc>
                          <a:spcPct val="90000"/>
                        </a:lnSpc>
                      </a:pP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131 294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lnSpc>
                          <a:spcPct val="90000"/>
                        </a:lnSpc>
                      </a:pPr>
                      <a:r>
                        <a:rPr lang="ru-RU" sz="1400" b="1" u="none" strike="noStrike" dirty="0">
                          <a:effectLst/>
                          <a:latin typeface="Times New Roman" panose="02020603050405020304" pitchFamily="18" charset="0"/>
                          <a:cs typeface="Times New Roman" panose="02020603050405020304" pitchFamily="18" charset="0"/>
                        </a:rPr>
                        <a:t>да</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lnSpc>
                          <a:spcPct val="90000"/>
                        </a:lnSpc>
                      </a:pPr>
                      <a:r>
                        <a:rPr lang="ru-RU" sz="1000" b="1" u="none" strike="noStrike" dirty="0">
                          <a:effectLst/>
                          <a:latin typeface="Times New Roman" panose="02020603050405020304" pitchFamily="18" charset="0"/>
                          <a:cs typeface="Times New Roman" panose="02020603050405020304" pitchFamily="18" charset="0"/>
                        </a:rPr>
                        <a:t>сохранить</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lnSpc>
                          <a:spcPct val="90000"/>
                        </a:lnSpc>
                      </a:pP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5 400 698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lnSpc>
                          <a:spcPct val="90000"/>
                        </a:lnSpc>
                      </a:pP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lnSpc>
                          <a:spcPct val="90000"/>
                        </a:lnSpc>
                      </a:pP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132 991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lnSpc>
                          <a:spcPct val="90000"/>
                        </a:lnSpc>
                      </a:pP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41601855"/>
                  </a:ext>
                </a:extLst>
              </a:tr>
              <a:tr h="204899">
                <a:tc>
                  <a:txBody>
                    <a:bodyPr/>
                    <a:lstStyle/>
                    <a:p>
                      <a:pPr marL="72000" algn="l" fontAlgn="t">
                        <a:lnSpc>
                          <a:spcPct val="90000"/>
                        </a:lnSpc>
                      </a:pPr>
                      <a:r>
                        <a:rPr lang="ru-RU" sz="1400" b="1" u="none" strike="noStrike" dirty="0">
                          <a:effectLst/>
                          <a:latin typeface="Times New Roman" panose="02020603050405020304" pitchFamily="18" charset="0"/>
                          <a:cs typeface="Times New Roman" panose="02020603050405020304" pitchFamily="18" charset="0"/>
                        </a:rPr>
                        <a:t>Социальная целевая категория, в том числе:</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lnSpc>
                          <a:spcPct val="90000"/>
                        </a:lnSpc>
                      </a:pPr>
                      <a:r>
                        <a:rPr lang="ru-RU" sz="1400" b="1" u="none" strike="noStrike" dirty="0">
                          <a:effectLst/>
                          <a:latin typeface="Times New Roman" panose="02020603050405020304" pitchFamily="18" charset="0"/>
                          <a:cs typeface="Times New Roman" panose="02020603050405020304" pitchFamily="18" charset="0"/>
                        </a:rPr>
                        <a:t>372 007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lnSpc>
                          <a:spcPct val="90000"/>
                        </a:lnSpc>
                      </a:pPr>
                      <a:r>
                        <a:rPr lang="ru-RU" sz="1400" b="1" u="none" strike="noStrike" dirty="0">
                          <a:effectLst/>
                          <a:latin typeface="Times New Roman" panose="02020603050405020304" pitchFamily="18" charset="0"/>
                          <a:cs typeface="Times New Roman" panose="02020603050405020304" pitchFamily="18" charset="0"/>
                        </a:rPr>
                        <a:t>14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lnSpc>
                          <a:spcPct val="90000"/>
                        </a:lnSpc>
                      </a:pPr>
                      <a:r>
                        <a:rPr lang="ru-RU" sz="1400" b="1" u="none" strike="noStrike" dirty="0">
                          <a:effectLst/>
                          <a:latin typeface="Times New Roman" panose="02020603050405020304" pitchFamily="18" charset="0"/>
                          <a:cs typeface="Times New Roman" panose="02020603050405020304" pitchFamily="18" charset="0"/>
                        </a:rPr>
                        <a:t>130 110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lnSpc>
                          <a:spcPct val="90000"/>
                        </a:lnSpc>
                      </a:pPr>
                      <a:r>
                        <a:rPr lang="ru-RU" sz="1400" b="1" u="none" strike="noStrike" dirty="0">
                          <a:effectLst/>
                          <a:latin typeface="Times New Roman" panose="02020603050405020304" pitchFamily="18" charset="0"/>
                          <a:cs typeface="Times New Roman" panose="02020603050405020304" pitchFamily="18" charset="0"/>
                        </a:rPr>
                        <a:t>да</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lnSpc>
                          <a:spcPct val="90000"/>
                        </a:lnSpc>
                      </a:pPr>
                      <a:r>
                        <a:rPr lang="ru-RU" sz="1000" b="1" u="none" strike="noStrike" dirty="0">
                          <a:effectLst/>
                          <a:latin typeface="Times New Roman" panose="02020603050405020304" pitchFamily="18" charset="0"/>
                          <a:cs typeface="Times New Roman" panose="02020603050405020304" pitchFamily="18" charset="0"/>
                        </a:rPr>
                        <a:t>сохранить</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lnSpc>
                          <a:spcPct val="90000"/>
                        </a:lnSpc>
                      </a:pPr>
                      <a:r>
                        <a:rPr lang="ru-RU" sz="1400" b="1" u="none" strike="noStrike" dirty="0">
                          <a:effectLst/>
                          <a:latin typeface="Times New Roman" panose="02020603050405020304" pitchFamily="18" charset="0"/>
                          <a:cs typeface="Times New Roman" panose="02020603050405020304" pitchFamily="18" charset="0"/>
                        </a:rPr>
                        <a:t>373 594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lnSpc>
                          <a:spcPct val="90000"/>
                        </a:lnSpc>
                      </a:pPr>
                      <a:r>
                        <a:rPr lang="ru-RU" sz="1400" b="1" u="none" strike="noStrike" dirty="0">
                          <a:effectLst/>
                          <a:latin typeface="Times New Roman" panose="02020603050405020304" pitchFamily="18" charset="0"/>
                          <a:cs typeface="Times New Roman" panose="02020603050405020304" pitchFamily="18" charset="0"/>
                        </a:rPr>
                        <a:t>14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lnSpc>
                          <a:spcPct val="90000"/>
                        </a:lnSpc>
                      </a:pPr>
                      <a:r>
                        <a:rPr lang="ru-RU" sz="1400" b="1" u="none" strike="noStrike" dirty="0">
                          <a:effectLst/>
                          <a:latin typeface="Times New Roman" panose="02020603050405020304" pitchFamily="18" charset="0"/>
                          <a:cs typeface="Times New Roman" panose="02020603050405020304" pitchFamily="18" charset="0"/>
                        </a:rPr>
                        <a:t>131 886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lnSpc>
                          <a:spcPct val="90000"/>
                        </a:lnSpc>
                      </a:pPr>
                      <a:r>
                        <a:rPr lang="ru-RU" sz="1400" b="1" u="none" strike="noStrike" dirty="0">
                          <a:effectLst/>
                          <a:latin typeface="Times New Roman" panose="02020603050405020304" pitchFamily="18" charset="0"/>
                          <a:cs typeface="Times New Roman" panose="02020603050405020304" pitchFamily="18" charset="0"/>
                        </a:rPr>
                        <a:t>14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11605905"/>
                  </a:ext>
                </a:extLst>
              </a:tr>
              <a:tr h="162316">
                <a:tc>
                  <a:txBody>
                    <a:bodyPr/>
                    <a:lstStyle/>
                    <a:p>
                      <a:pPr marL="72000" algn="l" fontAlgn="t">
                        <a:lnSpc>
                          <a:spcPct val="90000"/>
                        </a:lnSpc>
                      </a:pPr>
                      <a:r>
                        <a:rPr lang="ru-RU" sz="1100" b="1" u="none" strike="noStrike" dirty="0">
                          <a:effectLst/>
                          <a:latin typeface="Times New Roman" panose="02020603050405020304" pitchFamily="18" charset="0"/>
                          <a:cs typeface="Times New Roman" panose="02020603050405020304" pitchFamily="18" charset="0"/>
                        </a:rPr>
                        <a:t>Налог на имущество организаций</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189</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2</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2</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lnSpc>
                          <a:spcPct val="90000"/>
                        </a:lnSpc>
                      </a:pPr>
                      <a:r>
                        <a:rPr lang="ru-RU" sz="1100" b="1" u="none" strike="noStrike" dirty="0">
                          <a:effectLst/>
                          <a:latin typeface="Times New Roman" panose="02020603050405020304" pitchFamily="18" charset="0"/>
                          <a:cs typeface="Times New Roman" panose="02020603050405020304" pitchFamily="18" charset="0"/>
                        </a:rPr>
                        <a:t>да</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lnSpc>
                          <a:spcPct val="90000"/>
                        </a:lnSpc>
                      </a:pPr>
                      <a:r>
                        <a:rPr lang="ru-RU" sz="900" b="1" u="none" strike="noStrike" dirty="0">
                          <a:effectLst/>
                          <a:latin typeface="Times New Roman" panose="02020603050405020304" pitchFamily="18" charset="0"/>
                          <a:cs typeface="Times New Roman" panose="02020603050405020304" pitchFamily="18" charset="0"/>
                        </a:rPr>
                        <a:t>сохранить</a:t>
                      </a:r>
                      <a:endParaRPr lang="ru-RU" sz="9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216</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2</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2</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2</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21886006"/>
                  </a:ext>
                </a:extLst>
              </a:tr>
              <a:tr h="155220">
                <a:tc>
                  <a:txBody>
                    <a:bodyPr/>
                    <a:lstStyle/>
                    <a:p>
                      <a:pPr marL="72000" algn="l" fontAlgn="t">
                        <a:lnSpc>
                          <a:spcPct val="90000"/>
                        </a:lnSpc>
                      </a:pPr>
                      <a:r>
                        <a:rPr lang="ru-RU" sz="1000" b="1" i="1" u="none" strike="noStrike" dirty="0">
                          <a:effectLst/>
                          <a:latin typeface="Times New Roman" panose="02020603050405020304" pitchFamily="18" charset="0"/>
                          <a:cs typeface="Times New Roman" panose="02020603050405020304" pitchFamily="18" charset="0"/>
                        </a:rPr>
                        <a:t>освобождаются от уплаты налога </a:t>
                      </a:r>
                      <a:r>
                        <a:rPr lang="ru-RU" sz="900" i="1" u="none" strike="noStrike" dirty="0">
                          <a:effectLst/>
                          <a:latin typeface="Times New Roman" panose="02020603050405020304" pitchFamily="18" charset="0"/>
                          <a:cs typeface="Times New Roman" panose="02020603050405020304" pitchFamily="18" charset="0"/>
                        </a:rPr>
                        <a:t>садоводческие товарищества</a:t>
                      </a:r>
                      <a:endParaRPr lang="ru-RU" sz="9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82</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да</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800" i="1" u="none" strike="noStrike" dirty="0">
                          <a:effectLst/>
                          <a:latin typeface="Times New Roman" panose="02020603050405020304" pitchFamily="18" charset="0"/>
                          <a:cs typeface="Times New Roman" panose="02020603050405020304" pitchFamily="18" charset="0"/>
                        </a:rPr>
                        <a:t>сохранить</a:t>
                      </a:r>
                      <a:endParaRPr lang="ru-RU" sz="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84</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0688095"/>
                  </a:ext>
                </a:extLst>
              </a:tr>
              <a:tr h="254771">
                <a:tc>
                  <a:txBody>
                    <a:bodyPr/>
                    <a:lstStyle/>
                    <a:p>
                      <a:pPr marL="72000" algn="l" fontAlgn="t">
                        <a:lnSpc>
                          <a:spcPct val="90000"/>
                        </a:lnSpc>
                      </a:pPr>
                      <a:r>
                        <a:rPr lang="ru-RU" sz="1000" b="1" i="1" u="none" strike="noStrike" dirty="0">
                          <a:effectLst/>
                          <a:latin typeface="Times New Roman" panose="02020603050405020304" pitchFamily="18" charset="0"/>
                          <a:cs typeface="Times New Roman" panose="02020603050405020304" pitchFamily="18" charset="0"/>
                        </a:rPr>
                        <a:t>освобождаются от уплаты налога </a:t>
                      </a:r>
                      <a:r>
                        <a:rPr lang="ru-RU" sz="900" i="1" u="none" strike="noStrike" dirty="0">
                          <a:effectLst/>
                          <a:latin typeface="Times New Roman" panose="02020603050405020304" pitchFamily="18" charset="0"/>
                          <a:cs typeface="Times New Roman" panose="02020603050405020304" pitchFamily="18" charset="0"/>
                        </a:rPr>
                        <a:t>организации народных художественных промыслов</a:t>
                      </a:r>
                      <a:endParaRPr lang="ru-RU" sz="9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a:effectLst/>
                          <a:latin typeface="Times New Roman" panose="02020603050405020304" pitchFamily="18" charset="0"/>
                          <a:cs typeface="Times New Roman" panose="02020603050405020304" pitchFamily="18" charset="0"/>
                        </a:rPr>
                        <a:t>107</a:t>
                      </a:r>
                      <a:endParaRPr lang="ru-RU" sz="1050" b="0" i="1" u="none" strike="noStrike">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да</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800" i="1" u="none" strike="noStrike" dirty="0">
                          <a:effectLst/>
                          <a:latin typeface="Times New Roman" panose="02020603050405020304" pitchFamily="18" charset="0"/>
                          <a:cs typeface="Times New Roman" panose="02020603050405020304" pitchFamily="18" charset="0"/>
                        </a:rPr>
                        <a:t>сохранить</a:t>
                      </a:r>
                      <a:endParaRPr lang="ru-RU" sz="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132</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707621"/>
                  </a:ext>
                </a:extLst>
              </a:tr>
              <a:tr h="162316">
                <a:tc>
                  <a:txBody>
                    <a:bodyPr/>
                    <a:lstStyle/>
                    <a:p>
                      <a:pPr marL="72000" algn="l" fontAlgn="t">
                        <a:lnSpc>
                          <a:spcPct val="90000"/>
                        </a:lnSpc>
                      </a:pPr>
                      <a:r>
                        <a:rPr lang="ru-RU" sz="1100" b="1" u="none" strike="noStrike" dirty="0">
                          <a:effectLst/>
                          <a:latin typeface="Times New Roman" panose="02020603050405020304" pitchFamily="18" charset="0"/>
                          <a:cs typeface="Times New Roman" panose="02020603050405020304" pitchFamily="18" charset="0"/>
                        </a:rPr>
                        <a:t>Транспортный налог</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371 818</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11</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130 108</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lnSpc>
                          <a:spcPct val="90000"/>
                        </a:lnSpc>
                      </a:pPr>
                      <a:r>
                        <a:rPr lang="ru-RU" sz="1100" b="1" u="none" strike="noStrike" dirty="0">
                          <a:effectLst/>
                          <a:latin typeface="Times New Roman" panose="02020603050405020304" pitchFamily="18" charset="0"/>
                          <a:cs typeface="Times New Roman" panose="02020603050405020304" pitchFamily="18" charset="0"/>
                        </a:rPr>
                        <a:t>да</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lnSpc>
                          <a:spcPct val="90000"/>
                        </a:lnSpc>
                      </a:pPr>
                      <a:r>
                        <a:rPr lang="ru-RU" sz="900" b="1" u="none" strike="noStrike" dirty="0">
                          <a:effectLst/>
                          <a:latin typeface="Times New Roman" panose="02020603050405020304" pitchFamily="18" charset="0"/>
                          <a:cs typeface="Times New Roman" panose="02020603050405020304" pitchFamily="18" charset="0"/>
                        </a:rPr>
                        <a:t>сохранить</a:t>
                      </a:r>
                      <a:endParaRPr lang="ru-RU" sz="9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373 378</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11</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131 884</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u="none" strike="noStrike" dirty="0">
                          <a:effectLst/>
                          <a:latin typeface="Times New Roman" panose="02020603050405020304" pitchFamily="18" charset="0"/>
                          <a:cs typeface="Times New Roman" panose="02020603050405020304" pitchFamily="18" charset="0"/>
                        </a:rPr>
                        <a:t>12</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81673184"/>
                  </a:ext>
                </a:extLst>
              </a:tr>
              <a:tr h="2726036">
                <a:tc>
                  <a:txBody>
                    <a:bodyPr/>
                    <a:lstStyle/>
                    <a:p>
                      <a:pPr marL="72000" algn="l" fontAlgn="t">
                        <a:lnSpc>
                          <a:spcPct val="90000"/>
                        </a:lnSpc>
                      </a:pPr>
                      <a:r>
                        <a:rPr lang="ru-RU" sz="1100" b="1" i="1" u="none" strike="noStrike" dirty="0">
                          <a:effectLst/>
                          <a:latin typeface="Times New Roman" panose="02020603050405020304" pitchFamily="18" charset="0"/>
                          <a:cs typeface="Times New Roman" panose="02020603050405020304" pitchFamily="18" charset="0"/>
                        </a:rPr>
                        <a:t>освобождены от налогообложения:</a:t>
                      </a:r>
                      <a:br>
                        <a:rPr lang="ru-RU" sz="900" i="1" u="none" strike="noStrike" dirty="0">
                          <a:effectLst/>
                          <a:latin typeface="Times New Roman" panose="02020603050405020304" pitchFamily="18" charset="0"/>
                          <a:cs typeface="Times New Roman" panose="02020603050405020304" pitchFamily="18" charset="0"/>
                        </a:rPr>
                      </a:br>
                      <a:r>
                        <a:rPr lang="ru-RU" sz="900" i="1" u="none" strike="noStrike" dirty="0">
                          <a:effectLst/>
                          <a:latin typeface="Times New Roman" panose="02020603050405020304" pitchFamily="18" charset="0"/>
                          <a:cs typeface="Times New Roman" panose="02020603050405020304" pitchFamily="18" charset="0"/>
                        </a:rPr>
                        <a:t>- Герои Советского Союза и Герои Российской Федерации, лица, награжденные орденом Славы трех степеней,  ветераны ВОВ, ветераны боевых действия;</a:t>
                      </a:r>
                      <a:br>
                        <a:rPr lang="ru-RU" sz="900" i="1" u="none" strike="noStrike" dirty="0">
                          <a:effectLst/>
                          <a:latin typeface="Times New Roman" panose="02020603050405020304" pitchFamily="18" charset="0"/>
                          <a:cs typeface="Times New Roman" panose="02020603050405020304" pitchFamily="18" charset="0"/>
                        </a:rPr>
                      </a:br>
                      <a:r>
                        <a:rPr lang="ru-RU" sz="900" i="1" u="none" strike="noStrike" dirty="0">
                          <a:effectLst/>
                          <a:latin typeface="Times New Roman" panose="02020603050405020304" pitchFamily="18" charset="0"/>
                          <a:cs typeface="Times New Roman" panose="02020603050405020304" pitchFamily="18" charset="0"/>
                        </a:rPr>
                        <a:t>- инвалиды всех категорий, родители и опекуны детей-инвалидов в возрасте до 18 лет;</a:t>
                      </a:r>
                      <a:br>
                        <a:rPr lang="ru-RU" sz="900" i="1" u="none" strike="noStrike" dirty="0">
                          <a:effectLst/>
                          <a:latin typeface="Times New Roman" panose="02020603050405020304" pitchFamily="18" charset="0"/>
                          <a:cs typeface="Times New Roman" panose="02020603050405020304" pitchFamily="18" charset="0"/>
                        </a:rPr>
                      </a:br>
                      <a:r>
                        <a:rPr lang="ru-RU" sz="900" i="1" u="none" strike="noStrike" dirty="0">
                          <a:effectLst/>
                          <a:latin typeface="Times New Roman" panose="02020603050405020304" pitchFamily="18" charset="0"/>
                          <a:cs typeface="Times New Roman" panose="02020603050405020304" pitchFamily="18" charset="0"/>
                        </a:rPr>
                        <a:t>- граждане, подвергшиеся воздействию радиации;</a:t>
                      </a:r>
                      <a:br>
                        <a:rPr lang="ru-RU" sz="900" i="1" u="none" strike="noStrike" dirty="0">
                          <a:effectLst/>
                          <a:latin typeface="Times New Roman" panose="02020603050405020304" pitchFamily="18" charset="0"/>
                          <a:cs typeface="Times New Roman" panose="02020603050405020304" pitchFamily="18" charset="0"/>
                        </a:rPr>
                      </a:br>
                      <a:r>
                        <a:rPr lang="ru-RU" sz="900" i="1" u="none" strike="noStrike" dirty="0">
                          <a:effectLst/>
                          <a:latin typeface="Times New Roman" panose="02020603050405020304" pitchFamily="18" charset="0"/>
                          <a:cs typeface="Times New Roman" panose="02020603050405020304" pitchFamily="18" charset="0"/>
                        </a:rPr>
                        <a:t>- один из родителей (усыновителей) в многодетной семье);</a:t>
                      </a:r>
                      <a:br>
                        <a:rPr lang="ru-RU" sz="900" i="1" u="none" strike="noStrike" dirty="0">
                          <a:effectLst/>
                          <a:latin typeface="Times New Roman" panose="02020603050405020304" pitchFamily="18" charset="0"/>
                          <a:cs typeface="Times New Roman" panose="02020603050405020304" pitchFamily="18" charset="0"/>
                        </a:rPr>
                      </a:br>
                      <a:r>
                        <a:rPr lang="ru-RU" sz="900" i="1" u="none" strike="noStrike" dirty="0">
                          <a:effectLst/>
                          <a:latin typeface="Times New Roman" panose="02020603050405020304" pitchFamily="18" charset="0"/>
                          <a:cs typeface="Times New Roman" panose="02020603050405020304" pitchFamily="18" charset="0"/>
                        </a:rPr>
                        <a:t>- вдова (вдовец), родители, дети лиц, которые являлись гражданами Российской Федерации и погибли (умерли, признаны безвестно отсутствующими или объявлены умершими) при выполнении задач в ходе специальной военной операции на территориях Украины, Донецкой Народной Республики, Луганской Народной Республики, Запорожской и Херсонской областей;</a:t>
                      </a:r>
                      <a:br>
                        <a:rPr lang="ru-RU" sz="900" i="1" u="none" strike="noStrike" dirty="0">
                          <a:effectLst/>
                          <a:latin typeface="Times New Roman" panose="02020603050405020304" pitchFamily="18" charset="0"/>
                          <a:cs typeface="Times New Roman" panose="02020603050405020304" pitchFamily="18" charset="0"/>
                        </a:rPr>
                      </a:br>
                      <a:r>
                        <a:rPr lang="ru-RU" sz="900" i="1" u="none" strike="noStrike" dirty="0">
                          <a:effectLst/>
                          <a:latin typeface="Times New Roman" panose="02020603050405020304" pitchFamily="18" charset="0"/>
                          <a:cs typeface="Times New Roman" panose="02020603050405020304" pitchFamily="18" charset="0"/>
                        </a:rPr>
                        <a:t>- монастыри;</a:t>
                      </a:r>
                      <a:br>
                        <a:rPr lang="ru-RU" sz="900" i="1" u="none" strike="noStrike" dirty="0">
                          <a:effectLst/>
                          <a:latin typeface="Times New Roman" panose="02020603050405020304" pitchFamily="18" charset="0"/>
                          <a:cs typeface="Times New Roman" panose="02020603050405020304" pitchFamily="18" charset="0"/>
                        </a:rPr>
                      </a:br>
                      <a:r>
                        <a:rPr lang="ru-RU" sz="900" i="1" u="none" strike="noStrike" dirty="0">
                          <a:effectLst/>
                          <a:latin typeface="Times New Roman" panose="02020603050405020304" pitchFamily="18" charset="0"/>
                          <a:cs typeface="Times New Roman" panose="02020603050405020304" pitchFamily="18" charset="0"/>
                        </a:rPr>
                        <a:t>- общественные организации инвалидов;</a:t>
                      </a:r>
                      <a:br>
                        <a:rPr lang="ru-RU" sz="900" i="1" u="none" strike="noStrike" dirty="0">
                          <a:effectLst/>
                          <a:latin typeface="Times New Roman" panose="02020603050405020304" pitchFamily="18" charset="0"/>
                          <a:cs typeface="Times New Roman" panose="02020603050405020304" pitchFamily="18" charset="0"/>
                        </a:rPr>
                      </a:br>
                      <a:r>
                        <a:rPr lang="ru-RU" sz="900" i="1" u="none" strike="noStrike" dirty="0">
                          <a:effectLst/>
                          <a:latin typeface="Times New Roman" panose="02020603050405020304" pitchFamily="18" charset="0"/>
                          <a:cs typeface="Times New Roman" panose="02020603050405020304" pitchFamily="18" charset="0"/>
                        </a:rPr>
                        <a:t>- организации народных художественных промыслов;</a:t>
                      </a:r>
                      <a:br>
                        <a:rPr lang="ru-RU" sz="900" i="1" u="none" strike="noStrike" dirty="0">
                          <a:effectLst/>
                          <a:latin typeface="Times New Roman" panose="02020603050405020304" pitchFamily="18" charset="0"/>
                          <a:cs typeface="Times New Roman" panose="02020603050405020304" pitchFamily="18" charset="0"/>
                        </a:rPr>
                      </a:br>
                      <a:r>
                        <a:rPr lang="ru-RU" sz="900" i="1" u="none" strike="noStrike" dirty="0">
                          <a:effectLst/>
                          <a:latin typeface="Times New Roman" panose="02020603050405020304" pitchFamily="18" charset="0"/>
                          <a:cs typeface="Times New Roman" panose="02020603050405020304" pitchFamily="18" charset="0"/>
                        </a:rPr>
                        <a:t>- организации и физические лица в отношении транспортных средств, оснащенных только электрическими двигателями;</a:t>
                      </a:r>
                    </a:p>
                    <a:p>
                      <a:pPr marL="72000" algn="l" fontAlgn="t">
                        <a:lnSpc>
                          <a:spcPct val="90000"/>
                        </a:lnSpc>
                      </a:pPr>
                      <a:r>
                        <a:rPr lang="ru-RU" sz="900" b="0" i="1" u="none" strike="noStrike" dirty="0">
                          <a:solidFill>
                            <a:srgbClr val="000000"/>
                          </a:solidFill>
                          <a:effectLst/>
                          <a:latin typeface="Times New Roman" panose="02020603050405020304" pitchFamily="18" charset="0"/>
                          <a:cs typeface="Times New Roman" panose="02020603050405020304" pitchFamily="18" charset="0"/>
                        </a:rPr>
                        <a:t>- лица, принимающие (принимавшие) участие в специальной военной операции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(действует с 01.01.2025)</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262 252</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9</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59 353</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да</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800" i="1" u="none" strike="noStrike" dirty="0">
                          <a:effectLst/>
                          <a:latin typeface="Times New Roman" panose="02020603050405020304" pitchFamily="18" charset="0"/>
                          <a:cs typeface="Times New Roman" panose="02020603050405020304" pitchFamily="18" charset="0"/>
                        </a:rPr>
                        <a:t>сохранить</a:t>
                      </a:r>
                      <a:endParaRPr lang="ru-RU" sz="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257 989</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9</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58 088</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b="0" i="1" u="none" strike="noStrike" dirty="0">
                          <a:solidFill>
                            <a:schemeClr val="dk1"/>
                          </a:solidFill>
                          <a:effectLst/>
                          <a:latin typeface="Times New Roman" panose="02020603050405020304" pitchFamily="18" charset="0"/>
                          <a:cs typeface="Times New Roman" panose="02020603050405020304" pitchFamily="18" charset="0"/>
                        </a:rPr>
                        <a:t>10</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7044642"/>
                  </a:ext>
                </a:extLst>
              </a:tr>
              <a:tr h="1031618">
                <a:tc>
                  <a:txBody>
                    <a:bodyPr/>
                    <a:lstStyle/>
                    <a:p>
                      <a:pPr marL="72000" algn="l" fontAlgn="t">
                        <a:lnSpc>
                          <a:spcPct val="90000"/>
                        </a:lnSpc>
                      </a:pPr>
                      <a:r>
                        <a:rPr lang="ru-RU" sz="1100" b="1" i="1" u="none" strike="noStrike" dirty="0">
                          <a:effectLst/>
                          <a:latin typeface="Times New Roman" panose="02020603050405020304" pitchFamily="18" charset="0"/>
                          <a:cs typeface="Times New Roman" panose="02020603050405020304" pitchFamily="18" charset="0"/>
                        </a:rPr>
                        <a:t>понижена налоговая ставка: </a:t>
                      </a:r>
                      <a:br>
                        <a:rPr lang="ru-RU" sz="800" i="1" u="none" strike="noStrike" dirty="0">
                          <a:effectLst/>
                          <a:latin typeface="Times New Roman" panose="02020603050405020304" pitchFamily="18" charset="0"/>
                          <a:cs typeface="Times New Roman" panose="02020603050405020304" pitchFamily="18" charset="0"/>
                        </a:rPr>
                      </a:br>
                      <a:r>
                        <a:rPr lang="ru-RU" sz="800" i="1" u="none" strike="noStrike" dirty="0">
                          <a:effectLst/>
                          <a:latin typeface="Times New Roman" panose="02020603050405020304" pitchFamily="18" charset="0"/>
                          <a:cs typeface="Times New Roman" panose="02020603050405020304" pitchFamily="18" charset="0"/>
                        </a:rPr>
                        <a:t>- </a:t>
                      </a:r>
                      <a:r>
                        <a:rPr lang="ru-RU" sz="900" i="1" u="none" strike="noStrike" dirty="0">
                          <a:effectLst/>
                          <a:latin typeface="Times New Roman" panose="02020603050405020304" pitchFamily="18" charset="0"/>
                          <a:cs typeface="Times New Roman" panose="02020603050405020304" pitchFamily="18" charset="0"/>
                        </a:rPr>
                        <a:t>для лиц, получающих пенсии: </a:t>
                      </a:r>
                      <a:r>
                        <a:rPr lang="ru-RU" sz="900" b="1" i="1" u="none" strike="noStrike" dirty="0">
                          <a:effectLst/>
                          <a:latin typeface="Times New Roman" panose="02020603050405020304" pitchFamily="18" charset="0"/>
                          <a:cs typeface="Times New Roman" panose="02020603050405020304" pitchFamily="18" charset="0"/>
                        </a:rPr>
                        <a:t>на 83% </a:t>
                      </a:r>
                      <a:r>
                        <a:rPr lang="ru-RU" sz="900" i="1" u="none" strike="noStrike" dirty="0">
                          <a:effectLst/>
                          <a:latin typeface="Times New Roman" panose="02020603050405020304" pitchFamily="18" charset="0"/>
                          <a:cs typeface="Times New Roman" panose="02020603050405020304" pitchFamily="18" charset="0"/>
                        </a:rPr>
                        <a:t>- в отношении легковых автомобилей до 100 </a:t>
                      </a:r>
                      <a:r>
                        <a:rPr lang="ru-RU" sz="900" i="1" u="none" strike="noStrike" dirty="0" err="1">
                          <a:effectLst/>
                          <a:latin typeface="Times New Roman" panose="02020603050405020304" pitchFamily="18" charset="0"/>
                          <a:cs typeface="Times New Roman" panose="02020603050405020304" pitchFamily="18" charset="0"/>
                        </a:rPr>
                        <a:t>л.с</a:t>
                      </a:r>
                      <a:r>
                        <a:rPr lang="ru-RU" sz="900" i="1" u="none" strike="noStrike" dirty="0">
                          <a:effectLst/>
                          <a:latin typeface="Times New Roman" panose="02020603050405020304" pitchFamily="18" charset="0"/>
                          <a:cs typeface="Times New Roman" panose="02020603050405020304" pitchFamily="18" charset="0"/>
                        </a:rPr>
                        <a:t>. включительно; </a:t>
                      </a:r>
                      <a:r>
                        <a:rPr lang="ru-RU" sz="900" b="1" i="1" u="none" strike="noStrike" dirty="0">
                          <a:effectLst/>
                          <a:latin typeface="Times New Roman" panose="02020603050405020304" pitchFamily="18" charset="0"/>
                          <a:cs typeface="Times New Roman" panose="02020603050405020304" pitchFamily="18" charset="0"/>
                        </a:rPr>
                        <a:t>на 75% </a:t>
                      </a:r>
                      <a:r>
                        <a:rPr lang="ru-RU" sz="900" i="1" u="none" strike="noStrike" dirty="0">
                          <a:effectLst/>
                          <a:latin typeface="Times New Roman" panose="02020603050405020304" pitchFamily="18" charset="0"/>
                          <a:cs typeface="Times New Roman" panose="02020603050405020304" pitchFamily="18" charset="0"/>
                        </a:rPr>
                        <a:t>- в отношении легковых автомобилей свыше 100 </a:t>
                      </a:r>
                      <a:r>
                        <a:rPr lang="ru-RU" sz="900" i="1" u="none" strike="noStrike" dirty="0" err="1">
                          <a:effectLst/>
                          <a:latin typeface="Times New Roman" panose="02020603050405020304" pitchFamily="18" charset="0"/>
                          <a:cs typeface="Times New Roman" panose="02020603050405020304" pitchFamily="18" charset="0"/>
                        </a:rPr>
                        <a:t>л.с</a:t>
                      </a:r>
                      <a:r>
                        <a:rPr lang="ru-RU" sz="900" i="1" u="none" strike="noStrike" dirty="0">
                          <a:effectLst/>
                          <a:latin typeface="Times New Roman" panose="02020603050405020304" pitchFamily="18" charset="0"/>
                          <a:cs typeface="Times New Roman" panose="02020603050405020304" pitchFamily="18" charset="0"/>
                        </a:rPr>
                        <a:t>. до 150 </a:t>
                      </a:r>
                      <a:r>
                        <a:rPr lang="ru-RU" sz="900" i="1" u="none" strike="noStrike" dirty="0" err="1">
                          <a:effectLst/>
                          <a:latin typeface="Times New Roman" panose="02020603050405020304" pitchFamily="18" charset="0"/>
                          <a:cs typeface="Times New Roman" panose="02020603050405020304" pitchFamily="18" charset="0"/>
                        </a:rPr>
                        <a:t>л.с</a:t>
                      </a:r>
                      <a:r>
                        <a:rPr lang="ru-RU" sz="900" i="1" u="none" strike="noStrike" dirty="0">
                          <a:effectLst/>
                          <a:latin typeface="Times New Roman" panose="02020603050405020304" pitchFamily="18" charset="0"/>
                          <a:cs typeface="Times New Roman" panose="02020603050405020304" pitchFamily="18" charset="0"/>
                        </a:rPr>
                        <a:t>.  включительно и в отношении мотоциклов и мотороллеров с мощностью двигателя до 40 </a:t>
                      </a:r>
                      <a:r>
                        <a:rPr lang="ru-RU" sz="900" i="1" u="none" strike="noStrike" dirty="0" err="1">
                          <a:effectLst/>
                          <a:latin typeface="Times New Roman" panose="02020603050405020304" pitchFamily="18" charset="0"/>
                          <a:cs typeface="Times New Roman" panose="02020603050405020304" pitchFamily="18" charset="0"/>
                        </a:rPr>
                        <a:t>л.с</a:t>
                      </a:r>
                      <a:r>
                        <a:rPr lang="ru-RU" sz="900" i="1" u="none" strike="noStrike" dirty="0">
                          <a:effectLst/>
                          <a:latin typeface="Times New Roman" panose="02020603050405020304" pitchFamily="18" charset="0"/>
                          <a:cs typeface="Times New Roman" panose="02020603050405020304" pitchFamily="18" charset="0"/>
                        </a:rPr>
                        <a:t>.  включительно; </a:t>
                      </a:r>
                    </a:p>
                    <a:p>
                      <a:pPr marL="72000" algn="l" fontAlgn="t">
                        <a:lnSpc>
                          <a:spcPct val="90000"/>
                        </a:lnSpc>
                      </a:pPr>
                      <a:r>
                        <a:rPr lang="ru-RU" sz="900" i="1" u="none" strike="noStrike" dirty="0">
                          <a:effectLst/>
                          <a:latin typeface="Times New Roman" panose="02020603050405020304" pitchFamily="18" charset="0"/>
                          <a:cs typeface="Times New Roman" panose="02020603050405020304" pitchFamily="18" charset="0"/>
                        </a:rPr>
                        <a:t>- </a:t>
                      </a:r>
                      <a:r>
                        <a:rPr lang="ru-RU" sz="900" b="1" i="1" u="none" strike="noStrike" dirty="0">
                          <a:effectLst/>
                          <a:latin typeface="Times New Roman" panose="02020603050405020304" pitchFamily="18" charset="0"/>
                          <a:cs typeface="Times New Roman" panose="02020603050405020304" pitchFamily="18" charset="0"/>
                        </a:rPr>
                        <a:t>на 50% </a:t>
                      </a:r>
                      <a:r>
                        <a:rPr lang="ru-RU" sz="900" i="1" u="none" strike="noStrike" dirty="0">
                          <a:effectLst/>
                          <a:latin typeface="Times New Roman" panose="02020603050405020304" pitchFamily="18" charset="0"/>
                          <a:cs typeface="Times New Roman" panose="02020603050405020304" pitchFamily="18" charset="0"/>
                        </a:rPr>
                        <a:t>для организаций и физических лиц в отношении транспортных средств, использующих природный газ в качестве моторного топлив.</a:t>
                      </a:r>
                      <a:endParaRPr lang="ru-RU" sz="9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109 566</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2</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70 755</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00" i="1" u="none" strike="noStrike" dirty="0">
                          <a:effectLst/>
                          <a:latin typeface="Times New Roman" panose="02020603050405020304" pitchFamily="18" charset="0"/>
                          <a:cs typeface="Times New Roman" panose="02020603050405020304" pitchFamily="18" charset="0"/>
                        </a:rPr>
                        <a:t>да</a:t>
                      </a:r>
                      <a:endParaRPr lang="ru-RU"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700" i="1" u="none" strike="noStrike" dirty="0">
                          <a:effectLst/>
                          <a:latin typeface="Times New Roman" panose="02020603050405020304" pitchFamily="18" charset="0"/>
                          <a:cs typeface="Times New Roman" panose="02020603050405020304" pitchFamily="18" charset="0"/>
                        </a:rPr>
                        <a:t>сохранить</a:t>
                      </a:r>
                      <a:endParaRPr lang="ru-RU" sz="7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115 389</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2</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73 796</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2</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9838134"/>
                  </a:ext>
                </a:extLst>
              </a:tr>
            </a:tbl>
          </a:graphicData>
        </a:graphic>
      </p:graphicFrame>
      <p:sp>
        <p:nvSpPr>
          <p:cNvPr id="9" name="TextBox 31"/>
          <p:cNvSpPr txBox="1">
            <a:spLocks noChangeArrowheads="1"/>
          </p:cNvSpPr>
          <p:nvPr/>
        </p:nvSpPr>
        <p:spPr bwMode="auto">
          <a:xfrm>
            <a:off x="819625" y="113122"/>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(7)</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022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26</a:t>
            </a:fld>
            <a:endParaRPr lang="en-US" altLang="ru-RU" dirty="0"/>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1"/>
          <p:cNvSpPr txBox="1">
            <a:spLocks noChangeArrowheads="1"/>
          </p:cNvSpPr>
          <p:nvPr/>
        </p:nvSpPr>
        <p:spPr bwMode="auto">
          <a:xfrm>
            <a:off x="819625" y="113122"/>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(8)</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026302940"/>
              </p:ext>
            </p:extLst>
          </p:nvPr>
        </p:nvGraphicFramePr>
        <p:xfrm>
          <a:off x="144897" y="798107"/>
          <a:ext cx="9640126" cy="5926979"/>
        </p:xfrm>
        <a:graphic>
          <a:graphicData uri="http://schemas.openxmlformats.org/drawingml/2006/table">
            <a:tbl>
              <a:tblPr>
                <a:tableStyleId>{5C22544A-7EE6-4342-B048-85BDC9FD1C3A}</a:tableStyleId>
              </a:tblPr>
              <a:tblGrid>
                <a:gridCol w="3539806">
                  <a:extLst>
                    <a:ext uri="{9D8B030D-6E8A-4147-A177-3AD203B41FA5}">
                      <a16:colId xmlns:a16="http://schemas.microsoft.com/office/drawing/2014/main" val="2649914864"/>
                    </a:ext>
                  </a:extLst>
                </a:gridCol>
                <a:gridCol w="766131">
                  <a:extLst>
                    <a:ext uri="{9D8B030D-6E8A-4147-A177-3AD203B41FA5}">
                      <a16:colId xmlns:a16="http://schemas.microsoft.com/office/drawing/2014/main" val="2950642559"/>
                    </a:ext>
                  </a:extLst>
                </a:gridCol>
                <a:gridCol w="411795">
                  <a:extLst>
                    <a:ext uri="{9D8B030D-6E8A-4147-A177-3AD203B41FA5}">
                      <a16:colId xmlns:a16="http://schemas.microsoft.com/office/drawing/2014/main" val="123135032"/>
                    </a:ext>
                  </a:extLst>
                </a:gridCol>
                <a:gridCol w="938511">
                  <a:extLst>
                    <a:ext uri="{9D8B030D-6E8A-4147-A177-3AD203B41FA5}">
                      <a16:colId xmlns:a16="http://schemas.microsoft.com/office/drawing/2014/main" val="2513466731"/>
                    </a:ext>
                  </a:extLst>
                </a:gridCol>
                <a:gridCol w="693928">
                  <a:extLst>
                    <a:ext uri="{9D8B030D-6E8A-4147-A177-3AD203B41FA5}">
                      <a16:colId xmlns:a16="http://schemas.microsoft.com/office/drawing/2014/main" val="1658563713"/>
                    </a:ext>
                  </a:extLst>
                </a:gridCol>
                <a:gridCol w="704262">
                  <a:extLst>
                    <a:ext uri="{9D8B030D-6E8A-4147-A177-3AD203B41FA5}">
                      <a16:colId xmlns:a16="http://schemas.microsoft.com/office/drawing/2014/main" val="3793994637"/>
                    </a:ext>
                  </a:extLst>
                </a:gridCol>
                <a:gridCol w="756554">
                  <a:extLst>
                    <a:ext uri="{9D8B030D-6E8A-4147-A177-3AD203B41FA5}">
                      <a16:colId xmlns:a16="http://schemas.microsoft.com/office/drawing/2014/main" val="4086132594"/>
                    </a:ext>
                  </a:extLst>
                </a:gridCol>
                <a:gridCol w="492913">
                  <a:extLst>
                    <a:ext uri="{9D8B030D-6E8A-4147-A177-3AD203B41FA5}">
                      <a16:colId xmlns:a16="http://schemas.microsoft.com/office/drawing/2014/main" val="3077585328"/>
                    </a:ext>
                  </a:extLst>
                </a:gridCol>
                <a:gridCol w="841963">
                  <a:extLst>
                    <a:ext uri="{9D8B030D-6E8A-4147-A177-3AD203B41FA5}">
                      <a16:colId xmlns:a16="http://schemas.microsoft.com/office/drawing/2014/main" val="971061153"/>
                    </a:ext>
                  </a:extLst>
                </a:gridCol>
                <a:gridCol w="494263">
                  <a:extLst>
                    <a:ext uri="{9D8B030D-6E8A-4147-A177-3AD203B41FA5}">
                      <a16:colId xmlns:a16="http://schemas.microsoft.com/office/drawing/2014/main" val="3052470626"/>
                    </a:ext>
                  </a:extLst>
                </a:gridCol>
              </a:tblGrid>
              <a:tr h="132725">
                <a:tc rowSpan="2">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Наименование</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2023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2024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2025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22159028"/>
                  </a:ext>
                </a:extLst>
              </a:tr>
              <a:tr h="701451">
                <a:tc vMerge="1">
                  <a:txBody>
                    <a:bodyPr/>
                    <a:lstStyle/>
                    <a:p>
                      <a:endParaRPr lang="ru-RU"/>
                    </a:p>
                  </a:txBody>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Сумма налоговых льгот, тыс. рублей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 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Численность плательщиков налогов, воспользовавшихся налоговой льготой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Эффективность налоговых льгот</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(да/нет)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Оценка куратора</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Сумма налоговых льгот, тыс. рублей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Численность плательщиков налогов, воспользовавшихся налоговой льготой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4542598"/>
                  </a:ext>
                </a:extLst>
              </a:tr>
              <a:tr h="158071">
                <a:tc>
                  <a:txBody>
                    <a:bodyPr/>
                    <a:lstStyle/>
                    <a:p>
                      <a:pPr marL="72000" algn="l" fontAlgn="t">
                        <a:lnSpc>
                          <a:spcPct val="90000"/>
                        </a:lnSpc>
                      </a:pPr>
                      <a:r>
                        <a:rPr lang="ru-RU" sz="1100" b="1" i="0" u="none" strike="noStrike" dirty="0">
                          <a:effectLst/>
                          <a:latin typeface="Times New Roman" panose="02020603050405020304" pitchFamily="18" charset="0"/>
                          <a:cs typeface="Times New Roman" panose="02020603050405020304" pitchFamily="18" charset="0"/>
                        </a:rPr>
                        <a:t>Налог на прибыль организаций</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i="0" u="none" strike="noStrike" dirty="0">
                          <a:effectLst/>
                          <a:latin typeface="Times New Roman" panose="02020603050405020304" pitchFamily="18" charset="0"/>
                          <a:cs typeface="Times New Roman" panose="02020603050405020304" pitchFamily="18" charset="0"/>
                        </a:rPr>
                        <a:t>0</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i="0" u="none" strike="noStrike" dirty="0">
                          <a:effectLst/>
                          <a:latin typeface="Times New Roman" panose="02020603050405020304" pitchFamily="18" charset="0"/>
                          <a:cs typeface="Times New Roman" panose="02020603050405020304" pitchFamily="18" charset="0"/>
                        </a:rPr>
                        <a:t>1</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i="0" u="none" strike="noStrike" dirty="0">
                          <a:effectLst/>
                          <a:latin typeface="Times New Roman" panose="02020603050405020304" pitchFamily="18" charset="0"/>
                          <a:cs typeface="Times New Roman" panose="02020603050405020304" pitchFamily="18" charset="0"/>
                        </a:rPr>
                        <a:t>0</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lnSpc>
                          <a:spcPct val="90000"/>
                        </a:lnSpc>
                      </a:pPr>
                      <a:r>
                        <a:rPr lang="ru-RU" sz="1100" b="1" i="0" u="none" strike="noStrike" dirty="0">
                          <a:effectLst/>
                          <a:latin typeface="Times New Roman" panose="02020603050405020304" pitchFamily="18" charset="0"/>
                          <a:cs typeface="Times New Roman" panose="02020603050405020304" pitchFamily="18" charset="0"/>
                        </a:rPr>
                        <a:t>да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lnSpc>
                          <a:spcPct val="90000"/>
                        </a:lnSpc>
                      </a:pPr>
                      <a:r>
                        <a:rPr lang="ru-RU" sz="900" b="1" i="0" u="none" strike="noStrike" dirty="0">
                          <a:effectLst/>
                          <a:latin typeface="Times New Roman" panose="02020603050405020304" pitchFamily="18" charset="0"/>
                          <a:cs typeface="Times New Roman" panose="02020603050405020304" pitchFamily="18" charset="0"/>
                        </a:rPr>
                        <a:t>сохранить</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i="0" u="none" strike="noStrike" dirty="0">
                          <a:effectLst/>
                          <a:latin typeface="Times New Roman" panose="02020603050405020304" pitchFamily="18" charset="0"/>
                          <a:cs typeface="Times New Roman" panose="02020603050405020304" pitchFamily="18" charset="0"/>
                        </a:rPr>
                        <a:t>0</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i="0" u="none" strike="noStrike" dirty="0">
                          <a:effectLst/>
                          <a:latin typeface="Times New Roman" panose="02020603050405020304" pitchFamily="18" charset="0"/>
                          <a:cs typeface="Times New Roman" panose="02020603050405020304" pitchFamily="18" charset="0"/>
                        </a:rPr>
                        <a:t>1</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i="0" u="none" strike="noStrike" dirty="0">
                          <a:effectLst/>
                          <a:latin typeface="Times New Roman" panose="02020603050405020304" pitchFamily="18" charset="0"/>
                          <a:cs typeface="Times New Roman" panose="02020603050405020304" pitchFamily="18" charset="0"/>
                        </a:rPr>
                        <a:t>0</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lnSpc>
                          <a:spcPct val="90000"/>
                        </a:lnSpc>
                      </a:pPr>
                      <a:r>
                        <a:rPr lang="ru-RU" sz="1100" b="1" i="0" u="none" strike="noStrike" dirty="0">
                          <a:effectLst/>
                          <a:latin typeface="Times New Roman" panose="02020603050405020304" pitchFamily="18" charset="0"/>
                          <a:cs typeface="Times New Roman" panose="02020603050405020304" pitchFamily="18" charset="0"/>
                        </a:rPr>
                        <a:t>0</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214217"/>
                  </a:ext>
                </a:extLst>
              </a:tr>
              <a:tr h="424695">
                <a:tc>
                  <a:txBody>
                    <a:bodyPr/>
                    <a:lstStyle/>
                    <a:p>
                      <a:pPr marL="72000" algn="l" fontAlgn="t">
                        <a:lnSpc>
                          <a:spcPct val="90000"/>
                        </a:lnSpc>
                      </a:pPr>
                      <a:r>
                        <a:rPr lang="ru-RU" sz="900" b="1" i="1" u="none" strike="noStrike" dirty="0">
                          <a:effectLst/>
                          <a:latin typeface="Times New Roman" panose="02020603050405020304" pitchFamily="18" charset="0"/>
                          <a:cs typeface="Times New Roman" panose="02020603050405020304" pitchFamily="18" charset="0"/>
                        </a:rPr>
                        <a:t>Понижена</a:t>
                      </a:r>
                      <a:r>
                        <a:rPr lang="ru-RU" sz="900" b="1" i="1" u="none" strike="noStrike" baseline="0" dirty="0">
                          <a:effectLst/>
                          <a:latin typeface="Times New Roman" panose="02020603050405020304" pitchFamily="18" charset="0"/>
                          <a:cs typeface="Times New Roman" panose="02020603050405020304" pitchFamily="18" charset="0"/>
                        </a:rPr>
                        <a:t> налоговая ставка</a:t>
                      </a:r>
                      <a:r>
                        <a:rPr lang="ru-RU" sz="900" b="1" i="1" u="none" strike="noStrike" dirty="0">
                          <a:effectLst/>
                          <a:latin typeface="Times New Roman" panose="02020603050405020304" pitchFamily="18" charset="0"/>
                          <a:cs typeface="Times New Roman" panose="02020603050405020304" pitchFamily="18" charset="0"/>
                        </a:rPr>
                        <a:t> на 4,5% </a:t>
                      </a:r>
                      <a:r>
                        <a:rPr lang="ru-RU" sz="900" i="1" u="none" strike="noStrike" dirty="0">
                          <a:effectLst/>
                          <a:latin typeface="Times New Roman" panose="02020603050405020304" pitchFamily="18" charset="0"/>
                          <a:cs typeface="Times New Roman" panose="02020603050405020304" pitchFamily="18" charset="0"/>
                        </a:rPr>
                        <a:t>для организаций народных художественных промыслов </a:t>
                      </a:r>
                      <a:r>
                        <a:rPr lang="ru-RU" sz="900" b="1" i="1" u="none" strike="noStrike" dirty="0">
                          <a:effectLst/>
                          <a:latin typeface="Times New Roman" panose="02020603050405020304" pitchFamily="18" charset="0"/>
                          <a:cs typeface="Times New Roman" panose="02020603050405020304" pitchFamily="18" charset="0"/>
                        </a:rPr>
                        <a:t>(за период 2023-2024 гг. льготой никто не воспользовался, действовала с 01.01.2009 по 01.01.2025)</a:t>
                      </a:r>
                      <a:endParaRPr lang="ru-RU" sz="9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0</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0</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1050" i="1" u="none" strike="noStrike" dirty="0">
                          <a:effectLst/>
                          <a:latin typeface="Times New Roman" panose="02020603050405020304" pitchFamily="18" charset="0"/>
                          <a:cs typeface="Times New Roman" panose="02020603050405020304" pitchFamily="18" charset="0"/>
                        </a:rPr>
                        <a:t>да</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90000"/>
                        </a:lnSpc>
                      </a:pPr>
                      <a:r>
                        <a:rPr lang="ru-RU" sz="800" i="1" u="none" strike="noStrike" dirty="0">
                          <a:effectLst/>
                          <a:latin typeface="Times New Roman" panose="02020603050405020304" pitchFamily="18" charset="0"/>
                          <a:cs typeface="Times New Roman" panose="02020603050405020304" pitchFamily="18" charset="0"/>
                        </a:rPr>
                        <a:t>сохранить</a:t>
                      </a:r>
                      <a:endParaRPr lang="ru-RU" sz="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0</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1</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0</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i="1" u="none" strike="noStrike" dirty="0">
                          <a:effectLst/>
                          <a:latin typeface="Times New Roman" panose="02020603050405020304" pitchFamily="18" charset="0"/>
                          <a:cs typeface="Times New Roman" panose="02020603050405020304" pitchFamily="18" charset="0"/>
                        </a:rPr>
                        <a:t>0</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9711503"/>
                  </a:ext>
                </a:extLst>
              </a:tr>
              <a:tr h="189133">
                <a:tc>
                  <a:txBody>
                    <a:bodyPr/>
                    <a:lstStyle/>
                    <a:p>
                      <a:pPr marL="72000" algn="l" defTabSz="914400" rtl="0" eaLnBrk="1" fontAlgn="t" latinLnBrk="0" hangingPunct="1">
                        <a:lnSpc>
                          <a:spcPct val="90000"/>
                        </a:lnSpc>
                      </a:pPr>
                      <a:r>
                        <a:rPr lang="ru-RU" sz="14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Стимулирующая, в том числе:</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t" latinLnBrk="0" hangingPunct="1">
                        <a:lnSpc>
                          <a:spcPct val="90000"/>
                        </a:lnSpc>
                      </a:pPr>
                      <a:r>
                        <a:rPr lang="ru-RU" sz="14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3 572 863</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t" latinLnBrk="0" hangingPunct="1">
                        <a:lnSpc>
                          <a:spcPct val="90000"/>
                        </a:lnSpc>
                      </a:pPr>
                      <a:r>
                        <a:rPr lang="ru-RU" sz="14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36</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t" latinLnBrk="0" hangingPunct="1">
                        <a:lnSpc>
                          <a:spcPct val="90000"/>
                        </a:lnSpc>
                      </a:pPr>
                      <a:r>
                        <a:rPr lang="ru-RU" sz="1400" b="1" i="1" u="none" strike="noStrike" kern="1200" dirty="0">
                          <a:solidFill>
                            <a:schemeClr val="dk1"/>
                          </a:solidFill>
                          <a:effectLst/>
                          <a:latin typeface="Times New Roman" panose="02020603050405020304" pitchFamily="18" charset="0"/>
                          <a:ea typeface="+mn-ea"/>
                          <a:cs typeface="Times New Roman" panose="02020603050405020304" pitchFamily="18" charset="0"/>
                        </a:rPr>
                        <a:t>1 183</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t" latinLnBrk="0" hangingPunct="1">
                        <a:lnSpc>
                          <a:spcPct val="90000"/>
                        </a:lnSpc>
                      </a:pPr>
                      <a:r>
                        <a:rPr lang="ru-RU" sz="14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да</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t" latinLnBrk="0" hangingPunct="1">
                        <a:lnSpc>
                          <a:spcPct val="90000"/>
                        </a:lnSpc>
                      </a:pPr>
                      <a:r>
                        <a:rPr lang="ru-RU" sz="10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сохранить</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t" latinLnBrk="0" hangingPunct="1">
                        <a:lnSpc>
                          <a:spcPct val="90000"/>
                        </a:lnSpc>
                      </a:pPr>
                      <a:r>
                        <a:rPr lang="ru-RU" sz="14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5 025 606</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t" latinLnBrk="0" hangingPunct="1">
                        <a:lnSpc>
                          <a:spcPct val="90000"/>
                        </a:lnSpc>
                      </a:pPr>
                      <a:r>
                        <a:rPr lang="ru-RU" sz="1400" b="1" i="1" u="none" strike="noStrike" kern="1200" dirty="0">
                          <a:solidFill>
                            <a:schemeClr val="dk1"/>
                          </a:solidFill>
                          <a:effectLst/>
                          <a:latin typeface="Times New Roman" panose="02020603050405020304" pitchFamily="18" charset="0"/>
                          <a:ea typeface="+mn-ea"/>
                          <a:cs typeface="Times New Roman" panose="02020603050405020304" pitchFamily="18" charset="0"/>
                        </a:rPr>
                        <a:t>37</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t" latinLnBrk="0" hangingPunct="1">
                        <a:lnSpc>
                          <a:spcPct val="90000"/>
                        </a:lnSpc>
                      </a:pPr>
                      <a:r>
                        <a:rPr lang="ru-RU" sz="14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1 104</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t" latinLnBrk="0" hangingPunct="1">
                        <a:lnSpc>
                          <a:spcPct val="90000"/>
                        </a:lnSpc>
                      </a:pPr>
                      <a:r>
                        <a:rPr lang="ru-RU" sz="14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32</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76828154"/>
                  </a:ext>
                </a:extLst>
              </a:tr>
              <a:tr h="149504">
                <a:tc>
                  <a:txBody>
                    <a:bodyPr/>
                    <a:lstStyle/>
                    <a:p>
                      <a:pPr marL="72000" algn="l" defTabSz="914400" rtl="0" eaLnBrk="1" fontAlgn="t" latinLnBrk="0" hangingPunct="1">
                        <a:lnSpc>
                          <a:spcPct val="90000"/>
                        </a:lnSpc>
                      </a:pPr>
                      <a:r>
                        <a:rPr lang="ru-RU" sz="11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Налог на имущество организаций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t" latinLnBrk="0" hangingPunct="1">
                        <a:lnSpc>
                          <a:spcPct val="90000"/>
                        </a:lnSpc>
                      </a:pPr>
                      <a:r>
                        <a:rPr lang="ru-RU" sz="11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612 403</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t" latinLnBrk="0" hangingPunct="1">
                        <a:lnSpc>
                          <a:spcPct val="90000"/>
                        </a:lnSpc>
                      </a:pPr>
                      <a:r>
                        <a:rPr lang="ru-RU" sz="11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15</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t" latinLnBrk="0" hangingPunct="1">
                        <a:lnSpc>
                          <a:spcPct val="90000"/>
                        </a:lnSpc>
                      </a:pPr>
                      <a:r>
                        <a:rPr lang="ru-RU" sz="11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606</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t" latinLnBrk="0" hangingPunct="1">
                        <a:lnSpc>
                          <a:spcPct val="90000"/>
                        </a:lnSpc>
                      </a:pPr>
                      <a:r>
                        <a:rPr lang="ru-RU" sz="11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да</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сохранить</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t" latinLnBrk="0" hangingPunct="1">
                        <a:lnSpc>
                          <a:spcPct val="90000"/>
                        </a:lnSpc>
                      </a:pPr>
                      <a:r>
                        <a:rPr lang="ru-RU" sz="11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552 342</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t" latinLnBrk="0" hangingPunct="1">
                        <a:lnSpc>
                          <a:spcPct val="90000"/>
                        </a:lnSpc>
                      </a:pPr>
                      <a:r>
                        <a:rPr lang="ru-RU" sz="11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16</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t" latinLnBrk="0" hangingPunct="1">
                        <a:lnSpc>
                          <a:spcPct val="90000"/>
                        </a:lnSpc>
                      </a:pPr>
                      <a:r>
                        <a:rPr lang="ru-RU" sz="11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563</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t" latinLnBrk="0" hangingPunct="1">
                        <a:lnSpc>
                          <a:spcPct val="90000"/>
                        </a:lnSpc>
                      </a:pPr>
                      <a:r>
                        <a:rPr lang="ru-RU" sz="11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16</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5797422"/>
                  </a:ext>
                </a:extLst>
              </a:tr>
              <a:tr h="3847116">
                <a:tc>
                  <a:txBody>
                    <a:bodyPr/>
                    <a:lstStyle/>
                    <a:p>
                      <a:pPr marL="72000" algn="l" defTabSz="914400" rtl="0" eaLnBrk="1" fontAlgn="t" latinLnBrk="0" hangingPunct="1">
                        <a:lnSpc>
                          <a:spcPct val="90000"/>
                        </a:lnSpc>
                      </a:pPr>
                      <a:r>
                        <a:rPr lang="ru-RU" sz="1100" b="1" i="1" u="none" strike="noStrike" kern="1200" dirty="0">
                          <a:solidFill>
                            <a:schemeClr val="dk1"/>
                          </a:solidFill>
                          <a:effectLst/>
                          <a:latin typeface="Times New Roman" panose="02020603050405020304" pitchFamily="18" charset="0"/>
                          <a:ea typeface="+mn-ea"/>
                          <a:cs typeface="Times New Roman" panose="02020603050405020304" pitchFamily="18" charset="0"/>
                        </a:rPr>
                        <a:t>освобождаются от уплаты налога:</a:t>
                      </a:r>
                      <a:b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организации-победители конкурса региональных инвестиционных проектов;</a:t>
                      </a:r>
                    </a:p>
                    <a:p>
                      <a:pPr marL="72000" algn="l" defTabSz="914400" rtl="0" eaLnBrk="1" fontAlgn="t" latinLnBrk="0" hangingPunct="1">
                        <a:lnSpc>
                          <a:spcPct val="90000"/>
                        </a:lnSpc>
                      </a:pP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организации, которым до 01.01.2022 был присвоен статус участника ОЭЗ регионального уровня;</a:t>
                      </a:r>
                    </a:p>
                    <a:p>
                      <a:pPr marL="72000" algn="l" defTabSz="914400" rtl="0" eaLnBrk="1" fontAlgn="t" latinLnBrk="0" hangingPunct="1">
                        <a:lnSpc>
                          <a:spcPct val="90000"/>
                        </a:lnSpc>
                      </a:pP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резиденты индустриальных (промышленных) парков </a:t>
                      </a:r>
                      <a:r>
                        <a:rPr lang="ru-RU" sz="900" b="1" i="1" u="none" strike="noStrike" kern="1200" dirty="0">
                          <a:solidFill>
                            <a:schemeClr val="dk1"/>
                          </a:solidFill>
                          <a:effectLst/>
                          <a:latin typeface="Times New Roman" panose="02020603050405020304" pitchFamily="18" charset="0"/>
                          <a:ea typeface="+mn-ea"/>
                          <a:cs typeface="Times New Roman" panose="02020603050405020304" pitchFamily="18" charset="0"/>
                        </a:rPr>
                        <a:t>(в 2024 году льготой никто не воспользовался, льгота действует с 01.01.2012, срок окончания не установлен);</a:t>
                      </a:r>
                    </a:p>
                    <a:p>
                      <a:pPr marL="72000" algn="l" defTabSz="914400" rtl="0" eaLnBrk="1" fontAlgn="t" latinLnBrk="0" hangingPunct="1">
                        <a:lnSpc>
                          <a:spcPct val="90000"/>
                        </a:lnSpc>
                      </a:pP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организации, реализующие инновационные проект;</a:t>
                      </a:r>
                    </a:p>
                    <a:p>
                      <a:pPr marL="72000" algn="l" defTabSz="914400" rtl="0" eaLnBrk="1" fontAlgn="t" latinLnBrk="0" hangingPunct="1">
                        <a:lnSpc>
                          <a:spcPct val="90000"/>
                        </a:lnSpc>
                      </a:pP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сельскохозяйственные потребительские кооператив;</a:t>
                      </a:r>
                    </a:p>
                    <a:p>
                      <a:pPr marL="72000" algn="l" defTabSz="914400" rtl="0" eaLnBrk="1" fontAlgn="t" latinLnBrk="0" hangingPunct="1">
                        <a:lnSpc>
                          <a:spcPct val="90000"/>
                        </a:lnSpc>
                      </a:pP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организации-владельцы объектов налогообложения (в отношении вновь вводимых генерирующих объектов, вырабатывающих электроэнергию для собственных производственных нужд </a:t>
                      </a:r>
                      <a:r>
                        <a:rPr lang="ru-RU" sz="900" b="1" i="1" u="none" strike="noStrike" kern="1200" dirty="0">
                          <a:solidFill>
                            <a:schemeClr val="dk1"/>
                          </a:solidFill>
                          <a:effectLst/>
                          <a:latin typeface="Times New Roman" panose="02020603050405020304" pitchFamily="18" charset="0"/>
                          <a:ea typeface="+mn-ea"/>
                          <a:cs typeface="Times New Roman" panose="02020603050405020304" pitchFamily="18" charset="0"/>
                        </a:rPr>
                        <a:t>(за период 2023-2024 гг. льготой никто не воспользовался, льгота действует с 01.01.2019, срок окончания не установлен);</a:t>
                      </a: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объектов недвижимого имущества,  используемых для розничной торговли и расположенных в населенных пунктах с численностью населения до 500 человек; объектов недвижимого имущества, созданных ими и (или) переданных им в рамках концессионного соглашения о создании, реконструкции и эксплуатации объектов транспортной инфраструктуры, одной из сторон которого является Липецкая область);</a:t>
                      </a:r>
                    </a:p>
                    <a:p>
                      <a:pPr marL="72000" algn="l" defTabSz="914400" rtl="0" eaLnBrk="1" fontAlgn="t" latinLnBrk="0" hangingPunct="1">
                        <a:lnSpc>
                          <a:spcPct val="90000"/>
                        </a:lnSpc>
                      </a:pP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участники специальных инвестиционных контрактов </a:t>
                      </a:r>
                      <a:r>
                        <a:rPr lang="ru-RU" sz="900" b="1" i="1" u="none" strike="noStrike" kern="1200" dirty="0">
                          <a:solidFill>
                            <a:schemeClr val="dk1"/>
                          </a:solidFill>
                          <a:effectLst/>
                          <a:latin typeface="Times New Roman" panose="02020603050405020304" pitchFamily="18" charset="0"/>
                          <a:ea typeface="+mn-ea"/>
                          <a:cs typeface="Times New Roman" panose="02020603050405020304" pitchFamily="18" charset="0"/>
                        </a:rPr>
                        <a:t>(за период 2023-2024 гг. льготой никто не воспользовался, льгота действует с 01.01.2022, срок окончания не установлен);</a:t>
                      </a:r>
                    </a:p>
                    <a:p>
                      <a:pPr marL="72000" algn="l" defTabSz="914400" rtl="0" eaLnBrk="1" fontAlgn="t" latinLnBrk="0" hangingPunct="1">
                        <a:lnSpc>
                          <a:spcPct val="90000"/>
                        </a:lnSpc>
                      </a:pP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организации, основным видом деятельности которых является деятельность по управлению фондами; </a:t>
                      </a:r>
                      <a:r>
                        <a:rPr lang="ru-RU" sz="900" b="1" i="1" u="none" strike="noStrike" kern="1200" dirty="0">
                          <a:solidFill>
                            <a:schemeClr val="dk1"/>
                          </a:solidFill>
                          <a:effectLst/>
                          <a:latin typeface="Times New Roman" panose="02020603050405020304" pitchFamily="18" charset="0"/>
                          <a:ea typeface="+mn-ea"/>
                          <a:cs typeface="Times New Roman" panose="02020603050405020304" pitchFamily="18" charset="0"/>
                        </a:rPr>
                        <a:t>(в 2024 году льготой никто не воспользовался, льгота действует с 01.01.2024, срок окончания не установлен);</a:t>
                      </a:r>
                    </a:p>
                    <a:p>
                      <a:pPr marL="72000" algn="l" defTabSz="914400" rtl="0" eaLnBrk="1" fontAlgn="t" latinLnBrk="0" hangingPunct="1">
                        <a:lnSpc>
                          <a:spcPct val="90000"/>
                        </a:lnSpc>
                      </a:pP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управляющие компании особых экономических зон промышленно-производственного тип в отношении недвижимого имущества, созданного в целях реализации соглашений о создании особых экономических зон.</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529 434</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10</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44</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да</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800" i="1" u="none" strike="noStrike" kern="1200" dirty="0">
                          <a:solidFill>
                            <a:schemeClr val="dk1"/>
                          </a:solidFill>
                          <a:effectLst/>
                          <a:latin typeface="Times New Roman" panose="02020603050405020304" pitchFamily="18" charset="0"/>
                          <a:ea typeface="+mn-ea"/>
                          <a:cs typeface="Times New Roman" panose="02020603050405020304" pitchFamily="18" charset="0"/>
                        </a:rPr>
                        <a:t>сохранить</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453 050</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11</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41</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11</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5668085"/>
                  </a:ext>
                </a:extLst>
              </a:tr>
            </a:tbl>
          </a:graphicData>
        </a:graphic>
      </p:graphicFrame>
    </p:spTree>
    <p:extLst>
      <p:ext uri="{BB962C8B-B14F-4D97-AF65-F5344CB8AC3E}">
        <p14:creationId xmlns:p14="http://schemas.microsoft.com/office/powerpoint/2010/main" val="78452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27</a:t>
            </a:fld>
            <a:endParaRPr lang="en-US" altLang="ru-RU" dirty="0"/>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1"/>
          <p:cNvSpPr txBox="1">
            <a:spLocks noChangeArrowheads="1"/>
          </p:cNvSpPr>
          <p:nvPr/>
        </p:nvSpPr>
        <p:spPr bwMode="auto">
          <a:xfrm>
            <a:off x="819625" y="113122"/>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(9)</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nvGraphicFramePr>
        <p:xfrm>
          <a:off x="116618" y="892373"/>
          <a:ext cx="9713967" cy="5653299"/>
        </p:xfrm>
        <a:graphic>
          <a:graphicData uri="http://schemas.openxmlformats.org/drawingml/2006/table">
            <a:tbl>
              <a:tblPr>
                <a:tableStyleId>{5C22544A-7EE6-4342-B048-85BDC9FD1C3A}</a:tableStyleId>
              </a:tblPr>
              <a:tblGrid>
                <a:gridCol w="3248751">
                  <a:extLst>
                    <a:ext uri="{9D8B030D-6E8A-4147-A177-3AD203B41FA5}">
                      <a16:colId xmlns:a16="http://schemas.microsoft.com/office/drawing/2014/main" val="2649914864"/>
                    </a:ext>
                  </a:extLst>
                </a:gridCol>
                <a:gridCol w="707011">
                  <a:extLst>
                    <a:ext uri="{9D8B030D-6E8A-4147-A177-3AD203B41FA5}">
                      <a16:colId xmlns:a16="http://schemas.microsoft.com/office/drawing/2014/main" val="2950642559"/>
                    </a:ext>
                  </a:extLst>
                </a:gridCol>
                <a:gridCol w="565608">
                  <a:extLst>
                    <a:ext uri="{9D8B030D-6E8A-4147-A177-3AD203B41FA5}">
                      <a16:colId xmlns:a16="http://schemas.microsoft.com/office/drawing/2014/main" val="123135032"/>
                    </a:ext>
                  </a:extLst>
                </a:gridCol>
                <a:gridCol w="886120">
                  <a:extLst>
                    <a:ext uri="{9D8B030D-6E8A-4147-A177-3AD203B41FA5}">
                      <a16:colId xmlns:a16="http://schemas.microsoft.com/office/drawing/2014/main" val="2513466731"/>
                    </a:ext>
                  </a:extLst>
                </a:gridCol>
                <a:gridCol w="876692">
                  <a:extLst>
                    <a:ext uri="{9D8B030D-6E8A-4147-A177-3AD203B41FA5}">
                      <a16:colId xmlns:a16="http://schemas.microsoft.com/office/drawing/2014/main" val="1658563713"/>
                    </a:ext>
                  </a:extLst>
                </a:gridCol>
                <a:gridCol w="801279">
                  <a:extLst>
                    <a:ext uri="{9D8B030D-6E8A-4147-A177-3AD203B41FA5}">
                      <a16:colId xmlns:a16="http://schemas.microsoft.com/office/drawing/2014/main" val="3793994637"/>
                    </a:ext>
                  </a:extLst>
                </a:gridCol>
                <a:gridCol w="697583">
                  <a:extLst>
                    <a:ext uri="{9D8B030D-6E8A-4147-A177-3AD203B41FA5}">
                      <a16:colId xmlns:a16="http://schemas.microsoft.com/office/drawing/2014/main" val="4086132594"/>
                    </a:ext>
                  </a:extLst>
                </a:gridCol>
                <a:gridCol w="584462">
                  <a:extLst>
                    <a:ext uri="{9D8B030D-6E8A-4147-A177-3AD203B41FA5}">
                      <a16:colId xmlns:a16="http://schemas.microsoft.com/office/drawing/2014/main" val="3077585328"/>
                    </a:ext>
                  </a:extLst>
                </a:gridCol>
                <a:gridCol w="848412">
                  <a:extLst>
                    <a:ext uri="{9D8B030D-6E8A-4147-A177-3AD203B41FA5}">
                      <a16:colId xmlns:a16="http://schemas.microsoft.com/office/drawing/2014/main" val="971061153"/>
                    </a:ext>
                  </a:extLst>
                </a:gridCol>
                <a:gridCol w="498049">
                  <a:extLst>
                    <a:ext uri="{9D8B030D-6E8A-4147-A177-3AD203B41FA5}">
                      <a16:colId xmlns:a16="http://schemas.microsoft.com/office/drawing/2014/main" val="3052470626"/>
                    </a:ext>
                  </a:extLst>
                </a:gridCol>
              </a:tblGrid>
              <a:tr h="114426">
                <a:tc rowSpan="2">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Наименование</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2023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2024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2025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22159028"/>
                  </a:ext>
                </a:extLst>
              </a:tr>
              <a:tr h="601973">
                <a:tc vMerge="1">
                  <a:txBody>
                    <a:bodyPr/>
                    <a:lstStyle/>
                    <a:p>
                      <a:endParaRPr lang="ru-RU"/>
                    </a:p>
                  </a:txBody>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Сумма налоговых льгот, тыс. рублей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 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Численность плательщиков налогов, воспользовавшихся налоговой льготой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Эффективность налоговых льгот</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(да/нет)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Оценка куратора</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Сумма налоговых льгот, тыс. рублей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Численность плательщиков налогов, воспользовавшихся налоговой льготой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4542598"/>
                  </a:ext>
                </a:extLst>
              </a:tr>
              <a:tr h="2425196">
                <a:tc>
                  <a:txBody>
                    <a:bodyPr/>
                    <a:lstStyle/>
                    <a:p>
                      <a:pPr marL="72000" algn="l" defTabSz="914400" rtl="0" eaLnBrk="1" fontAlgn="t" latinLnBrk="0" hangingPunct="1">
                        <a:lnSpc>
                          <a:spcPct val="100000"/>
                        </a:lnSpc>
                      </a:pPr>
                      <a:r>
                        <a:rPr lang="ru-RU" sz="1000" b="1" i="1" u="none" strike="noStrike" kern="1200" dirty="0">
                          <a:solidFill>
                            <a:schemeClr val="dk1"/>
                          </a:solidFill>
                          <a:effectLst/>
                          <a:latin typeface="Times New Roman" panose="02020603050405020304" pitchFamily="18" charset="0"/>
                          <a:ea typeface="+mn-ea"/>
                          <a:cs typeface="Times New Roman" panose="02020603050405020304" pitchFamily="18" charset="0"/>
                        </a:rPr>
                        <a:t>уменьшение на 50% суммы налога предоставляется: </a:t>
                      </a:r>
                      <a:b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организациям-</a:t>
                      </a:r>
                      <a:r>
                        <a:rPr lang="ru-RU" sz="900" i="1" u="none" strike="noStrike" kern="1200" dirty="0" err="1">
                          <a:solidFill>
                            <a:schemeClr val="dk1"/>
                          </a:solidFill>
                          <a:effectLst/>
                          <a:latin typeface="Times New Roman" panose="02020603050405020304" pitchFamily="18" charset="0"/>
                          <a:ea typeface="+mn-ea"/>
                          <a:cs typeface="Times New Roman" panose="02020603050405020304" pitchFamily="18" charset="0"/>
                        </a:rPr>
                        <a:t>сельхозтоваропроизводителям</a:t>
                      </a: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занимающимися молочным и/ или мясным скотоводством;</a:t>
                      </a:r>
                      <a:b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управляющим компаниям индустриальных (промышленных) парков - в отношении имущества, используемого для функционирования индустриального (промышленного) парка; </a:t>
                      </a:r>
                      <a:r>
                        <a:rPr lang="ru-RU" sz="900" b="1" i="1" u="none" strike="noStrike" kern="1200" dirty="0">
                          <a:solidFill>
                            <a:schemeClr val="dk1"/>
                          </a:solidFill>
                          <a:effectLst/>
                          <a:latin typeface="Times New Roman" panose="02020603050405020304" pitchFamily="18" charset="0"/>
                          <a:ea typeface="+mn-ea"/>
                          <a:cs typeface="Times New Roman" panose="02020603050405020304" pitchFamily="18" charset="0"/>
                        </a:rPr>
                        <a:t>(за период 2023-2024 гг. льготой никто не воспользовался, льгота действует с 01.01.2012, срок окончания не установлен);</a:t>
                      </a:r>
                      <a:br>
                        <a:rPr lang="ru-RU" sz="900" b="1" i="1"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организации, осуществляющие деятельность в сфере телекоммуникаций; разработку компьютерного программного обеспечения, консультационные услуги в данной области и другие сопутствующие услуг;</a:t>
                      </a:r>
                      <a:b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газораспределительные организации - в отношении объектов газораспределительных сетей, созданных в рамках реализации мероприятий по </a:t>
                      </a:r>
                      <a:r>
                        <a:rPr lang="ru-RU" sz="900" i="1" u="none" strike="noStrike" kern="1200" dirty="0" err="1">
                          <a:solidFill>
                            <a:schemeClr val="dk1"/>
                          </a:solidFill>
                          <a:effectLst/>
                          <a:latin typeface="Times New Roman" panose="02020603050405020304" pitchFamily="18" charset="0"/>
                          <a:ea typeface="+mn-ea"/>
                          <a:cs typeface="Times New Roman" panose="02020603050405020304" pitchFamily="18" charset="0"/>
                        </a:rPr>
                        <a:t>догазификации</a:t>
                      </a: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 населенных пунктов на территории Липецкой области.</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54 462</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4</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22</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да</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800" i="1" u="none" strike="noStrike" kern="1200" dirty="0">
                          <a:solidFill>
                            <a:schemeClr val="dk1"/>
                          </a:solidFill>
                          <a:effectLst/>
                          <a:latin typeface="Times New Roman" panose="02020603050405020304" pitchFamily="18" charset="0"/>
                          <a:ea typeface="+mn-ea"/>
                          <a:cs typeface="Times New Roman" panose="02020603050405020304" pitchFamily="18" charset="0"/>
                        </a:rPr>
                        <a:t>сохранить</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72 820</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4</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23</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4</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8952215"/>
                  </a:ext>
                </a:extLst>
              </a:tr>
              <a:tr h="801424">
                <a:tc>
                  <a:txBody>
                    <a:bodyPr/>
                    <a:lstStyle/>
                    <a:p>
                      <a:pPr marL="72000" algn="l" defTabSz="914400" rtl="0" eaLnBrk="1" fontAlgn="t" latinLnBrk="0" hangingPunct="1">
                        <a:lnSpc>
                          <a:spcPct val="100000"/>
                        </a:lnSpc>
                      </a:pPr>
                      <a:r>
                        <a:rPr lang="ru-RU" sz="900" b="1" i="1" u="none" strike="noStrike" kern="1200" dirty="0">
                          <a:solidFill>
                            <a:schemeClr val="dk1"/>
                          </a:solidFill>
                          <a:effectLst/>
                          <a:latin typeface="Times New Roman" panose="02020603050405020304" pitchFamily="18" charset="0"/>
                          <a:ea typeface="+mn-ea"/>
                          <a:cs typeface="Times New Roman" panose="02020603050405020304" pitchFamily="18" charset="0"/>
                        </a:rPr>
                        <a:t>вычет из налогооблагаемой базы 150 кв. метров  площади объекта недвижимого имущества </a:t>
                      </a:r>
                      <a:r>
                        <a:rPr lang="ru-RU" sz="900" i="1" u="none" strike="noStrike" kern="1200" dirty="0">
                          <a:solidFill>
                            <a:schemeClr val="dk1"/>
                          </a:solidFill>
                          <a:effectLst/>
                          <a:latin typeface="Times New Roman" panose="02020603050405020304" pitchFamily="18" charset="0"/>
                          <a:ea typeface="+mn-ea"/>
                          <a:cs typeface="Times New Roman" panose="02020603050405020304" pitchFamily="18" charset="0"/>
                        </a:rPr>
                        <a:t>(административно-деловых центров, торговых центров, помещений в них, офисов, торговых объектов, объектов общественного питания и бытового обслуживания), принадлежащего налогоплательщику, применяющему специальный налоговый режим</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28 507</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1</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540</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да</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800" i="1" u="none" strike="noStrike" kern="1200" dirty="0">
                          <a:solidFill>
                            <a:schemeClr val="dk1"/>
                          </a:solidFill>
                          <a:effectLst/>
                          <a:latin typeface="Times New Roman" panose="02020603050405020304" pitchFamily="18" charset="0"/>
                          <a:ea typeface="+mn-ea"/>
                          <a:cs typeface="Times New Roman" panose="02020603050405020304" pitchFamily="18" charset="0"/>
                        </a:rPr>
                        <a:t>сохранить</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26 472</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1</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499</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1050" i="1" u="none" strike="noStrike" kern="1200" dirty="0">
                          <a:solidFill>
                            <a:schemeClr val="dk1"/>
                          </a:solidFill>
                          <a:effectLst/>
                          <a:latin typeface="Times New Roman" panose="02020603050405020304" pitchFamily="18" charset="0"/>
                          <a:ea typeface="+mn-ea"/>
                          <a:cs typeface="Times New Roman" panose="02020603050405020304" pitchFamily="18" charset="0"/>
                        </a:rPr>
                        <a:t>1</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028510"/>
                  </a:ext>
                </a:extLst>
              </a:tr>
              <a:tr h="236002">
                <a:tc>
                  <a:txBody>
                    <a:bodyPr/>
                    <a:lstStyle/>
                    <a:p>
                      <a:pPr marL="72000" algn="l" fontAlgn="t"/>
                      <a:r>
                        <a:rPr lang="ru-RU" sz="1100" b="1" i="0" u="none" strike="noStrike" dirty="0">
                          <a:solidFill>
                            <a:srgbClr val="000000"/>
                          </a:solidFill>
                          <a:effectLst/>
                          <a:latin typeface="Times New Roman" panose="02020603050405020304" pitchFamily="18" charset="0"/>
                          <a:cs typeface="Times New Roman" panose="02020603050405020304" pitchFamily="18" charset="0"/>
                        </a:rPr>
                        <a:t>Транспортный налог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72000"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2 757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72000"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72000"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72000"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72000"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72000"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7 206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72000"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72000"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72000"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60583536"/>
                  </a:ext>
                </a:extLst>
              </a:tr>
              <a:tr h="801424">
                <a:tc>
                  <a:txBody>
                    <a:bodyPr/>
                    <a:lstStyle/>
                    <a:p>
                      <a:pPr marL="72000" algn="l" fontAlgn="t"/>
                      <a:r>
                        <a:rPr lang="ru-RU" sz="1000" b="1" i="1" u="none" strike="noStrike" dirty="0">
                          <a:solidFill>
                            <a:srgbClr val="000000"/>
                          </a:solidFill>
                          <a:effectLst/>
                          <a:latin typeface="Times New Roman" panose="02020603050405020304" pitchFamily="18" charset="0"/>
                          <a:cs typeface="Times New Roman" panose="02020603050405020304" pitchFamily="18" charset="0"/>
                        </a:rPr>
                        <a:t>освобождение от налогообложения: </a:t>
                      </a:r>
                      <a:br>
                        <a:rPr lang="ru-RU" sz="1000" b="0" i="1" u="none" strike="noStrike" dirty="0">
                          <a:solidFill>
                            <a:srgbClr val="000000"/>
                          </a:solidFill>
                          <a:effectLst/>
                          <a:latin typeface="Times New Roman" panose="02020603050405020304" pitchFamily="18" charset="0"/>
                          <a:cs typeface="Times New Roman" panose="02020603050405020304" pitchFamily="18" charset="0"/>
                        </a:rPr>
                      </a:br>
                      <a:r>
                        <a:rPr lang="ru-RU" sz="1000" b="0" i="1"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организаций - резидентов особой экономической зоны и организации, которым до 01.01.22 был присвоен статус участника ОЭЗ регионального уровня;</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резидентов индустриальных (промышленных) парков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(за период 2023-2024 гг. льготой никто не воспользовался, льгота действует с 01.01.2012, срок окончания не установлен).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t"/>
                      <a:r>
                        <a:rPr lang="ru-RU" sz="1050" b="0" i="1" u="none" strike="noStrike" dirty="0">
                          <a:solidFill>
                            <a:srgbClr val="000000"/>
                          </a:solidFill>
                          <a:effectLst/>
                          <a:latin typeface="Times New Roman" panose="02020603050405020304" pitchFamily="18" charset="0"/>
                          <a:cs typeface="Times New Roman" panose="02020603050405020304" pitchFamily="18" charset="0"/>
                        </a:rPr>
                        <a:t>2 757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t"/>
                      <a:r>
                        <a:rPr lang="ru-RU" sz="1050" b="0" i="1"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t"/>
                      <a:r>
                        <a:rPr lang="ru-RU" sz="1050" b="0" i="1" u="none" strike="noStrike" dirty="0">
                          <a:solidFill>
                            <a:srgbClr val="000000"/>
                          </a:solidFill>
                          <a:effectLst/>
                          <a:latin typeface="Times New Roman" panose="02020603050405020304" pitchFamily="18" charset="0"/>
                          <a:cs typeface="Times New Roman" panose="02020603050405020304" pitchFamily="18"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t"/>
                      <a:r>
                        <a:rPr lang="ru-RU" sz="1050" b="0" i="1"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lnSpc>
                          <a:spcPct val="90000"/>
                        </a:lnSpc>
                      </a:pPr>
                      <a:r>
                        <a:rPr lang="ru-RU" sz="800" i="1" u="none" strike="noStrike" kern="1200" dirty="0">
                          <a:solidFill>
                            <a:schemeClr val="dk1"/>
                          </a:solidFill>
                          <a:effectLst/>
                          <a:latin typeface="Times New Roman" panose="02020603050405020304" pitchFamily="18" charset="0"/>
                          <a:ea typeface="+mn-ea"/>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t"/>
                      <a:r>
                        <a:rPr lang="ru-RU" sz="1050" b="0" i="1" u="none" strike="noStrike" dirty="0">
                          <a:solidFill>
                            <a:srgbClr val="000000"/>
                          </a:solidFill>
                          <a:effectLst/>
                          <a:latin typeface="Times New Roman" panose="02020603050405020304" pitchFamily="18" charset="0"/>
                          <a:cs typeface="Times New Roman" panose="02020603050405020304" pitchFamily="18" charset="0"/>
                        </a:rPr>
                        <a:t>7 206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t"/>
                      <a:r>
                        <a:rPr lang="ru-RU" sz="1050" b="0" i="1"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t"/>
                      <a:r>
                        <a:rPr lang="ru-RU" sz="1050" b="0" i="1" u="none" strike="noStrike" dirty="0">
                          <a:solidFill>
                            <a:srgbClr val="000000"/>
                          </a:solidFill>
                          <a:effectLst/>
                          <a:latin typeface="Times New Roman" panose="02020603050405020304" pitchFamily="18" charset="0"/>
                          <a:cs typeface="Times New Roman" panose="02020603050405020304" pitchFamily="18"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t"/>
                      <a:r>
                        <a:rPr lang="ru-RU" sz="1050" b="0" i="1"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551756"/>
                  </a:ext>
                </a:extLst>
              </a:tr>
            </a:tbl>
          </a:graphicData>
        </a:graphic>
      </p:graphicFrame>
    </p:spTree>
    <p:extLst>
      <p:ext uri="{BB962C8B-B14F-4D97-AF65-F5344CB8AC3E}">
        <p14:creationId xmlns:p14="http://schemas.microsoft.com/office/powerpoint/2010/main" val="1477868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28</a:t>
            </a:fld>
            <a:endParaRPr lang="en-US" altLang="ru-RU" dirty="0"/>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1"/>
          <p:cNvSpPr txBox="1">
            <a:spLocks noChangeArrowheads="1"/>
          </p:cNvSpPr>
          <p:nvPr/>
        </p:nvSpPr>
        <p:spPr bwMode="auto">
          <a:xfrm>
            <a:off x="819625" y="113122"/>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(10)</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nvGraphicFramePr>
        <p:xfrm>
          <a:off x="192033" y="790336"/>
          <a:ext cx="9536429" cy="6031017"/>
        </p:xfrm>
        <a:graphic>
          <a:graphicData uri="http://schemas.openxmlformats.org/drawingml/2006/table">
            <a:tbl>
              <a:tblPr>
                <a:tableStyleId>{5C22544A-7EE6-4342-B048-85BDC9FD1C3A}</a:tableStyleId>
              </a:tblPr>
              <a:tblGrid>
                <a:gridCol w="3504029">
                  <a:extLst>
                    <a:ext uri="{9D8B030D-6E8A-4147-A177-3AD203B41FA5}">
                      <a16:colId xmlns:a16="http://schemas.microsoft.com/office/drawing/2014/main" val="2649914864"/>
                    </a:ext>
                  </a:extLst>
                </a:gridCol>
                <a:gridCol w="712598">
                  <a:extLst>
                    <a:ext uri="{9D8B030D-6E8A-4147-A177-3AD203B41FA5}">
                      <a16:colId xmlns:a16="http://schemas.microsoft.com/office/drawing/2014/main" val="2950642559"/>
                    </a:ext>
                  </a:extLst>
                </a:gridCol>
                <a:gridCol w="490489">
                  <a:extLst>
                    <a:ext uri="{9D8B030D-6E8A-4147-A177-3AD203B41FA5}">
                      <a16:colId xmlns:a16="http://schemas.microsoft.com/office/drawing/2014/main" val="123135032"/>
                    </a:ext>
                  </a:extLst>
                </a:gridCol>
                <a:gridCol w="888434">
                  <a:extLst>
                    <a:ext uri="{9D8B030D-6E8A-4147-A177-3AD203B41FA5}">
                      <a16:colId xmlns:a16="http://schemas.microsoft.com/office/drawing/2014/main" val="2513466731"/>
                    </a:ext>
                  </a:extLst>
                </a:gridCol>
                <a:gridCol w="758869">
                  <a:extLst>
                    <a:ext uri="{9D8B030D-6E8A-4147-A177-3AD203B41FA5}">
                      <a16:colId xmlns:a16="http://schemas.microsoft.com/office/drawing/2014/main" val="1658563713"/>
                    </a:ext>
                  </a:extLst>
                </a:gridCol>
                <a:gridCol w="768125">
                  <a:extLst>
                    <a:ext uri="{9D8B030D-6E8A-4147-A177-3AD203B41FA5}">
                      <a16:colId xmlns:a16="http://schemas.microsoft.com/office/drawing/2014/main" val="3793994637"/>
                    </a:ext>
                  </a:extLst>
                </a:gridCol>
                <a:gridCol w="620053">
                  <a:extLst>
                    <a:ext uri="{9D8B030D-6E8A-4147-A177-3AD203B41FA5}">
                      <a16:colId xmlns:a16="http://schemas.microsoft.com/office/drawing/2014/main" val="4086132594"/>
                    </a:ext>
                  </a:extLst>
                </a:gridCol>
                <a:gridCol w="471980">
                  <a:extLst>
                    <a:ext uri="{9D8B030D-6E8A-4147-A177-3AD203B41FA5}">
                      <a16:colId xmlns:a16="http://schemas.microsoft.com/office/drawing/2014/main" val="3077585328"/>
                    </a:ext>
                  </a:extLst>
                </a:gridCol>
                <a:gridCol w="860670">
                  <a:extLst>
                    <a:ext uri="{9D8B030D-6E8A-4147-A177-3AD203B41FA5}">
                      <a16:colId xmlns:a16="http://schemas.microsoft.com/office/drawing/2014/main" val="971061153"/>
                    </a:ext>
                  </a:extLst>
                </a:gridCol>
                <a:gridCol w="461182">
                  <a:extLst>
                    <a:ext uri="{9D8B030D-6E8A-4147-A177-3AD203B41FA5}">
                      <a16:colId xmlns:a16="http://schemas.microsoft.com/office/drawing/2014/main" val="3052470626"/>
                    </a:ext>
                  </a:extLst>
                </a:gridCol>
              </a:tblGrid>
              <a:tr h="134494">
                <a:tc rowSpan="2">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Наименование</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2023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2024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2025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22159028"/>
                  </a:ext>
                </a:extLst>
              </a:tr>
              <a:tr h="710800">
                <a:tc vMerge="1">
                  <a:txBody>
                    <a:bodyPr/>
                    <a:lstStyle/>
                    <a:p>
                      <a:endParaRPr lang="ru-RU"/>
                    </a:p>
                  </a:txBody>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Сумма налоговых льгот, тыс. рублей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 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Численность плательщиков налогов, воспользовавшихся налоговой льготой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Эффективность налоговых льгот</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(да/нет)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Оценка куратора</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Сумма налоговых льгот, тыс. рублей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Численность плательщиков налогов, воспользовавшихся налоговой льготой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4542598"/>
                  </a:ext>
                </a:extLst>
              </a:tr>
              <a:tr h="219044">
                <a:tc>
                  <a:txBody>
                    <a:bodyPr/>
                    <a:lstStyle/>
                    <a:p>
                      <a:pPr marL="72000" algn="l" fontAlgn="t"/>
                      <a:r>
                        <a:rPr lang="ru-RU" sz="1100" b="1" i="0" u="none" strike="noStrike" dirty="0">
                          <a:solidFill>
                            <a:srgbClr val="000000"/>
                          </a:solidFill>
                          <a:effectLst/>
                          <a:latin typeface="Times New Roman" panose="02020603050405020304" pitchFamily="18" charset="0"/>
                          <a:cs typeface="Times New Roman" panose="02020603050405020304" pitchFamily="18" charset="0"/>
                        </a:rPr>
                        <a:t>Налог на прибыль организаций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2 638 856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000" b="1" i="0"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4 109 324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60583536"/>
                  </a:ext>
                </a:extLst>
              </a:tr>
              <a:tr h="2473812">
                <a:tc>
                  <a:txBody>
                    <a:bodyPr/>
                    <a:lstStyle/>
                    <a:p>
                      <a:pPr marL="72000" algn="l" fontAlgn="t">
                        <a:lnSpc>
                          <a:spcPct val="90000"/>
                        </a:lnSpc>
                      </a:pPr>
                      <a:r>
                        <a:rPr lang="ru-RU" sz="1000" b="1" i="1" u="none" strike="noStrike" dirty="0">
                          <a:solidFill>
                            <a:srgbClr val="000000"/>
                          </a:solidFill>
                          <a:effectLst/>
                          <a:latin typeface="Times New Roman" panose="02020603050405020304" pitchFamily="18" charset="0"/>
                          <a:cs typeface="Times New Roman" panose="02020603050405020304" pitchFamily="18" charset="0"/>
                        </a:rPr>
                        <a:t>понижение налоговой ставки на 4,5%:</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организациям-победителям конкурса инвестиционных проектов - в отношении прибыли, полученной от реализации проекта на территории области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(за период 2023-2024 гг. льготой никто не воспользовался, льгота действовала с 01.01.2009 по 01.01.2025);</a:t>
                      </a:r>
                      <a:br>
                        <a:rPr lang="ru-RU" sz="900" b="1"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организациям, которым до 01.01.2022 г. был присвоен статус участников ОЭЗ регионального уровня - в отношении прибыли, полученной от деятельности, осуществляемой на территории ОЭЗ регионального уровня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(льгота действовала с 01.01.2009 по 01.01.2025); </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организациям, реализующим инновационные проекты, включенные в областной реестр инновационных проектов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(льгота действовала с 01.01.2012 по 01.01.2025);</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резидентов индустриальных (промышленных) парков - в отношении прибыли, полученной от деятельности на территории парка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(за период 2023-2024 гг. льготой никто не воспользовался, льгота действовала с 01.01.2012 по 01.01.2025);</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управляющим компаниям индустриальных (промышленных) парков - в отношении прибыли, полученной от деятельности на территории парка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(за период 2023-2024 гг. льготой никто не воспользовался, льгота действовала с 01.01.2012 по 01.01.2025).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50" b="0" i="1" u="none" strike="noStrike" dirty="0">
                          <a:solidFill>
                            <a:srgbClr val="000000"/>
                          </a:solidFill>
                          <a:effectLst/>
                          <a:latin typeface="Times New Roman" panose="02020603050405020304" pitchFamily="18" charset="0"/>
                          <a:cs typeface="Times New Roman" panose="02020603050405020304" pitchFamily="18" charset="0"/>
                        </a:rPr>
                        <a:t>816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50" b="0" i="1"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50" b="0" i="1"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50" b="0" i="1"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800" b="0" i="1"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50" b="0" i="1" u="none" strike="noStrike" dirty="0">
                          <a:solidFill>
                            <a:srgbClr val="000000"/>
                          </a:solidFill>
                          <a:effectLst/>
                          <a:latin typeface="Times New Roman" panose="02020603050405020304" pitchFamily="18" charset="0"/>
                          <a:cs typeface="Times New Roman" panose="02020603050405020304" pitchFamily="18" charset="0"/>
                        </a:rPr>
                        <a:t>35 284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50" b="0" i="1"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50" b="0" i="1"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50" b="0" i="1"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551756"/>
                  </a:ext>
                </a:extLst>
              </a:tr>
              <a:tr h="979940">
                <a:tc>
                  <a:txBody>
                    <a:bodyPr/>
                    <a:lstStyle/>
                    <a:p>
                      <a:pPr marL="72000" algn="l" fontAlgn="t">
                        <a:lnSpc>
                          <a:spcPct val="90000"/>
                        </a:lnSpc>
                      </a:pPr>
                      <a:r>
                        <a:rPr lang="ru-RU" sz="1000" b="1" i="1" u="none" strike="noStrike" dirty="0">
                          <a:solidFill>
                            <a:srgbClr val="000000"/>
                          </a:solidFill>
                          <a:effectLst/>
                          <a:latin typeface="Times New Roman" panose="02020603050405020304" pitchFamily="18" charset="0"/>
                          <a:cs typeface="Times New Roman" panose="02020603050405020304" pitchFamily="18" charset="0"/>
                        </a:rPr>
                        <a:t>понижение налоговой ставки на 7%:</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организациям - участникам региональных инвестиционных проектов (пока объем льготы не достигнет объема капитальных вложений, осуществленных в целях реализации РИП);</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малым технологическим компаниям (при условии осуществления налогоплательщиками одного из видов экономической деятельности, предусмотренных разделом "Обрабатывающие производства" )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(льгота действует с 01.01.2025).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69 782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158 066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983800"/>
                  </a:ext>
                </a:extLst>
              </a:tr>
              <a:tr h="1184449">
                <a:tc>
                  <a:txBody>
                    <a:bodyPr/>
                    <a:lstStyle/>
                    <a:p>
                      <a:pPr marL="72000" algn="l" fontAlgn="t">
                        <a:lnSpc>
                          <a:spcPct val="90000"/>
                        </a:lnSpc>
                      </a:pPr>
                      <a:r>
                        <a:rPr lang="ru-RU" sz="900" b="0" i="1" u="none" strike="noStrike" dirty="0">
                          <a:solidFill>
                            <a:srgbClr val="000000"/>
                          </a:solidFill>
                          <a:effectLst/>
                          <a:latin typeface="Times New Roman" panose="02020603050405020304" pitchFamily="18" charset="0"/>
                          <a:cs typeface="Times New Roman" panose="02020603050405020304" pitchFamily="18" charset="0"/>
                        </a:rPr>
                        <a:t>юридическим</a:t>
                      </a:r>
                      <a:r>
                        <a:rPr lang="ru-RU" sz="900" b="0" i="1" u="none" strike="noStrike" baseline="0" dirty="0">
                          <a:solidFill>
                            <a:srgbClr val="000000"/>
                          </a:solidFill>
                          <a:effectLst/>
                          <a:latin typeface="Times New Roman" panose="02020603050405020304" pitchFamily="18" charset="0"/>
                          <a:cs typeface="Times New Roman" panose="02020603050405020304" pitchFamily="18" charset="0"/>
                        </a:rPr>
                        <a:t> </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лицам -  резидентам федеральной ОЭЗ промышленно-производственного типа на территории Липецкой области предоставляется:</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a:t>
                      </a:r>
                      <a:r>
                        <a:rPr lang="ru-RU" sz="1000" b="1" i="1" u="none" strike="noStrike" dirty="0">
                          <a:solidFill>
                            <a:srgbClr val="000000"/>
                          </a:solidFill>
                          <a:effectLst/>
                          <a:latin typeface="Times New Roman" panose="02020603050405020304" pitchFamily="18" charset="0"/>
                          <a:cs typeface="Times New Roman" panose="02020603050405020304" pitchFamily="18" charset="0"/>
                        </a:rPr>
                        <a:t>пониженная ставка на 17 % </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(то есть освобождение от уплаты налога) - сроком на 5 лет с момента получения прибыли;</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a:t>
                      </a:r>
                      <a:r>
                        <a:rPr lang="ru-RU" sz="1000" b="1" i="1" u="none" strike="noStrike" dirty="0">
                          <a:solidFill>
                            <a:srgbClr val="000000"/>
                          </a:solidFill>
                          <a:effectLst/>
                          <a:latin typeface="Times New Roman" panose="02020603050405020304" pitchFamily="18" charset="0"/>
                          <a:cs typeface="Times New Roman" panose="02020603050405020304" pitchFamily="18" charset="0"/>
                        </a:rPr>
                        <a:t>пониженная ставка на 12 % </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 сроком на 5 лет, с 6 по 10 год включительно, начиная с момента получения прибыли;</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a:t>
                      </a:r>
                      <a:r>
                        <a:rPr lang="ru-RU" sz="1000" b="1" i="1" u="none" strike="noStrike" dirty="0">
                          <a:solidFill>
                            <a:srgbClr val="000000"/>
                          </a:solidFill>
                          <a:effectLst/>
                          <a:latin typeface="Times New Roman" panose="02020603050405020304" pitchFamily="18" charset="0"/>
                          <a:cs typeface="Times New Roman" panose="02020603050405020304" pitchFamily="18" charset="0"/>
                        </a:rPr>
                        <a:t>пониженная ставка на 3,5 %  </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 по истечении 10 лет, начиная с момента получения прибыли.</a:t>
                      </a:r>
                      <a:br>
                        <a:rPr lang="ru-RU" sz="900" b="1" i="1" u="none" strike="noStrike" dirty="0">
                          <a:solidFill>
                            <a:srgbClr val="000000"/>
                          </a:solidFill>
                          <a:effectLst/>
                          <a:latin typeface="Times New Roman" panose="02020603050405020304" pitchFamily="18" charset="0"/>
                          <a:cs typeface="Times New Roman" panose="02020603050405020304" pitchFamily="18" charset="0"/>
                        </a:rPr>
                      </a:br>
                      <a:endParaRPr lang="ru-RU" sz="9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2 454 378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3 338 806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05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7588514"/>
                  </a:ext>
                </a:extLst>
              </a:tr>
            </a:tbl>
          </a:graphicData>
        </a:graphic>
      </p:graphicFrame>
    </p:spTree>
    <p:extLst>
      <p:ext uri="{BB962C8B-B14F-4D97-AF65-F5344CB8AC3E}">
        <p14:creationId xmlns:p14="http://schemas.microsoft.com/office/powerpoint/2010/main" val="122570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A1BB4-2328-65AD-BC99-E91C15CA9E0A}"/>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48FC341B-B550-6E15-D941-9846387BA152}"/>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2</a:t>
            </a:fld>
            <a:endParaRPr lang="en-US" altLang="ru-RU" dirty="0"/>
          </a:p>
        </p:txBody>
      </p:sp>
      <p:sp>
        <p:nvSpPr>
          <p:cNvPr id="16393" name="TextBox 31">
            <a:extLst>
              <a:ext uri="{FF2B5EF4-FFF2-40B4-BE49-F238E27FC236}">
                <a16:creationId xmlns:a16="http://schemas.microsoft.com/office/drawing/2014/main" id="{08A23094-D421-B2F8-EBC7-FF47FA498841}"/>
              </a:ext>
            </a:extLst>
          </p:cNvPr>
          <p:cNvSpPr txBox="1">
            <a:spLocks noChangeArrowheads="1"/>
          </p:cNvSpPr>
          <p:nvPr/>
        </p:nvSpPr>
        <p:spPr bwMode="auto">
          <a:xfrm>
            <a:off x="295714" y="0"/>
            <a:ext cx="8338147"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Матрица дизайна экспертно-аналитического мероприятия «Оценка эффективности предоставления налоговых и иных льгот и</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преимуществ на территории Липецкой области в 2023 - 2025 годах»</a:t>
            </a:r>
          </a:p>
        </p:txBody>
      </p:sp>
      <p:pic>
        <p:nvPicPr>
          <p:cNvPr id="16" name="Рисунок 27">
            <a:extLst>
              <a:ext uri="{FF2B5EF4-FFF2-40B4-BE49-F238E27FC236}">
                <a16:creationId xmlns:a16="http://schemas.microsoft.com/office/drawing/2014/main" id="{7EADB1D9-2077-25A0-B745-849D5227E6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a:extLst>
              <a:ext uri="{FF2B5EF4-FFF2-40B4-BE49-F238E27FC236}">
                <a16:creationId xmlns:a16="http://schemas.microsoft.com/office/drawing/2014/main" id="{61B6D6F0-3C30-3264-3040-BE7CCFC7BD1C}"/>
              </a:ext>
            </a:extLst>
          </p:cNvPr>
          <p:cNvGraphicFramePr>
            <a:graphicFrameLocks noGrp="1"/>
          </p:cNvGraphicFramePr>
          <p:nvPr>
            <p:extLst>
              <p:ext uri="{D42A27DB-BD31-4B8C-83A1-F6EECF244321}">
                <p14:modId xmlns:p14="http://schemas.microsoft.com/office/powerpoint/2010/main" val="339757564"/>
              </p:ext>
            </p:extLst>
          </p:nvPr>
        </p:nvGraphicFramePr>
        <p:xfrm>
          <a:off x="295714" y="924025"/>
          <a:ext cx="9435428" cy="5612782"/>
        </p:xfrm>
        <a:graphic>
          <a:graphicData uri="http://schemas.openxmlformats.org/drawingml/2006/table">
            <a:tbl>
              <a:tblPr>
                <a:tableStyleId>{5C22544A-7EE6-4342-B048-85BDC9FD1C3A}</a:tableStyleId>
              </a:tblPr>
              <a:tblGrid>
                <a:gridCol w="329928">
                  <a:extLst>
                    <a:ext uri="{9D8B030D-6E8A-4147-A177-3AD203B41FA5}">
                      <a16:colId xmlns:a16="http://schemas.microsoft.com/office/drawing/2014/main" val="196236166"/>
                    </a:ext>
                  </a:extLst>
                </a:gridCol>
                <a:gridCol w="2002055">
                  <a:extLst>
                    <a:ext uri="{9D8B030D-6E8A-4147-A177-3AD203B41FA5}">
                      <a16:colId xmlns:a16="http://schemas.microsoft.com/office/drawing/2014/main" val="3268293353"/>
                    </a:ext>
                  </a:extLst>
                </a:gridCol>
                <a:gridCol w="3050475">
                  <a:extLst>
                    <a:ext uri="{9D8B030D-6E8A-4147-A177-3AD203B41FA5}">
                      <a16:colId xmlns:a16="http://schemas.microsoft.com/office/drawing/2014/main" val="3119600951"/>
                    </a:ext>
                  </a:extLst>
                </a:gridCol>
                <a:gridCol w="1397142">
                  <a:extLst>
                    <a:ext uri="{9D8B030D-6E8A-4147-A177-3AD203B41FA5}">
                      <a16:colId xmlns:a16="http://schemas.microsoft.com/office/drawing/2014/main" val="3765444865"/>
                    </a:ext>
                  </a:extLst>
                </a:gridCol>
                <a:gridCol w="1252393">
                  <a:extLst>
                    <a:ext uri="{9D8B030D-6E8A-4147-A177-3AD203B41FA5}">
                      <a16:colId xmlns:a16="http://schemas.microsoft.com/office/drawing/2014/main" val="3108176781"/>
                    </a:ext>
                  </a:extLst>
                </a:gridCol>
                <a:gridCol w="1403435">
                  <a:extLst>
                    <a:ext uri="{9D8B030D-6E8A-4147-A177-3AD203B41FA5}">
                      <a16:colId xmlns:a16="http://schemas.microsoft.com/office/drawing/2014/main" val="3109225914"/>
                    </a:ext>
                  </a:extLst>
                </a:gridCol>
              </a:tblGrid>
              <a:tr h="134060">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31" marR="2231"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Гипотеза</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31" marR="2231"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Критерий</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31" marR="2231"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Методы</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31" marR="2231"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Предварительный результат</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31" marR="2231"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Предварительные рекомендации</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31" marR="2231"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878799"/>
                  </a:ext>
                </a:extLst>
              </a:tr>
              <a:tr h="149280">
                <a:tc gridSpan="6">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Цель 1. Проанализировать нормативную региональную и муниципальную правовую базу, регламентирующую предоставление и оценку налоговых расходов Липецкой области, на ее соответствие федеральному законодательству</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31" marR="2231"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23831637"/>
                  </a:ext>
                </a:extLst>
              </a:tr>
              <a:tr h="1183120">
                <a:tc>
                  <a:txBody>
                    <a:bodyPr/>
                    <a:lstStyle/>
                    <a:p>
                      <a:pPr algn="ctr" fontAlgn="ctr">
                        <a:buNone/>
                      </a:pPr>
                      <a:r>
                        <a:rPr lang="ru-RU" sz="1150" u="none" strike="noStrike" dirty="0">
                          <a:effectLst/>
                          <a:latin typeface="Times New Roman" panose="02020603050405020304" pitchFamily="18" charset="0"/>
                          <a:cs typeface="Times New Roman" panose="02020603050405020304" pitchFamily="18" charset="0"/>
                        </a:rPr>
                        <a:t>1.1</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Региональная и муниципальная  нормативная правовая база  не соответствует федеральному законодательству</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Нормативная правовая база, регламентирующая деятельность кураторов налоговых расходов Липецкой области по проведению оценки эффективности налоговых расходов не соответствует требованиям  Бюджетного кодекса Российской Федерации, Постановления Правительства Российской Федерации от 22.06.2019 №796 "Об общих требованиях к оценке налоговых расходов субъектов Российской Федерации и муниципальных образований", а также рекомендациям субъектам Российской Федерации по повышению качества оценки эффективности налоговых расходов, обусловленных налоговыми льготами, освобождениями и иными преференциями</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Анализ содержания нормативной правовой базы; использование электронных документов из информационных систем; запрос информации у объектов проверки</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Несоответствие региональной и муниципальной нормативной правовой базы федеральному законодательству оказывает отрицательное влияние на исполнение полномочий  кураторами налоговых расходов.</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Региональная и муниципальная  нормативная правовая база  требует корректировки, доработки и принятия необходимых документов.</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173759"/>
                  </a:ext>
                </a:extLst>
              </a:tr>
              <a:tr h="181478">
                <a:tc gridSpan="6">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Цель 2. Проанализировать деятельность кураторов налоговых расходов Липецкой области по проведению оценки эффективности налоговых расходов, а также управленческие решения, принятые по результатам оценки эффективности налоговых расходо</a:t>
                      </a:r>
                      <a:r>
                        <a:rPr lang="ru-RU" sz="1150" u="none" strike="noStrike" dirty="0">
                          <a:effectLst/>
                          <a:latin typeface="Times New Roman" panose="02020603050405020304" pitchFamily="18" charset="0"/>
                          <a:cs typeface="Times New Roman" panose="02020603050405020304" pitchFamily="18" charset="0"/>
                        </a:rPr>
                        <a:t>в</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48369634"/>
                  </a:ext>
                </a:extLst>
              </a:tr>
              <a:tr h="461891">
                <a:tc>
                  <a:txBody>
                    <a:bodyPr/>
                    <a:lstStyle/>
                    <a:p>
                      <a:pPr algn="ctr" fontAlgn="ctr">
                        <a:buNone/>
                      </a:pPr>
                      <a:r>
                        <a:rPr lang="ru-RU" sz="1150" u="none" strike="noStrike">
                          <a:effectLst/>
                          <a:latin typeface="Times New Roman" panose="02020603050405020304" pitchFamily="18" charset="0"/>
                          <a:cs typeface="Times New Roman" panose="02020603050405020304" pitchFamily="18" charset="0"/>
                        </a:rPr>
                        <a:t>2.1</a:t>
                      </a:r>
                      <a:endParaRPr lang="ru-RU" sz="1150" b="0" i="0" u="none" strike="noStrike">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Невостребованные и нерезультативные налоговые льготы по результатам проведенной оценки признаются эффективными и сохраняют свое действие</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В результате проведенной оценки налоговые расходы, по которым пользователи  отсутствуют либо их численность составляет 1-2 плательщика, воспользовавшихся льготой, признаются востребованными и результативными</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buNone/>
                      </a:pPr>
                      <a:r>
                        <a:rPr lang="ru-RU" sz="1150" u="none" strike="noStrike" dirty="0">
                          <a:effectLst/>
                          <a:latin typeface="Times New Roman" panose="02020603050405020304" pitchFamily="18" charset="0"/>
                          <a:cs typeface="Times New Roman" panose="02020603050405020304" pitchFamily="18" charset="0"/>
                        </a:rPr>
                        <a:t>Анализ информации, полученной по запросу у объектов проверки</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buNone/>
                      </a:pPr>
                      <a:r>
                        <a:rPr lang="ru-RU" sz="1150" u="none" strike="noStrike" dirty="0">
                          <a:effectLst/>
                          <a:latin typeface="Times New Roman" panose="02020603050405020304" pitchFamily="18" charset="0"/>
                          <a:cs typeface="Times New Roman" panose="02020603050405020304" pitchFamily="18" charset="0"/>
                        </a:rPr>
                        <a:t>Сохранение невостребованных и нерезультативных налоговых расходов приводит к низкой самоокупаемости налоговых расходов</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buNone/>
                      </a:pPr>
                      <a:r>
                        <a:rPr lang="ru-RU" sz="1150" u="none" strike="noStrike" dirty="0">
                          <a:effectLst/>
                          <a:latin typeface="Times New Roman" panose="02020603050405020304" pitchFamily="18" charset="0"/>
                          <a:cs typeface="Times New Roman" panose="02020603050405020304" pitchFamily="18" charset="0"/>
                        </a:rPr>
                        <a:t>Отменить неэффективные и невостребованные налоговые льготы</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478218"/>
                  </a:ext>
                </a:extLst>
              </a:tr>
            </a:tbl>
          </a:graphicData>
        </a:graphic>
      </p:graphicFrame>
    </p:spTree>
    <p:extLst>
      <p:ext uri="{BB962C8B-B14F-4D97-AF65-F5344CB8AC3E}">
        <p14:creationId xmlns:p14="http://schemas.microsoft.com/office/powerpoint/2010/main" val="876291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29</a:t>
            </a:fld>
            <a:endParaRPr lang="en-US" altLang="ru-RU" dirty="0"/>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1"/>
          <p:cNvSpPr txBox="1">
            <a:spLocks noChangeArrowheads="1"/>
          </p:cNvSpPr>
          <p:nvPr/>
        </p:nvSpPr>
        <p:spPr bwMode="auto">
          <a:xfrm>
            <a:off x="819625" y="113122"/>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(11)</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640607044"/>
              </p:ext>
            </p:extLst>
          </p:nvPr>
        </p:nvGraphicFramePr>
        <p:xfrm>
          <a:off x="132504" y="780913"/>
          <a:ext cx="9690225" cy="6023896"/>
        </p:xfrm>
        <a:graphic>
          <a:graphicData uri="http://schemas.openxmlformats.org/drawingml/2006/table">
            <a:tbl>
              <a:tblPr>
                <a:tableStyleId>{5C22544A-7EE6-4342-B048-85BDC9FD1C3A}</a:tableStyleId>
              </a:tblPr>
              <a:tblGrid>
                <a:gridCol w="3589691">
                  <a:extLst>
                    <a:ext uri="{9D8B030D-6E8A-4147-A177-3AD203B41FA5}">
                      <a16:colId xmlns:a16="http://schemas.microsoft.com/office/drawing/2014/main" val="2649914864"/>
                    </a:ext>
                  </a:extLst>
                </a:gridCol>
                <a:gridCol w="776776">
                  <a:extLst>
                    <a:ext uri="{9D8B030D-6E8A-4147-A177-3AD203B41FA5}">
                      <a16:colId xmlns:a16="http://schemas.microsoft.com/office/drawing/2014/main" val="2950642559"/>
                    </a:ext>
                  </a:extLst>
                </a:gridCol>
                <a:gridCol w="416806">
                  <a:extLst>
                    <a:ext uri="{9D8B030D-6E8A-4147-A177-3AD203B41FA5}">
                      <a16:colId xmlns:a16="http://schemas.microsoft.com/office/drawing/2014/main" val="123135032"/>
                    </a:ext>
                  </a:extLst>
                </a:gridCol>
                <a:gridCol w="928342">
                  <a:extLst>
                    <a:ext uri="{9D8B030D-6E8A-4147-A177-3AD203B41FA5}">
                      <a16:colId xmlns:a16="http://schemas.microsoft.com/office/drawing/2014/main" val="2513466731"/>
                    </a:ext>
                  </a:extLst>
                </a:gridCol>
                <a:gridCol w="805194">
                  <a:extLst>
                    <a:ext uri="{9D8B030D-6E8A-4147-A177-3AD203B41FA5}">
                      <a16:colId xmlns:a16="http://schemas.microsoft.com/office/drawing/2014/main" val="1658563713"/>
                    </a:ext>
                  </a:extLst>
                </a:gridCol>
                <a:gridCol w="720603">
                  <a:extLst>
                    <a:ext uri="{9D8B030D-6E8A-4147-A177-3AD203B41FA5}">
                      <a16:colId xmlns:a16="http://schemas.microsoft.com/office/drawing/2014/main" val="3793994637"/>
                    </a:ext>
                  </a:extLst>
                </a:gridCol>
                <a:gridCol w="630052">
                  <a:extLst>
                    <a:ext uri="{9D8B030D-6E8A-4147-A177-3AD203B41FA5}">
                      <a16:colId xmlns:a16="http://schemas.microsoft.com/office/drawing/2014/main" val="4086132594"/>
                    </a:ext>
                  </a:extLst>
                </a:gridCol>
                <a:gridCol w="483158">
                  <a:extLst>
                    <a:ext uri="{9D8B030D-6E8A-4147-A177-3AD203B41FA5}">
                      <a16:colId xmlns:a16="http://schemas.microsoft.com/office/drawing/2014/main" val="3077585328"/>
                    </a:ext>
                  </a:extLst>
                </a:gridCol>
                <a:gridCol w="870983">
                  <a:extLst>
                    <a:ext uri="{9D8B030D-6E8A-4147-A177-3AD203B41FA5}">
                      <a16:colId xmlns:a16="http://schemas.microsoft.com/office/drawing/2014/main" val="971061153"/>
                    </a:ext>
                  </a:extLst>
                </a:gridCol>
                <a:gridCol w="468620">
                  <a:extLst>
                    <a:ext uri="{9D8B030D-6E8A-4147-A177-3AD203B41FA5}">
                      <a16:colId xmlns:a16="http://schemas.microsoft.com/office/drawing/2014/main" val="3052470626"/>
                    </a:ext>
                  </a:extLst>
                </a:gridCol>
              </a:tblGrid>
              <a:tr h="138752">
                <a:tc rowSpan="2">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Наименование</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2023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2024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2025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22159028"/>
                  </a:ext>
                </a:extLst>
              </a:tr>
              <a:tr h="733303">
                <a:tc vMerge="1">
                  <a:txBody>
                    <a:bodyPr/>
                    <a:lstStyle/>
                    <a:p>
                      <a:endParaRPr lang="ru-RU"/>
                    </a:p>
                  </a:txBody>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Сумма налоговых льгот, тыс. рублей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 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Численность плательщиков налогов, воспользовавшихся налоговой льготой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Эффективность налоговых льгот</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(да/нет)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Оценка куратора</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Сумма налоговых льгот, тыс. рублей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Численность плательщиков налогов, воспользовавшихся налоговой льготой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4542598"/>
                  </a:ext>
                </a:extLst>
              </a:tr>
              <a:tr h="630755">
                <a:tc>
                  <a:txBody>
                    <a:bodyPr/>
                    <a:lstStyle/>
                    <a:p>
                      <a:pPr marL="72000" algn="l" fontAlgn="t">
                        <a:lnSpc>
                          <a:spcPct val="90000"/>
                        </a:lnSpc>
                      </a:pPr>
                      <a:r>
                        <a:rPr lang="ru-RU" sz="1000" b="1" i="1" u="none" strike="noStrike" dirty="0">
                          <a:solidFill>
                            <a:srgbClr val="000000"/>
                          </a:solidFill>
                          <a:effectLst/>
                          <a:latin typeface="Times New Roman" panose="02020603050405020304" pitchFamily="18" charset="0"/>
                          <a:cs typeface="Times New Roman" panose="02020603050405020304" pitchFamily="18" charset="0"/>
                        </a:rPr>
                        <a:t>понижение налоговой ставки на 0,1% </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организациям - участникам специальных инвестиционных контрактов в течение действия соглашения по СПИК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(за период 2023-2024 гг. льготой никто не воспользовался, льгота действует с 01.01.2022 по 01.01.2031)</a:t>
                      </a:r>
                      <a:endParaRPr lang="ru-RU" sz="9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b="0" i="1"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b="0" i="1"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50" b="0" i="1"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551756"/>
                  </a:ext>
                </a:extLst>
              </a:tr>
              <a:tr h="3412048">
                <a:tc>
                  <a:txBody>
                    <a:bodyPr/>
                    <a:lstStyle/>
                    <a:p>
                      <a:pPr marL="72000" algn="l" fontAlgn="t">
                        <a:lnSpc>
                          <a:spcPct val="90000"/>
                        </a:lnSpc>
                      </a:pPr>
                      <a:r>
                        <a:rPr lang="ru-RU" sz="1000" b="1" i="1" u="none" strike="noStrike" dirty="0">
                          <a:solidFill>
                            <a:srgbClr val="000000"/>
                          </a:solidFill>
                          <a:effectLst/>
                          <a:latin typeface="Times New Roman" panose="02020603050405020304" pitchFamily="18" charset="0"/>
                          <a:cs typeface="Times New Roman" panose="02020603050405020304" pitchFamily="18" charset="0"/>
                        </a:rPr>
                        <a:t>инвестиционный налоговый вычет в размере:</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100% суммы расходов текущего (отчетного) периода </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в виде стоимости имущества (включая денежные средства), безвозмездно переданного образовательным организациям, реализующим образовательные программы среднего профессионального образования (ст.286.1/п.2/пп.9); размер ставки 5%)  для организаций или обособленных подразделений, расположенных на территории Липецкой области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(за период 2023-2024 гг. льготой никто не воспользовался, льгота действует с 01.01.2023, срок окончания не установлен); </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90% суммы расходов текущего (отчетного) периода</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 указанных в ст.257/п.1/абз.2 НКРФ, и 90% суммы расходов текущего (отчетного) периода на цели, указанные в ст.257/п.2 НКРФ (за </a:t>
                      </a:r>
                      <a:r>
                        <a:rPr lang="ru-RU" sz="900" b="0" i="1" u="none" strike="noStrike" dirty="0" err="1">
                          <a:solidFill>
                            <a:srgbClr val="000000"/>
                          </a:solidFill>
                          <a:effectLst/>
                          <a:latin typeface="Times New Roman" panose="02020603050405020304" pitchFamily="18" charset="0"/>
                          <a:cs typeface="Times New Roman" panose="02020603050405020304" pitchFamily="18" charset="0"/>
                        </a:rPr>
                        <a:t>искл</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 расходов на ликвидацию основных средств; размер ставки 5%)  для налогоплательщиков, основным видом деятельности которых является деятельность в сфере телекоммуникации;</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1" i="1" u="none" strike="noStrike" dirty="0">
                          <a:solidFill>
                            <a:srgbClr val="000000"/>
                          </a:solidFill>
                          <a:effectLst/>
                          <a:latin typeface="Times New Roman" panose="02020603050405020304" pitchFamily="18" charset="0"/>
                          <a:cs typeface="Times New Roman" panose="02020603050405020304" pitchFamily="18" charset="0"/>
                        </a:rPr>
                        <a:t>- 70% суммы расходов текущего периода</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 указанных в ст.257/п.1/абз.2 НКРФ, и указанные в ст.257/п.2 НКРФ (за </a:t>
                      </a:r>
                      <a:r>
                        <a:rPr lang="ru-RU" sz="900" b="0" i="1" u="none" strike="noStrike" dirty="0" err="1">
                          <a:solidFill>
                            <a:srgbClr val="000000"/>
                          </a:solidFill>
                          <a:effectLst/>
                          <a:latin typeface="Times New Roman" panose="02020603050405020304" pitchFamily="18" charset="0"/>
                          <a:cs typeface="Times New Roman" panose="02020603050405020304" pitchFamily="18" charset="0"/>
                        </a:rPr>
                        <a:t>искл</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 расходов на ликвидацию основных средств; размер ставки 5% - с 01.01.2023)  для организаций или обособленных подразделений, расположенных на территории Липецкой области, являющихся участниками национального проекта "Производительность труда";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(льгота действовала с 01.01.2020 по 01.01.2025); </a:t>
                      </a:r>
                      <a:br>
                        <a:rPr lang="ru-RU" sz="900" b="1"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50% суммы расходов текущего периода</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 указанных в ст.257/п.1/абз.2 НКРФ, и  указанные в ст.257/п.2 НКРФ (за </a:t>
                      </a:r>
                      <a:r>
                        <a:rPr lang="ru-RU" sz="900" b="0" i="1" u="none" strike="noStrike" dirty="0" err="1">
                          <a:solidFill>
                            <a:srgbClr val="000000"/>
                          </a:solidFill>
                          <a:effectLst/>
                          <a:latin typeface="Times New Roman" panose="02020603050405020304" pitchFamily="18" charset="0"/>
                          <a:cs typeface="Times New Roman" panose="02020603050405020304" pitchFamily="18" charset="0"/>
                        </a:rPr>
                        <a:t>искл</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 расходов на ликвидацию основных средств; размер ставки 5% - с 01.01.2023) для организаций или обособленных подразделений, расположенных на территории Липецкой области.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Times New Roman" panose="02020603050405020304" pitchFamily="18" charset="0"/>
                          <a:cs typeface="Times New Roman" panose="02020603050405020304" pitchFamily="18" charset="0"/>
                        </a:rPr>
                        <a:t>113 880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Times New Roman" panose="02020603050405020304" pitchFamily="18" charset="0"/>
                          <a:cs typeface="Times New Roman" panose="02020603050405020304" pitchFamily="18" charset="0"/>
                        </a:rPr>
                        <a:t>577 168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ru-RU" sz="1000" b="0" i="1"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983800"/>
                  </a:ext>
                </a:extLst>
              </a:tr>
              <a:tr h="183750">
                <a:tc>
                  <a:txBody>
                    <a:bodyPr/>
                    <a:lstStyle/>
                    <a:p>
                      <a:pPr marL="72000" algn="l" fontAlgn="t"/>
                      <a:r>
                        <a:rPr lang="ru-RU" sz="1100" b="1" i="0" u="none" strike="noStrike" dirty="0">
                          <a:solidFill>
                            <a:srgbClr val="000000"/>
                          </a:solidFill>
                          <a:effectLst/>
                          <a:latin typeface="Times New Roman" panose="02020603050405020304" pitchFamily="18" charset="0"/>
                          <a:cs typeface="Times New Roman" panose="02020603050405020304" pitchFamily="18" charset="0"/>
                        </a:rPr>
                        <a:t>Патентная система налогообложения (6%)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32021660"/>
                  </a:ext>
                </a:extLst>
              </a:tr>
              <a:tr h="822939">
                <a:tc>
                  <a:txBody>
                    <a:bodyPr/>
                    <a:lstStyle/>
                    <a:p>
                      <a:pPr marL="72000" algn="l" fontAlgn="t">
                        <a:lnSpc>
                          <a:spcPct val="90000"/>
                        </a:lnSpc>
                      </a:pPr>
                      <a:r>
                        <a:rPr lang="ru-RU" sz="1000" b="1" i="1" u="none" strike="noStrike" dirty="0">
                          <a:solidFill>
                            <a:srgbClr val="000000"/>
                          </a:solidFill>
                          <a:effectLst/>
                          <a:latin typeface="Times New Roman" panose="02020603050405020304" pitchFamily="18" charset="0"/>
                          <a:cs typeface="Times New Roman" panose="02020603050405020304" pitchFamily="18" charset="0"/>
                        </a:rPr>
                        <a:t>освобождение от налогообложения ИП</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 впервые зарегистрированных и осуществляющих установленные Законом виды предпринимательской деятельности в производственной, социальной и научной сферах, а также сфере бытовых услуг населению </a:t>
                      </a:r>
                      <a:r>
                        <a:rPr lang="ru-RU" sz="900" b="1" i="1" u="none" strike="noStrike" dirty="0">
                          <a:solidFill>
                            <a:srgbClr val="000000"/>
                          </a:solidFill>
                          <a:effectLst/>
                          <a:latin typeface="Times New Roman" panose="02020603050405020304" pitchFamily="18" charset="0"/>
                          <a:cs typeface="Times New Roman" panose="02020603050405020304" pitchFamily="18" charset="0"/>
                        </a:rPr>
                        <a:t>(за 2023 год льготой никто не воспользовался, льгота действует с 19.06.2015 по 01.01.2027)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1"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1"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6711177"/>
                  </a:ext>
                </a:extLst>
              </a:tr>
            </a:tbl>
          </a:graphicData>
        </a:graphic>
      </p:graphicFrame>
    </p:spTree>
    <p:extLst>
      <p:ext uri="{BB962C8B-B14F-4D97-AF65-F5344CB8AC3E}">
        <p14:creationId xmlns:p14="http://schemas.microsoft.com/office/powerpoint/2010/main" val="1603898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30</a:t>
            </a:fld>
            <a:endParaRPr lang="en-US" altLang="ru-RU" dirty="0"/>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1"/>
          <p:cNvSpPr txBox="1">
            <a:spLocks noChangeArrowheads="1"/>
          </p:cNvSpPr>
          <p:nvPr/>
        </p:nvSpPr>
        <p:spPr bwMode="auto">
          <a:xfrm>
            <a:off x="819625" y="113122"/>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(12)</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nvGraphicFramePr>
        <p:xfrm>
          <a:off x="132506" y="780916"/>
          <a:ext cx="9558250" cy="5643190"/>
        </p:xfrm>
        <a:graphic>
          <a:graphicData uri="http://schemas.openxmlformats.org/drawingml/2006/table">
            <a:tbl>
              <a:tblPr>
                <a:tableStyleId>{5C22544A-7EE6-4342-B048-85BDC9FD1C3A}</a:tableStyleId>
              </a:tblPr>
              <a:tblGrid>
                <a:gridCol w="3540804">
                  <a:extLst>
                    <a:ext uri="{9D8B030D-6E8A-4147-A177-3AD203B41FA5}">
                      <a16:colId xmlns:a16="http://schemas.microsoft.com/office/drawing/2014/main" val="2649914864"/>
                    </a:ext>
                  </a:extLst>
                </a:gridCol>
                <a:gridCol w="766197">
                  <a:extLst>
                    <a:ext uri="{9D8B030D-6E8A-4147-A177-3AD203B41FA5}">
                      <a16:colId xmlns:a16="http://schemas.microsoft.com/office/drawing/2014/main" val="2950642559"/>
                    </a:ext>
                  </a:extLst>
                </a:gridCol>
                <a:gridCol w="411129">
                  <a:extLst>
                    <a:ext uri="{9D8B030D-6E8A-4147-A177-3AD203B41FA5}">
                      <a16:colId xmlns:a16="http://schemas.microsoft.com/office/drawing/2014/main" val="123135032"/>
                    </a:ext>
                  </a:extLst>
                </a:gridCol>
                <a:gridCol w="915700">
                  <a:extLst>
                    <a:ext uri="{9D8B030D-6E8A-4147-A177-3AD203B41FA5}">
                      <a16:colId xmlns:a16="http://schemas.microsoft.com/office/drawing/2014/main" val="2513466731"/>
                    </a:ext>
                  </a:extLst>
                </a:gridCol>
                <a:gridCol w="794226">
                  <a:extLst>
                    <a:ext uri="{9D8B030D-6E8A-4147-A177-3AD203B41FA5}">
                      <a16:colId xmlns:a16="http://schemas.microsoft.com/office/drawing/2014/main" val="1658563713"/>
                    </a:ext>
                  </a:extLst>
                </a:gridCol>
                <a:gridCol w="710788">
                  <a:extLst>
                    <a:ext uri="{9D8B030D-6E8A-4147-A177-3AD203B41FA5}">
                      <a16:colId xmlns:a16="http://schemas.microsoft.com/office/drawing/2014/main" val="3793994637"/>
                    </a:ext>
                  </a:extLst>
                </a:gridCol>
                <a:gridCol w="621471">
                  <a:extLst>
                    <a:ext uri="{9D8B030D-6E8A-4147-A177-3AD203B41FA5}">
                      <a16:colId xmlns:a16="http://schemas.microsoft.com/office/drawing/2014/main" val="4086132594"/>
                    </a:ext>
                  </a:extLst>
                </a:gridCol>
                <a:gridCol w="476578">
                  <a:extLst>
                    <a:ext uri="{9D8B030D-6E8A-4147-A177-3AD203B41FA5}">
                      <a16:colId xmlns:a16="http://schemas.microsoft.com/office/drawing/2014/main" val="3077585328"/>
                    </a:ext>
                  </a:extLst>
                </a:gridCol>
                <a:gridCol w="859120">
                  <a:extLst>
                    <a:ext uri="{9D8B030D-6E8A-4147-A177-3AD203B41FA5}">
                      <a16:colId xmlns:a16="http://schemas.microsoft.com/office/drawing/2014/main" val="971061153"/>
                    </a:ext>
                  </a:extLst>
                </a:gridCol>
                <a:gridCol w="462237">
                  <a:extLst>
                    <a:ext uri="{9D8B030D-6E8A-4147-A177-3AD203B41FA5}">
                      <a16:colId xmlns:a16="http://schemas.microsoft.com/office/drawing/2014/main" val="3052470626"/>
                    </a:ext>
                  </a:extLst>
                </a:gridCol>
              </a:tblGrid>
              <a:tr h="123023">
                <a:tc rowSpan="2">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Наименование</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2023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2024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2025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22159028"/>
                  </a:ext>
                </a:extLst>
              </a:tr>
              <a:tr h="647201">
                <a:tc vMerge="1">
                  <a:txBody>
                    <a:bodyPr/>
                    <a:lstStyle/>
                    <a:p>
                      <a:endParaRPr lang="ru-RU"/>
                    </a:p>
                  </a:txBody>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Сумма налоговых льгот, тыс. рублей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 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Численность плательщиков налогов, воспользовавшихся налоговой льготой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Эффективность налоговых льгот</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(да/нет)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Оценка куратора</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Сумма налоговых льгот, тыс. рублей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Численность плательщиков налогов, воспользовавшихся налоговой льготой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4542598"/>
                  </a:ext>
                </a:extLst>
              </a:tr>
              <a:tr h="153878">
                <a:tc>
                  <a:txBody>
                    <a:bodyPr/>
                    <a:lstStyle/>
                    <a:p>
                      <a:pPr marL="72000" algn="l" fontAlgn="t">
                        <a:lnSpc>
                          <a:spcPct val="90000"/>
                        </a:lnSpc>
                      </a:pPr>
                      <a:r>
                        <a:rPr lang="ru-RU" sz="1100" b="1" i="0" u="none" strike="noStrike" dirty="0">
                          <a:solidFill>
                            <a:srgbClr val="000000"/>
                          </a:solidFill>
                          <a:effectLst/>
                          <a:latin typeface="Times New Roman" panose="02020603050405020304" pitchFamily="18" charset="0"/>
                          <a:cs typeface="Times New Roman" panose="02020603050405020304" pitchFamily="18" charset="0"/>
                        </a:rPr>
                        <a:t>Упрощенная система налогообложения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318 847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507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356 730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32021660"/>
                  </a:ext>
                </a:extLst>
              </a:tr>
              <a:tr h="3714582">
                <a:tc>
                  <a:txBody>
                    <a:bodyPr/>
                    <a:lstStyle/>
                    <a:p>
                      <a:pPr marL="72000" algn="l" fontAlgn="t">
                        <a:lnSpc>
                          <a:spcPct val="100000"/>
                        </a:lnSpc>
                      </a:pPr>
                      <a:r>
                        <a:rPr lang="ru-RU" sz="1000" b="1" i="1" u="none" strike="noStrike" dirty="0">
                          <a:solidFill>
                            <a:srgbClr val="000000"/>
                          </a:solidFill>
                          <a:effectLst/>
                          <a:latin typeface="Times New Roman" panose="02020603050405020304" pitchFamily="18" charset="0"/>
                          <a:cs typeface="Times New Roman" panose="02020603050405020304" pitchFamily="18" charset="0"/>
                        </a:rPr>
                        <a:t>понижение налоговой ставки:</a:t>
                      </a:r>
                      <a:br>
                        <a:rPr lang="ru-RU" sz="10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1" i="1" u="none" strike="noStrike" dirty="0">
                          <a:solidFill>
                            <a:srgbClr val="000000"/>
                          </a:solidFill>
                          <a:effectLst/>
                          <a:latin typeface="Times New Roman" panose="02020603050405020304" pitchFamily="18" charset="0"/>
                          <a:cs typeface="Times New Roman" panose="02020603050405020304" pitchFamily="18" charset="0"/>
                        </a:rPr>
                        <a:t>1) для разных видов деятельности организаций и ИП, осуществляющих установленные Законом виды деятельности </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(объект налогообложения "доходы-расходы" - ставка 15%) 2023-2024 гг. в размере на 5% и 10%, с 2025 года - на 5%;</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1" i="1" u="none" strike="noStrike" dirty="0">
                          <a:solidFill>
                            <a:srgbClr val="000000"/>
                          </a:solidFill>
                          <a:effectLst/>
                          <a:latin typeface="Times New Roman" panose="02020603050405020304" pitchFamily="18" charset="0"/>
                          <a:cs typeface="Times New Roman" panose="02020603050405020304" pitchFamily="18" charset="0"/>
                        </a:rPr>
                        <a:t>2)  для организаций и ИП, осуществляющих установленные Законом виды деятельности в производственной, социальной и научной сферах, а также сфере бытовых услуг</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 (объект налогообложения "доходы"- ставка 6%) 2023 год в размере 1%, с 2024 года - 1% ,2%  и 3%;</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1" i="1" u="none" strike="noStrike" dirty="0">
                          <a:solidFill>
                            <a:srgbClr val="000000"/>
                          </a:solidFill>
                          <a:effectLst/>
                          <a:latin typeface="Times New Roman" panose="02020603050405020304" pitchFamily="18" charset="0"/>
                          <a:cs typeface="Times New Roman" panose="02020603050405020304" pitchFamily="18" charset="0"/>
                        </a:rPr>
                        <a:t>3) если объект налогообложения "доходы" (ставка 6%) в размере на 5%; объект налогообложения "доходы-расходы" (ставка 15%)  на 10%:</a:t>
                      </a:r>
                      <a:br>
                        <a:rPr lang="ru-RU" sz="900" b="1"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для организаций и ИП, являющихся правообладателями программ для ЭВМ или баз данных, включенных в единый реестр российских программ для ЭВМ и баз данных, или получивших аккредитацию организации, осуществляющей деятельность в области информационных технологий;</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для организаций и ИП, признанных в установленном ФЗ от 24 июля 2007 года № 209-ФЗ "О развитии малого и среднего предпринимательства в Российской Федерации" порядке социальным предприятием и сведения о наличии статуса социального предприятия которых внесены в единый реестр субъектов малого и среднего предпринимательств;</a:t>
                      </a:r>
                      <a:br>
                        <a:rPr lang="ru-RU" sz="900" b="0" i="1" u="none" strike="noStrike" dirty="0">
                          <a:solidFill>
                            <a:srgbClr val="000000"/>
                          </a:solidFill>
                          <a:effectLst/>
                          <a:latin typeface="Times New Roman" panose="02020603050405020304" pitchFamily="18" charset="0"/>
                          <a:cs typeface="Times New Roman" panose="02020603050405020304" pitchFamily="18" charset="0"/>
                        </a:rPr>
                      </a:br>
                      <a:r>
                        <a:rPr lang="ru-RU" sz="900" b="0" i="1" u="none" strike="noStrike" dirty="0">
                          <a:solidFill>
                            <a:srgbClr val="000000"/>
                          </a:solidFill>
                          <a:effectLst/>
                          <a:latin typeface="Times New Roman" panose="02020603050405020304" pitchFamily="18" charset="0"/>
                          <a:cs typeface="Times New Roman" panose="02020603050405020304" pitchFamily="18" charset="0"/>
                        </a:rPr>
                        <a:t>- для организаций и ИП, зарегистрированных после 1 января 2023 года, осуществляющих виды экономической деятельности, предусмотренные группой "Торговля розничная по почте или по информационно-коммуникационной сети Интернет".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296 593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1"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1"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317 863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426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6711177"/>
                  </a:ext>
                </a:extLst>
              </a:tr>
              <a:tr h="670114">
                <a:tc>
                  <a:txBody>
                    <a:bodyPr/>
                    <a:lstStyle/>
                    <a:p>
                      <a:pPr marL="72000" algn="l" fontAlgn="t">
                        <a:lnSpc>
                          <a:spcPct val="100000"/>
                        </a:lnSpc>
                      </a:pPr>
                      <a:r>
                        <a:rPr lang="ru-RU" sz="1000" b="1" i="1" u="none" strike="noStrike" dirty="0">
                          <a:solidFill>
                            <a:srgbClr val="000000"/>
                          </a:solidFill>
                          <a:effectLst/>
                          <a:latin typeface="Times New Roman" panose="02020603050405020304" pitchFamily="18" charset="0"/>
                          <a:cs typeface="Times New Roman" panose="02020603050405020304" pitchFamily="18" charset="0"/>
                        </a:rPr>
                        <a:t>освобождение от налогообложения ИП</a:t>
                      </a:r>
                      <a:r>
                        <a:rPr lang="ru-RU" sz="900" b="0" i="1" u="none" strike="noStrike" dirty="0">
                          <a:solidFill>
                            <a:srgbClr val="000000"/>
                          </a:solidFill>
                          <a:effectLst/>
                          <a:latin typeface="Times New Roman" panose="02020603050405020304" pitchFamily="18" charset="0"/>
                          <a:cs typeface="Times New Roman" panose="02020603050405020304" pitchFamily="18" charset="0"/>
                        </a:rPr>
                        <a:t>, впервые зарегистрированных и осуществляющих установленные Законом виды предпринимательской деятельности в производственной, социальной и научной сферах, а также сфере бытовых услуг населению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22 254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1"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1"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38 867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1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813206"/>
                  </a:ext>
                </a:extLst>
              </a:tr>
            </a:tbl>
          </a:graphicData>
        </a:graphic>
      </p:graphicFrame>
    </p:spTree>
    <p:extLst>
      <p:ext uri="{BB962C8B-B14F-4D97-AF65-F5344CB8AC3E}">
        <p14:creationId xmlns:p14="http://schemas.microsoft.com/office/powerpoint/2010/main" val="2971745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31</a:t>
            </a:fld>
            <a:endParaRPr lang="en-US" altLang="ru-RU" dirty="0"/>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1"/>
          <p:cNvSpPr txBox="1">
            <a:spLocks noChangeArrowheads="1"/>
          </p:cNvSpPr>
          <p:nvPr/>
        </p:nvSpPr>
        <p:spPr bwMode="auto">
          <a:xfrm>
            <a:off x="819625" y="113122"/>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(13)</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nvGraphicFramePr>
        <p:xfrm>
          <a:off x="170210" y="922319"/>
          <a:ext cx="9633666" cy="3121732"/>
        </p:xfrm>
        <a:graphic>
          <a:graphicData uri="http://schemas.openxmlformats.org/drawingml/2006/table">
            <a:tbl>
              <a:tblPr>
                <a:tableStyleId>{5C22544A-7EE6-4342-B048-85BDC9FD1C3A}</a:tableStyleId>
              </a:tblPr>
              <a:tblGrid>
                <a:gridCol w="3044330">
                  <a:extLst>
                    <a:ext uri="{9D8B030D-6E8A-4147-A177-3AD203B41FA5}">
                      <a16:colId xmlns:a16="http://schemas.microsoft.com/office/drawing/2014/main" val="2649914864"/>
                    </a:ext>
                  </a:extLst>
                </a:gridCol>
                <a:gridCol w="763571">
                  <a:extLst>
                    <a:ext uri="{9D8B030D-6E8A-4147-A177-3AD203B41FA5}">
                      <a16:colId xmlns:a16="http://schemas.microsoft.com/office/drawing/2014/main" val="2950642559"/>
                    </a:ext>
                  </a:extLst>
                </a:gridCol>
                <a:gridCol w="537328">
                  <a:extLst>
                    <a:ext uri="{9D8B030D-6E8A-4147-A177-3AD203B41FA5}">
                      <a16:colId xmlns:a16="http://schemas.microsoft.com/office/drawing/2014/main" val="123135032"/>
                    </a:ext>
                  </a:extLst>
                </a:gridCol>
                <a:gridCol w="1046375">
                  <a:extLst>
                    <a:ext uri="{9D8B030D-6E8A-4147-A177-3AD203B41FA5}">
                      <a16:colId xmlns:a16="http://schemas.microsoft.com/office/drawing/2014/main" val="2513466731"/>
                    </a:ext>
                  </a:extLst>
                </a:gridCol>
                <a:gridCol w="989815">
                  <a:extLst>
                    <a:ext uri="{9D8B030D-6E8A-4147-A177-3AD203B41FA5}">
                      <a16:colId xmlns:a16="http://schemas.microsoft.com/office/drawing/2014/main" val="1658563713"/>
                    </a:ext>
                  </a:extLst>
                </a:gridCol>
                <a:gridCol w="813750">
                  <a:extLst>
                    <a:ext uri="{9D8B030D-6E8A-4147-A177-3AD203B41FA5}">
                      <a16:colId xmlns:a16="http://schemas.microsoft.com/office/drawing/2014/main" val="3793994637"/>
                    </a:ext>
                  </a:extLst>
                </a:gridCol>
                <a:gridCol w="626375">
                  <a:extLst>
                    <a:ext uri="{9D8B030D-6E8A-4147-A177-3AD203B41FA5}">
                      <a16:colId xmlns:a16="http://schemas.microsoft.com/office/drawing/2014/main" val="4086132594"/>
                    </a:ext>
                  </a:extLst>
                </a:gridCol>
                <a:gridCol w="480338">
                  <a:extLst>
                    <a:ext uri="{9D8B030D-6E8A-4147-A177-3AD203B41FA5}">
                      <a16:colId xmlns:a16="http://schemas.microsoft.com/office/drawing/2014/main" val="3077585328"/>
                    </a:ext>
                  </a:extLst>
                </a:gridCol>
                <a:gridCol w="865899">
                  <a:extLst>
                    <a:ext uri="{9D8B030D-6E8A-4147-A177-3AD203B41FA5}">
                      <a16:colId xmlns:a16="http://schemas.microsoft.com/office/drawing/2014/main" val="971061153"/>
                    </a:ext>
                  </a:extLst>
                </a:gridCol>
                <a:gridCol w="465885">
                  <a:extLst>
                    <a:ext uri="{9D8B030D-6E8A-4147-A177-3AD203B41FA5}">
                      <a16:colId xmlns:a16="http://schemas.microsoft.com/office/drawing/2014/main" val="3052470626"/>
                    </a:ext>
                  </a:extLst>
                </a:gridCol>
              </a:tblGrid>
              <a:tr h="113495">
                <a:tc rowSpan="2">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Наименование</a:t>
                      </a:r>
                    </a:p>
                  </a:txBody>
                  <a:tcPr marL="4481" marR="4481" marT="4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2023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2024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b"/>
                      <a:r>
                        <a:rPr lang="ru-RU" sz="900" b="1" u="none" strike="noStrike" dirty="0">
                          <a:effectLst/>
                          <a:latin typeface="Times New Roman" panose="02020603050405020304" pitchFamily="18" charset="0"/>
                          <a:cs typeface="Times New Roman" panose="02020603050405020304" pitchFamily="18" charset="0"/>
                        </a:rPr>
                        <a:t>2025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22159028"/>
                  </a:ext>
                </a:extLst>
              </a:tr>
              <a:tr h="597073">
                <a:tc vMerge="1">
                  <a:txBody>
                    <a:bodyPr/>
                    <a:lstStyle/>
                    <a:p>
                      <a:endParaRPr lang="ru-RU"/>
                    </a:p>
                  </a:txBody>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Сумма налоговых льгот, тыс. рублей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 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Численность плательщиков налогов, воспользовавшихся налоговой льготой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Эффективность налоговых льгот</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(да/нет)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Оценка куратора</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Сумма налоговых льгот, тыс. рублей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Численность плательщиков налогов, воспользовавшихся налоговой льготой</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lnSpc>
                          <a:spcPct val="90000"/>
                        </a:lnSpc>
                      </a:pP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Кол-во</a:t>
                      </a:r>
                      <a:b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br>
                      <a:r>
                        <a:rPr lang="ru-RU" sz="9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льгот</a:t>
                      </a:r>
                    </a:p>
                  </a:txBody>
                  <a:tcPr marL="4481" marR="4481" marT="4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4542598"/>
                  </a:ext>
                </a:extLst>
              </a:tr>
              <a:tr h="141960">
                <a:tc>
                  <a:txBody>
                    <a:bodyPr/>
                    <a:lstStyle/>
                    <a:p>
                      <a:pPr marL="72000" algn="l" fontAlgn="t"/>
                      <a:r>
                        <a:rPr lang="ru-RU" sz="1200" b="1" i="0" u="none" strike="noStrike" dirty="0">
                          <a:solidFill>
                            <a:srgbClr val="000000"/>
                          </a:solidFill>
                          <a:effectLst/>
                          <a:latin typeface="Times New Roman" panose="02020603050405020304" pitchFamily="18" charset="0"/>
                          <a:cs typeface="Times New Roman" panose="02020603050405020304" pitchFamily="18" charset="0"/>
                        </a:rPr>
                        <a:t>Техническая, в том числе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1 292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1 498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1475704"/>
                  </a:ext>
                </a:extLst>
              </a:tr>
              <a:tr h="141960">
                <a:tc>
                  <a:txBody>
                    <a:bodyPr/>
                    <a:lstStyle/>
                    <a:p>
                      <a:pPr marL="72000" algn="l" fontAlgn="t"/>
                      <a:r>
                        <a:rPr lang="ru-RU" sz="1100" b="1"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организаций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1 292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1 498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32021660"/>
                  </a:ext>
                </a:extLst>
              </a:tr>
              <a:tr h="692729">
                <a:tc>
                  <a:txBody>
                    <a:bodyPr/>
                    <a:lstStyle/>
                    <a:p>
                      <a:pPr marL="72000" algn="l" fontAlgn="t"/>
                      <a:r>
                        <a:rPr lang="ru-RU" sz="1000" b="1" i="1" u="none" strike="noStrike" dirty="0">
                          <a:solidFill>
                            <a:srgbClr val="000000"/>
                          </a:solidFill>
                          <a:effectLst/>
                          <a:latin typeface="Times New Roman" panose="02020603050405020304" pitchFamily="18" charset="0"/>
                          <a:cs typeface="Times New Roman" panose="02020603050405020304" pitchFamily="18" charset="0"/>
                        </a:rPr>
                        <a:t>Освобождаются от уплаты налога </a:t>
                      </a:r>
                      <a:r>
                        <a:rPr lang="ru-RU" sz="1000" b="0" i="1" u="none" strike="noStrike" dirty="0">
                          <a:solidFill>
                            <a:srgbClr val="000000"/>
                          </a:solidFill>
                          <a:effectLst/>
                          <a:latin typeface="Times New Roman" panose="02020603050405020304" pitchFamily="18" charset="0"/>
                          <a:cs typeface="Times New Roman" panose="02020603050405020304" pitchFamily="18" charset="0"/>
                        </a:rPr>
                        <a:t>казенные, автономные и бюджетные учреждения в отношении объектов федеральной собственности аэродромной инфраструктуры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1 292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1 498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6711177"/>
                  </a:ext>
                </a:extLst>
              </a:tr>
              <a:tr h="245293">
                <a:tc>
                  <a:txBody>
                    <a:bodyPr/>
                    <a:lstStyle/>
                    <a:p>
                      <a:pPr marL="72000" algn="l" fontAlgn="t"/>
                      <a:r>
                        <a:rPr lang="ru-RU" sz="1100" b="1" i="0" u="none" strike="noStrike" dirty="0">
                          <a:solidFill>
                            <a:srgbClr val="000000"/>
                          </a:solidFill>
                          <a:effectLst/>
                          <a:latin typeface="Times New Roman" panose="02020603050405020304" pitchFamily="18" charset="0"/>
                          <a:cs typeface="Times New Roman" panose="02020603050405020304" pitchFamily="18" charset="0"/>
                        </a:rPr>
                        <a:t>Налог на прибыль организаций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4813206"/>
                  </a:ext>
                </a:extLst>
              </a:tr>
              <a:tr h="618211">
                <a:tc>
                  <a:txBody>
                    <a:bodyPr/>
                    <a:lstStyle/>
                    <a:p>
                      <a:pPr marL="72000" algn="l" fontAlgn="t"/>
                      <a:r>
                        <a:rPr lang="ru-RU" sz="1000" b="1" i="1" u="none" strike="noStrike" dirty="0">
                          <a:solidFill>
                            <a:srgbClr val="000000"/>
                          </a:solidFill>
                          <a:effectLst/>
                          <a:latin typeface="Times New Roman" panose="02020603050405020304" pitchFamily="18" charset="0"/>
                          <a:cs typeface="Times New Roman" panose="02020603050405020304" pitchFamily="18" charset="0"/>
                        </a:rPr>
                        <a:t>Понижение налоговой ставки на 4,5% </a:t>
                      </a:r>
                      <a:r>
                        <a:rPr lang="ru-RU" sz="1000" b="0" i="1" u="none" strike="noStrike" dirty="0">
                          <a:solidFill>
                            <a:srgbClr val="000000"/>
                          </a:solidFill>
                          <a:effectLst/>
                          <a:latin typeface="Times New Roman" panose="02020603050405020304" pitchFamily="18" charset="0"/>
                          <a:cs typeface="Times New Roman" panose="02020603050405020304" pitchFamily="18" charset="0"/>
                        </a:rPr>
                        <a:t>для учреждений уголовно-исполнительной системы на территории области </a:t>
                      </a:r>
                      <a:r>
                        <a:rPr lang="ru-RU" sz="1000" b="1" i="1" u="none" strike="noStrike" dirty="0">
                          <a:solidFill>
                            <a:srgbClr val="000000"/>
                          </a:solidFill>
                          <a:effectLst/>
                          <a:latin typeface="Times New Roman" panose="02020603050405020304" pitchFamily="18" charset="0"/>
                          <a:cs typeface="Times New Roman" panose="02020603050405020304" pitchFamily="18" charset="0"/>
                        </a:rPr>
                        <a:t>(за период 2023-2024 гг. льготой никто не воспользовался, льгота действовала с 01.01.2011 по 01.01.2025)</a:t>
                      </a:r>
                      <a:br>
                        <a:rPr lang="ru-RU" sz="1000" b="0" i="1" u="none" strike="noStrike" dirty="0">
                          <a:solidFill>
                            <a:srgbClr val="000000"/>
                          </a:solidFill>
                          <a:effectLst/>
                          <a:latin typeface="Times New Roman" panose="02020603050405020304" pitchFamily="18" charset="0"/>
                          <a:cs typeface="Times New Roman" panose="02020603050405020304" pitchFamily="18" charset="0"/>
                        </a:rPr>
                      </a:br>
                      <a:endParaRPr lang="ru-RU"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сохранить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000" b="0" i="1"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164935"/>
                  </a:ext>
                </a:extLst>
              </a:tr>
            </a:tbl>
          </a:graphicData>
        </a:graphic>
      </p:graphicFrame>
      <p:sp>
        <p:nvSpPr>
          <p:cNvPr id="7" name="Прямоугольник 6"/>
          <p:cNvSpPr/>
          <p:nvPr/>
        </p:nvSpPr>
        <p:spPr>
          <a:xfrm>
            <a:off x="170210" y="4037145"/>
            <a:ext cx="9313213" cy="2677656"/>
          </a:xfrm>
          <a:prstGeom prst="rect">
            <a:avLst/>
          </a:prstGeom>
        </p:spPr>
        <p:txBody>
          <a:bodyPr wrap="square">
            <a:spAutoFit/>
          </a:bodyPr>
          <a:lstStyle/>
          <a:p>
            <a:pPr lvl="0" indent="360000" algn="just">
              <a:lnSpc>
                <a:spcPct val="120000"/>
              </a:lnSpc>
              <a:defRPr/>
            </a:pPr>
            <a:r>
              <a:rPr lang="ru-RU" sz="1400" dirty="0">
                <a:latin typeface="Times New Roman" panose="02020603050405020304" pitchFamily="18" charset="0"/>
                <a:cs typeface="Times New Roman" panose="02020603050405020304" pitchFamily="18" charset="0"/>
              </a:rPr>
              <a:t>В 2023 году на территории области действовали 52 налоговые льготы, общий объем которых составил сумму         3 946,2 млн рублей. </a:t>
            </a:r>
          </a:p>
          <a:p>
            <a:pPr lvl="0" indent="360000" algn="just">
              <a:lnSpc>
                <a:spcPct val="120000"/>
              </a:lnSpc>
              <a:defRPr/>
            </a:pPr>
            <a:r>
              <a:rPr lang="ru-RU" sz="1400" dirty="0">
                <a:latin typeface="Times New Roman" panose="02020603050405020304" pitchFamily="18" charset="0"/>
                <a:cs typeface="Times New Roman" panose="02020603050405020304" pitchFamily="18" charset="0"/>
              </a:rPr>
              <a:t>С 1 января 2024 года Законом Липецкой области от 27.11.2003 № 80-ОЗ «О налоге на имущество организаций в Липецкой области» введена новая налоговая льгота стимулирующего характера по освобождению от уплаты налога на имущество организаций, основным видом деятельности которых является деятельность по управлению фондами, которой в 2024 году не воспользовались. Таким образом, в 2024 году сумма 53 налоговых льгот, действующих на территории области, увеличилась на 36,9% и составила сумму 5 400,7 млн рублей. </a:t>
            </a:r>
          </a:p>
          <a:p>
            <a:pPr lvl="0" indent="360000" algn="just">
              <a:lnSpc>
                <a:spcPct val="120000"/>
              </a:lnSpc>
              <a:defRPr/>
            </a:pPr>
            <a:r>
              <a:rPr lang="ru-RU" sz="1400" dirty="0">
                <a:latin typeface="Times New Roman" panose="02020603050405020304" pitchFamily="18" charset="0"/>
                <a:cs typeface="Times New Roman" panose="02020603050405020304" pitchFamily="18" charset="0"/>
              </a:rPr>
              <a:t>С 1 января 2025 года отменены</a:t>
            </a:r>
            <a:r>
              <a:rPr lang="ru-RU" sz="1400" dirty="0">
                <a:solidFill>
                  <a:srgbClr val="C0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8 налоговых льгот по снижению ставки и предоставлению инвестиционного вычета по налогу на прибыль организаций, которыми за период с 2023-2024 гг. не воспользовались. Кроме того, с 1 января 2025 года Законом Липецкой области  от  29.05.2008  №151-ОЗ  «О  применении пониженной </a:t>
            </a:r>
            <a:r>
              <a:rPr lang="ru-RU" sz="1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9946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32</a:t>
            </a:fld>
            <a:endParaRPr lang="en-US" altLang="ru-RU" dirty="0"/>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1"/>
          <p:cNvSpPr txBox="1">
            <a:spLocks noChangeArrowheads="1"/>
          </p:cNvSpPr>
          <p:nvPr/>
        </p:nvSpPr>
        <p:spPr bwMode="auto">
          <a:xfrm>
            <a:off x="819625" y="113122"/>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целевой категории (14)</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55720" y="832032"/>
            <a:ext cx="9313213" cy="3763146"/>
          </a:xfrm>
          <a:prstGeom prst="rect">
            <a:avLst/>
          </a:prstGeom>
        </p:spPr>
        <p:txBody>
          <a:bodyPr wrap="square">
            <a:spAutoFit/>
          </a:bodyPr>
          <a:lstStyle/>
          <a:p>
            <a:pPr lvl="0" algn="just">
              <a:lnSpc>
                <a:spcPct val="120000"/>
              </a:lnSpc>
              <a:defRPr/>
            </a:pPr>
            <a:r>
              <a:rPr lang="ru-RU" sz="1400" dirty="0">
                <a:latin typeface="Times New Roman" panose="02020603050405020304" pitchFamily="18" charset="0"/>
                <a:cs typeface="Times New Roman" panose="02020603050405020304" pitchFamily="18" charset="0"/>
              </a:rPr>
              <a:t>ставки  налога на прибыль организаций, подлежащего</a:t>
            </a: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зачислению в областной бюджет» введена новая налоговая льгота стимулирующего характера по предоставлению пониженной ставки налога на прибыль для российских организаций, включенных в реестр малых технологических компаний, в соответствии с Федеральным законом от 4 августа 2023 года №478-ФЗ «О развитии технологических компаний в Российской Федерации», а также Законом Липецкой области от 25.11.2002 №20-ОЗ «О транспортном налоге в Липецкой области» с 1 января 2025 года введена новая налоговая льгота социального характера по освобождению от уплаты транспортного налога лиц, принимающих (принимавших) участие в специальной военной операции на территориях Украины, Донецкой Народной Республики, Луганской Народной Республики, Запорожской и Херсонской областей. В результате чего, в 2025 году на территории области действовали 47 налоговых льгот.</a:t>
            </a:r>
          </a:p>
          <a:p>
            <a:pPr lvl="0" indent="358775" algn="just">
              <a:lnSpc>
                <a:spcPct val="120000"/>
              </a:lnSpc>
              <a:defRPr/>
            </a:pPr>
            <a:r>
              <a:rPr lang="ru-RU" sz="1400" dirty="0">
                <a:latin typeface="Times New Roman" panose="02020603050405020304" pitchFamily="18" charset="0"/>
                <a:cs typeface="Times New Roman" panose="02020603050405020304" pitchFamily="18" charset="0"/>
              </a:rPr>
              <a:t>Следует отметить, что в </a:t>
            </a:r>
            <a:r>
              <a:rPr lang="ru-RU" sz="1400" b="1" dirty="0">
                <a:latin typeface="Times New Roman" panose="02020603050405020304" pitchFamily="18" charset="0"/>
                <a:cs typeface="Times New Roman" panose="02020603050405020304" pitchFamily="18" charset="0"/>
              </a:rPr>
              <a:t>результате оценки налоговых расходов за 2023 год все налоговые льготы</a:t>
            </a:r>
            <a:r>
              <a:rPr lang="ru-RU" sz="1400" dirty="0">
                <a:latin typeface="Times New Roman" panose="02020603050405020304" pitchFamily="18" charset="0"/>
                <a:cs typeface="Times New Roman" panose="02020603050405020304" pitchFamily="18" charset="0"/>
              </a:rPr>
              <a:t>, применяемые в Липецкой области, </a:t>
            </a:r>
            <a:r>
              <a:rPr lang="ru-RU" sz="1400" b="1" dirty="0">
                <a:latin typeface="Times New Roman" panose="02020603050405020304" pitchFamily="18" charset="0"/>
                <a:cs typeface="Times New Roman" panose="02020603050405020304" pitchFamily="18" charset="0"/>
              </a:rPr>
              <a:t>признаны налоговыми кураторами эффективными</a:t>
            </a:r>
            <a:r>
              <a:rPr lang="ru-RU" sz="1400" dirty="0">
                <a:latin typeface="Times New Roman" panose="02020603050405020304" pitchFamily="18" charset="0"/>
                <a:cs typeface="Times New Roman" panose="02020603050405020304" pitchFamily="18" charset="0"/>
              </a:rPr>
              <a:t>, несмотря на то что, </a:t>
            </a:r>
            <a:r>
              <a:rPr lang="ru-RU" sz="1400" b="1" dirty="0">
                <a:latin typeface="Times New Roman" panose="02020603050405020304" pitchFamily="18" charset="0"/>
                <a:cs typeface="Times New Roman" panose="02020603050405020304" pitchFamily="18" charset="0"/>
              </a:rPr>
              <a:t>в 2023 году действовали 12 налоговых льгот, которыми не воспользовались (из них: 5 налоговых льгот, которые с          1 января 2025 года утратили силу), а 7 налоговых льгот продолжают действовать при отсутствии плательщиков налогов, воспользовавшихся  данными налоговыми льготами.</a:t>
            </a:r>
          </a:p>
        </p:txBody>
      </p:sp>
      <p:pic>
        <p:nvPicPr>
          <p:cNvPr id="8" name="Рисунок 7" descr="Восклицательный знак">
            <a:extLst>
              <a:ext uri="{FF2B5EF4-FFF2-40B4-BE49-F238E27FC236}">
                <a16:creationId xmlns:a16="http://schemas.microsoft.com/office/drawing/2014/main" id="{B69F4F3E-3F95-CDC2-A16D-0BE889679F9E}"/>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420544" y="3130028"/>
            <a:ext cx="399081" cy="298972"/>
          </a:xfrm>
          <a:prstGeom prst="rect">
            <a:avLst/>
          </a:prstGeom>
        </p:spPr>
      </p:pic>
    </p:spTree>
    <p:extLst>
      <p:ext uri="{BB962C8B-B14F-4D97-AF65-F5344CB8AC3E}">
        <p14:creationId xmlns:p14="http://schemas.microsoft.com/office/powerpoint/2010/main" val="3964293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33</a:t>
            </a:fld>
            <a:endParaRPr lang="en-US" altLang="ru-RU" dirty="0"/>
          </a:p>
        </p:txBody>
      </p:sp>
      <p:sp>
        <p:nvSpPr>
          <p:cNvPr id="16393" name="TextBox 31"/>
          <p:cNvSpPr txBox="1">
            <a:spLocks noChangeArrowheads="1"/>
          </p:cNvSpPr>
          <p:nvPr/>
        </p:nvSpPr>
        <p:spPr bwMode="auto">
          <a:xfrm>
            <a:off x="819625" y="113122"/>
            <a:ext cx="721186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расходах Липецкой области </a:t>
            </a:r>
          </a:p>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в разрезе видов налогов</a:t>
            </a:r>
            <a:endParaRPr lang="en-US" altLang="ru-RU" sz="1800" b="1" dirty="0">
              <a:solidFill>
                <a:schemeClr val="bg1"/>
              </a:solidFill>
              <a:latin typeface="Times New Roman" panose="02020603050405020304" pitchFamily="18" charset="0"/>
              <a:cs typeface="Times New Roman" panose="02020603050405020304" pitchFamily="18" charset="0"/>
            </a:endParaRPr>
          </a:p>
        </p:txBody>
      </p:sp>
      <p:sp>
        <p:nvSpPr>
          <p:cNvPr id="41" name="TextBox 31"/>
          <p:cNvSpPr txBox="1">
            <a:spLocks noChangeArrowheads="1"/>
          </p:cNvSpPr>
          <p:nvPr/>
        </p:nvSpPr>
        <p:spPr bwMode="auto">
          <a:xfrm>
            <a:off x="885391" y="773360"/>
            <a:ext cx="838879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latin typeface="Times New Roman" panose="02020603050405020304" pitchFamily="18" charset="0"/>
                <a:cs typeface="Times New Roman" panose="02020603050405020304" pitchFamily="18" charset="0"/>
              </a:rPr>
              <a:t>Динамика налоговых расходов Липецкой области </a:t>
            </a:r>
          </a:p>
          <a:p>
            <a:pPr algn="ctr" eaLnBrk="1" hangingPunct="1">
              <a:spcBef>
                <a:spcPct val="0"/>
              </a:spcBef>
              <a:buFontTx/>
              <a:buNone/>
              <a:defRPr/>
            </a:pPr>
            <a:r>
              <a:rPr lang="ru-RU" altLang="ru-RU" sz="1800" b="1" dirty="0">
                <a:latin typeface="Times New Roman" panose="02020603050405020304" pitchFamily="18" charset="0"/>
                <a:cs typeface="Times New Roman" panose="02020603050405020304" pitchFamily="18" charset="0"/>
              </a:rPr>
              <a:t>в разрезе видов налогов, млн рублей</a:t>
            </a:r>
            <a:endParaRPr lang="en-US" altLang="ru-RU" sz="1800" b="1" dirty="0">
              <a:latin typeface="Times New Roman" panose="02020603050405020304" pitchFamily="18" charset="0"/>
              <a:cs typeface="Times New Roman" panose="02020603050405020304" pitchFamily="18" charset="0"/>
            </a:endParaRPr>
          </a:p>
        </p:txBody>
      </p:sp>
      <p:sp>
        <p:nvSpPr>
          <p:cNvPr id="60" name="Прямоугольник 59"/>
          <p:cNvSpPr/>
          <p:nvPr/>
        </p:nvSpPr>
        <p:spPr>
          <a:xfrm>
            <a:off x="215017" y="5594205"/>
            <a:ext cx="9313213" cy="845424"/>
          </a:xfrm>
          <a:prstGeom prst="rect">
            <a:avLst/>
          </a:prstGeom>
        </p:spPr>
        <p:txBody>
          <a:bodyPr wrap="square">
            <a:spAutoFit/>
          </a:bodyPr>
          <a:lstStyle/>
          <a:p>
            <a:pPr lvl="0" indent="360000" algn="just">
              <a:lnSpc>
                <a:spcPct val="120000"/>
              </a:lnSpc>
              <a:defRPr/>
            </a:pPr>
            <a:r>
              <a:rPr lang="ru-RU" sz="1400" dirty="0">
                <a:latin typeface="Times New Roman" panose="02020603050405020304" pitchFamily="18" charset="0"/>
                <a:cs typeface="Times New Roman" panose="02020603050405020304" pitchFamily="18" charset="0"/>
              </a:rPr>
              <a:t>За период 2022-2024 гг. наблюдается рост налоговых расходов Липецкой области от предыдущего периода на 73%, 15% и 36,7% соответственно. Основную долю налоговых расходов занимает налог на прибыль организаций, по которому также за аналогичный период наблюдается рост на 148,6%, 27,8% и 55,7% соответственно.</a:t>
            </a:r>
            <a:endParaRPr lang="ru-RU" sz="1400" b="1" dirty="0">
              <a:latin typeface="Times New Roman" panose="02020603050405020304" pitchFamily="18" charset="0"/>
              <a:cs typeface="Times New Roman" panose="02020603050405020304" pitchFamily="18" charset="0"/>
            </a:endParaRPr>
          </a:p>
        </p:txBody>
      </p:sp>
      <p:grpSp>
        <p:nvGrpSpPr>
          <p:cNvPr id="17" name="Группа 16"/>
          <p:cNvGrpSpPr/>
          <p:nvPr/>
        </p:nvGrpSpPr>
        <p:grpSpPr>
          <a:xfrm>
            <a:off x="-670772" y="2505197"/>
            <a:ext cx="10892064" cy="2439493"/>
            <a:chOff x="-506938" y="1988194"/>
            <a:chExt cx="10892064" cy="2439493"/>
          </a:xfrm>
        </p:grpSpPr>
        <p:graphicFrame>
          <p:nvGraphicFramePr>
            <p:cNvPr id="4" name="Диаграмма 3"/>
            <p:cNvGraphicFramePr/>
            <p:nvPr/>
          </p:nvGraphicFramePr>
          <p:xfrm>
            <a:off x="-506938" y="2042946"/>
            <a:ext cx="3388506" cy="22909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nvGraphicFramePr>
          <p:xfrm>
            <a:off x="1713602" y="1988194"/>
            <a:ext cx="2801816" cy="2322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11"/>
            <p:cNvGraphicFramePr/>
            <p:nvPr/>
          </p:nvGraphicFramePr>
          <p:xfrm>
            <a:off x="3646015" y="2004386"/>
            <a:ext cx="2817851" cy="23334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nvGraphicFramePr>
          <p:xfrm>
            <a:off x="5565883" y="2049365"/>
            <a:ext cx="2824425" cy="23569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Диаграмма 13"/>
            <p:cNvGraphicFramePr/>
            <p:nvPr/>
          </p:nvGraphicFramePr>
          <p:xfrm>
            <a:off x="7475171" y="2049365"/>
            <a:ext cx="2909955" cy="2378322"/>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15" name="Группа 14"/>
          <p:cNvGrpSpPr/>
          <p:nvPr/>
        </p:nvGrpSpPr>
        <p:grpSpPr>
          <a:xfrm>
            <a:off x="304604" y="4813425"/>
            <a:ext cx="5433731" cy="665644"/>
            <a:chOff x="623545" y="4130426"/>
            <a:chExt cx="5433731" cy="665644"/>
          </a:xfrm>
        </p:grpSpPr>
        <p:grpSp>
          <p:nvGrpSpPr>
            <p:cNvPr id="19" name="Группа 18"/>
            <p:cNvGrpSpPr/>
            <p:nvPr/>
          </p:nvGrpSpPr>
          <p:grpSpPr>
            <a:xfrm>
              <a:off x="623545" y="4130426"/>
              <a:ext cx="4916078" cy="665644"/>
              <a:chOff x="898799" y="4612380"/>
              <a:chExt cx="4916078" cy="665644"/>
            </a:xfrm>
          </p:grpSpPr>
          <p:sp>
            <p:nvSpPr>
              <p:cNvPr id="20" name="Прямоугольник 19"/>
              <p:cNvSpPr/>
              <p:nvPr/>
            </p:nvSpPr>
            <p:spPr>
              <a:xfrm flipV="1">
                <a:off x="898799" y="4721772"/>
                <a:ext cx="45719" cy="49216"/>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110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flipV="1">
                <a:off x="908909" y="5129101"/>
                <a:ext cx="47709" cy="52800"/>
              </a:xfrm>
              <a:prstGeom prst="rect">
                <a:avLst/>
              </a:prstGeom>
              <a:solidFill>
                <a:srgbClr val="FBABB6"/>
              </a:solidFill>
              <a:ln>
                <a:solidFill>
                  <a:srgbClr val="FBABB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1100">
                  <a:latin typeface="Times New Roman" panose="02020603050405020304" pitchFamily="18" charset="0"/>
                  <a:cs typeface="Times New Roman" panose="02020603050405020304" pitchFamily="18" charset="0"/>
                </a:endParaRPr>
              </a:p>
            </p:txBody>
          </p:sp>
          <p:sp>
            <p:nvSpPr>
              <p:cNvPr id="22" name="TextBox 1"/>
              <p:cNvSpPr txBox="1"/>
              <p:nvPr/>
            </p:nvSpPr>
            <p:spPr>
              <a:xfrm>
                <a:off x="958647" y="4612380"/>
                <a:ext cx="1831031"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a:latin typeface="Times New Roman" panose="02020603050405020304" pitchFamily="18" charset="0"/>
                    <a:cs typeface="Times New Roman" panose="02020603050405020304" pitchFamily="18" charset="0"/>
                  </a:rPr>
                  <a:t>На прибыль организаций</a:t>
                </a:r>
                <a:endParaRPr lang="ru-RU" sz="1100" dirty="0">
                  <a:latin typeface="Times New Roman" panose="02020603050405020304" pitchFamily="18" charset="0"/>
                  <a:cs typeface="Times New Roman" panose="02020603050405020304" pitchFamily="18" charset="0"/>
                </a:endParaRPr>
              </a:p>
            </p:txBody>
          </p:sp>
          <p:sp>
            <p:nvSpPr>
              <p:cNvPr id="24" name="TextBox 13"/>
              <p:cNvSpPr txBox="1"/>
              <p:nvPr/>
            </p:nvSpPr>
            <p:spPr>
              <a:xfrm>
                <a:off x="956618" y="4829882"/>
                <a:ext cx="3314313"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a:latin typeface="Times New Roman" panose="02020603050405020304" pitchFamily="18" charset="0"/>
                    <a:cs typeface="Times New Roman" panose="02020603050405020304" pitchFamily="18" charset="0"/>
                  </a:rPr>
                  <a:t>На имущество организаций</a:t>
                </a:r>
                <a:endParaRPr lang="ru-RU" sz="1100"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999416" y="4735817"/>
                <a:ext cx="45719" cy="4571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1100">
                  <a:latin typeface="Times New Roman" panose="02020603050405020304" pitchFamily="18" charset="0"/>
                  <a:cs typeface="Times New Roman" panose="02020603050405020304" pitchFamily="18" charset="0"/>
                </a:endParaRPr>
              </a:p>
            </p:txBody>
          </p:sp>
          <p:sp>
            <p:nvSpPr>
              <p:cNvPr id="26" name="TextBox 14"/>
              <p:cNvSpPr txBox="1"/>
              <p:nvPr/>
            </p:nvSpPr>
            <p:spPr>
              <a:xfrm>
                <a:off x="968516" y="5016414"/>
                <a:ext cx="3310255"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a:latin typeface="Times New Roman" panose="02020603050405020304" pitchFamily="18" charset="0"/>
                    <a:cs typeface="Times New Roman" panose="02020603050405020304" pitchFamily="18" charset="0"/>
                  </a:rPr>
                  <a:t>Транспортный налог</a:t>
                </a:r>
                <a:endParaRPr lang="ru-RU" sz="1100" dirty="0">
                  <a:latin typeface="Times New Roman" panose="02020603050405020304" pitchFamily="18" charset="0"/>
                  <a:cs typeface="Times New Roman" panose="02020603050405020304" pitchFamily="18" charset="0"/>
                </a:endParaRPr>
              </a:p>
            </p:txBody>
          </p:sp>
          <p:sp>
            <p:nvSpPr>
              <p:cNvPr id="27" name="TextBox 15"/>
              <p:cNvSpPr txBox="1"/>
              <p:nvPr/>
            </p:nvSpPr>
            <p:spPr>
              <a:xfrm>
                <a:off x="3009378" y="4617189"/>
                <a:ext cx="280549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dirty="0">
                    <a:latin typeface="Times New Roman" panose="02020603050405020304" pitchFamily="18" charset="0"/>
                    <a:cs typeface="Times New Roman" panose="02020603050405020304" pitchFamily="18" charset="0"/>
                  </a:rPr>
                  <a:t>Упрощенная система налогообложения</a:t>
                </a:r>
              </a:p>
            </p:txBody>
          </p:sp>
        </p:grpSp>
        <p:sp>
          <p:nvSpPr>
            <p:cNvPr id="28" name="Прямоугольник 27"/>
            <p:cNvSpPr/>
            <p:nvPr/>
          </p:nvSpPr>
          <p:spPr>
            <a:xfrm flipH="1" flipV="1">
              <a:off x="627805" y="4464237"/>
              <a:ext cx="45719" cy="457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1100">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2724161" y="4466335"/>
              <a:ext cx="45719" cy="45719"/>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1100">
                <a:latin typeface="Times New Roman" panose="02020603050405020304" pitchFamily="18" charset="0"/>
                <a:cs typeface="Times New Roman" panose="02020603050405020304" pitchFamily="18" charset="0"/>
              </a:endParaRPr>
            </a:p>
          </p:txBody>
        </p:sp>
        <p:sp>
          <p:nvSpPr>
            <p:cNvPr id="30" name="TextBox 15"/>
            <p:cNvSpPr txBox="1"/>
            <p:nvPr/>
          </p:nvSpPr>
          <p:spPr>
            <a:xfrm>
              <a:off x="2747021" y="4352787"/>
              <a:ext cx="3310255"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a:latin typeface="Times New Roman" panose="02020603050405020304" pitchFamily="18" charset="0"/>
                  <a:cs typeface="Times New Roman" panose="02020603050405020304" pitchFamily="18" charset="0"/>
                </a:rPr>
                <a:t>Патентная система</a:t>
              </a:r>
              <a:endParaRPr lang="ru-RU" sz="1100" dirty="0">
                <a:latin typeface="Times New Roman" panose="02020603050405020304" pitchFamily="18" charset="0"/>
                <a:cs typeface="Times New Roman" panose="02020603050405020304" pitchFamily="18" charset="0"/>
              </a:endParaRPr>
            </a:p>
          </p:txBody>
        </p:sp>
      </p:grpSp>
      <p:sp>
        <p:nvSpPr>
          <p:cNvPr id="16" name="TextBox 15"/>
          <p:cNvSpPr txBox="1"/>
          <p:nvPr/>
        </p:nvSpPr>
        <p:spPr>
          <a:xfrm>
            <a:off x="208580" y="1605338"/>
            <a:ext cx="1787737" cy="338554"/>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2021 год – 1 981,0</a:t>
            </a:r>
          </a:p>
        </p:txBody>
      </p:sp>
      <p:sp>
        <p:nvSpPr>
          <p:cNvPr id="32" name="TextBox 31"/>
          <p:cNvSpPr txBox="1"/>
          <p:nvPr/>
        </p:nvSpPr>
        <p:spPr>
          <a:xfrm>
            <a:off x="1961432" y="1608418"/>
            <a:ext cx="1787737" cy="338554"/>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2022 год – 3 428,1</a:t>
            </a:r>
          </a:p>
        </p:txBody>
      </p:sp>
      <p:sp>
        <p:nvSpPr>
          <p:cNvPr id="33" name="TextBox 32"/>
          <p:cNvSpPr txBox="1"/>
          <p:nvPr/>
        </p:nvSpPr>
        <p:spPr>
          <a:xfrm>
            <a:off x="3984577" y="1616892"/>
            <a:ext cx="1787737" cy="338554"/>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2023 год – 3 946,2</a:t>
            </a:r>
          </a:p>
        </p:txBody>
      </p:sp>
      <p:sp>
        <p:nvSpPr>
          <p:cNvPr id="34" name="TextBox 33"/>
          <p:cNvSpPr txBox="1"/>
          <p:nvPr/>
        </p:nvSpPr>
        <p:spPr>
          <a:xfrm>
            <a:off x="5945557" y="1605374"/>
            <a:ext cx="1787737" cy="338554"/>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2024 год – 5 400,7</a:t>
            </a:r>
          </a:p>
        </p:txBody>
      </p:sp>
      <p:sp>
        <p:nvSpPr>
          <p:cNvPr id="35" name="TextBox 34"/>
          <p:cNvSpPr txBox="1"/>
          <p:nvPr/>
        </p:nvSpPr>
        <p:spPr>
          <a:xfrm>
            <a:off x="7906538" y="1353933"/>
            <a:ext cx="1787737" cy="584775"/>
          </a:xfrm>
          <a:prstGeom prst="rect">
            <a:avLst/>
          </a:prstGeom>
          <a:noFill/>
        </p:spPr>
        <p:txBody>
          <a:bodyPr wrap="square" rtlCol="0">
            <a:spAutoFit/>
          </a:bodyPr>
          <a:lstStyle/>
          <a:p>
            <a:pPr algn="ctr"/>
            <a:r>
              <a:rPr lang="ru-RU" sz="1600" b="1" dirty="0">
                <a:latin typeface="Times New Roman" panose="02020603050405020304" pitchFamily="18" charset="0"/>
                <a:cs typeface="Times New Roman" panose="02020603050405020304" pitchFamily="18" charset="0"/>
              </a:rPr>
              <a:t> План </a:t>
            </a:r>
          </a:p>
          <a:p>
            <a:pPr algn="ctr"/>
            <a:r>
              <a:rPr lang="ru-RU" sz="1600" b="1" dirty="0">
                <a:latin typeface="Times New Roman" panose="02020603050405020304" pitchFamily="18" charset="0"/>
                <a:cs typeface="Times New Roman" panose="02020603050405020304" pitchFamily="18" charset="0"/>
              </a:rPr>
              <a:t>2025 год – 5 283,6</a:t>
            </a:r>
          </a:p>
        </p:txBody>
      </p:sp>
      <p:sp>
        <p:nvSpPr>
          <p:cNvPr id="18" name="Выгнутая вниз стрелка 17"/>
          <p:cNvSpPr/>
          <p:nvPr/>
        </p:nvSpPr>
        <p:spPr>
          <a:xfrm flipH="1">
            <a:off x="499303" y="1914042"/>
            <a:ext cx="1884684" cy="743768"/>
          </a:xfrm>
          <a:prstGeom prst="curvedUp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8" name="Выгнутая вниз стрелка 37"/>
          <p:cNvSpPr/>
          <p:nvPr/>
        </p:nvSpPr>
        <p:spPr>
          <a:xfrm flipH="1">
            <a:off x="2734703" y="1938708"/>
            <a:ext cx="1899746" cy="743768"/>
          </a:xfrm>
          <a:prstGeom prst="curvedUp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9" name="Выгнутая вниз стрелка 38"/>
          <p:cNvSpPr/>
          <p:nvPr/>
        </p:nvSpPr>
        <p:spPr>
          <a:xfrm flipH="1">
            <a:off x="4749365" y="1914042"/>
            <a:ext cx="1954187" cy="743768"/>
          </a:xfrm>
          <a:prstGeom prst="curvedUp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Выгнутая вниз стрелка 39"/>
          <p:cNvSpPr/>
          <p:nvPr/>
        </p:nvSpPr>
        <p:spPr>
          <a:xfrm flipH="1">
            <a:off x="7065692" y="1950706"/>
            <a:ext cx="1928381" cy="743768"/>
          </a:xfrm>
          <a:prstGeom prst="curvedUp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1" name="TextBox 30"/>
          <p:cNvSpPr txBox="1"/>
          <p:nvPr/>
        </p:nvSpPr>
        <p:spPr>
          <a:xfrm>
            <a:off x="1279967" y="2040013"/>
            <a:ext cx="810876" cy="338554"/>
          </a:xfrm>
          <a:prstGeom prst="rect">
            <a:avLst/>
          </a:prstGeom>
          <a:noFill/>
        </p:spPr>
        <p:txBody>
          <a:bodyPr wrap="square" rtlCol="0">
            <a:spAutoFit/>
          </a:bodyPr>
          <a:lstStyle/>
          <a:p>
            <a:r>
              <a:rPr lang="ru-RU" sz="1600" b="1" dirty="0">
                <a:solidFill>
                  <a:schemeClr val="accent6">
                    <a:lumMod val="50000"/>
                  </a:schemeClr>
                </a:solidFill>
                <a:latin typeface="Times New Roman" panose="02020603050405020304" pitchFamily="18" charset="0"/>
                <a:cs typeface="Times New Roman" panose="02020603050405020304" pitchFamily="18" charset="0"/>
              </a:rPr>
              <a:t>+73%</a:t>
            </a:r>
          </a:p>
        </p:txBody>
      </p:sp>
      <p:sp>
        <p:nvSpPr>
          <p:cNvPr id="36" name="Стрелка вверх 35"/>
          <p:cNvSpPr/>
          <p:nvPr/>
        </p:nvSpPr>
        <p:spPr>
          <a:xfrm>
            <a:off x="1065869" y="1967279"/>
            <a:ext cx="214098" cy="355311"/>
          </a:xfrm>
          <a:prstGeom prst="up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3628732" y="2029755"/>
            <a:ext cx="810876" cy="338554"/>
          </a:xfrm>
          <a:prstGeom prst="rect">
            <a:avLst/>
          </a:prstGeom>
          <a:noFill/>
        </p:spPr>
        <p:txBody>
          <a:bodyPr wrap="square" rtlCol="0">
            <a:spAutoFit/>
          </a:bodyPr>
          <a:lstStyle/>
          <a:p>
            <a:r>
              <a:rPr lang="ru-RU" sz="1600" b="1" dirty="0">
                <a:solidFill>
                  <a:schemeClr val="accent6">
                    <a:lumMod val="50000"/>
                  </a:schemeClr>
                </a:solidFill>
                <a:latin typeface="Times New Roman" panose="02020603050405020304" pitchFamily="18" charset="0"/>
                <a:cs typeface="Times New Roman" panose="02020603050405020304" pitchFamily="18" charset="0"/>
              </a:rPr>
              <a:t>+15%</a:t>
            </a:r>
          </a:p>
        </p:txBody>
      </p:sp>
      <p:sp>
        <p:nvSpPr>
          <p:cNvPr id="44" name="Стрелка вверх 43"/>
          <p:cNvSpPr/>
          <p:nvPr/>
        </p:nvSpPr>
        <p:spPr>
          <a:xfrm>
            <a:off x="3436272" y="1955804"/>
            <a:ext cx="214098" cy="355311"/>
          </a:xfrm>
          <a:prstGeom prst="up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p:cNvSpPr txBox="1"/>
          <p:nvPr/>
        </p:nvSpPr>
        <p:spPr>
          <a:xfrm>
            <a:off x="5619682" y="2006105"/>
            <a:ext cx="924056" cy="338554"/>
          </a:xfrm>
          <a:prstGeom prst="rect">
            <a:avLst/>
          </a:prstGeom>
          <a:noFill/>
        </p:spPr>
        <p:txBody>
          <a:bodyPr wrap="square" rtlCol="0">
            <a:spAutoFit/>
          </a:bodyPr>
          <a:lstStyle/>
          <a:p>
            <a:r>
              <a:rPr lang="ru-RU" sz="1600" b="1" dirty="0">
                <a:solidFill>
                  <a:schemeClr val="accent6">
                    <a:lumMod val="50000"/>
                  </a:schemeClr>
                </a:solidFill>
                <a:latin typeface="Times New Roman" panose="02020603050405020304" pitchFamily="18" charset="0"/>
                <a:cs typeface="Times New Roman" panose="02020603050405020304" pitchFamily="18" charset="0"/>
              </a:rPr>
              <a:t>+36,7%</a:t>
            </a:r>
          </a:p>
        </p:txBody>
      </p:sp>
      <p:sp>
        <p:nvSpPr>
          <p:cNvPr id="46" name="Стрелка вверх 45"/>
          <p:cNvSpPr/>
          <p:nvPr/>
        </p:nvSpPr>
        <p:spPr>
          <a:xfrm>
            <a:off x="5350992" y="1944774"/>
            <a:ext cx="214098" cy="355311"/>
          </a:xfrm>
          <a:prstGeom prst="up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TextBox 46"/>
          <p:cNvSpPr txBox="1"/>
          <p:nvPr/>
        </p:nvSpPr>
        <p:spPr>
          <a:xfrm>
            <a:off x="7955438" y="2040013"/>
            <a:ext cx="810876" cy="338554"/>
          </a:xfrm>
          <a:prstGeom prst="rect">
            <a:avLst/>
          </a:prstGeom>
          <a:noFill/>
        </p:spPr>
        <p:txBody>
          <a:bodyPr wrap="square" rtlCol="0">
            <a:spAutoFit/>
          </a:bodyPr>
          <a:lstStyle/>
          <a:p>
            <a:r>
              <a:rPr lang="ru-RU" sz="1600" b="1" dirty="0">
                <a:solidFill>
                  <a:srgbClr val="A20000"/>
                </a:solidFill>
                <a:latin typeface="Times New Roman" panose="02020603050405020304" pitchFamily="18" charset="0"/>
                <a:cs typeface="Times New Roman" panose="02020603050405020304" pitchFamily="18" charset="0"/>
              </a:rPr>
              <a:t>-2%</a:t>
            </a:r>
          </a:p>
        </p:txBody>
      </p:sp>
      <p:sp>
        <p:nvSpPr>
          <p:cNvPr id="48" name="Стрелка вверх 47"/>
          <p:cNvSpPr/>
          <p:nvPr/>
        </p:nvSpPr>
        <p:spPr>
          <a:xfrm flipV="1">
            <a:off x="7733294" y="1995543"/>
            <a:ext cx="212028" cy="359886"/>
          </a:xfrm>
          <a:prstGeom prst="upArrow">
            <a:avLst/>
          </a:prstGeom>
          <a:solidFill>
            <a:srgbClr val="FFCDC1"/>
          </a:solidFill>
          <a:ln>
            <a:solidFill>
              <a:srgbClr val="FFC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714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34</a:t>
            </a:fld>
            <a:endParaRPr lang="en-US" altLang="ru-RU" dirty="0"/>
          </a:p>
        </p:txBody>
      </p:sp>
      <p:sp>
        <p:nvSpPr>
          <p:cNvPr id="16393" name="TextBox 31"/>
          <p:cNvSpPr txBox="1">
            <a:spLocks noChangeArrowheads="1"/>
          </p:cNvSpPr>
          <p:nvPr/>
        </p:nvSpPr>
        <p:spPr bwMode="auto">
          <a:xfrm>
            <a:off x="1499737" y="210024"/>
            <a:ext cx="721186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solidFill>
                  <a:schemeClr val="bg1"/>
                </a:solidFill>
                <a:latin typeface="Times New Roman" panose="02020603050405020304" pitchFamily="18" charset="0"/>
                <a:cs typeface="Times New Roman" panose="02020603050405020304" pitchFamily="18" charset="0"/>
              </a:rPr>
              <a:t>Информация о налоговых доходах Липецкой области </a:t>
            </a:r>
          </a:p>
        </p:txBody>
      </p:sp>
      <p:sp>
        <p:nvSpPr>
          <p:cNvPr id="41" name="TextBox 31"/>
          <p:cNvSpPr txBox="1">
            <a:spLocks noChangeArrowheads="1"/>
          </p:cNvSpPr>
          <p:nvPr/>
        </p:nvSpPr>
        <p:spPr bwMode="auto">
          <a:xfrm>
            <a:off x="885391" y="773360"/>
            <a:ext cx="83887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800" b="1" dirty="0">
                <a:latin typeface="Times New Roman" panose="02020603050405020304" pitchFamily="18" charset="0"/>
                <a:cs typeface="Times New Roman" panose="02020603050405020304" pitchFamily="18" charset="0"/>
              </a:rPr>
              <a:t>Динамика налоговых доходов Липецкой области, млн рублей</a:t>
            </a:r>
            <a:endParaRPr lang="en-US" altLang="ru-RU" sz="1800" b="1" dirty="0">
              <a:latin typeface="Times New Roman" panose="02020603050405020304" pitchFamily="18" charset="0"/>
              <a:cs typeface="Times New Roman" panose="02020603050405020304" pitchFamily="18" charset="0"/>
            </a:endParaRPr>
          </a:p>
        </p:txBody>
      </p:sp>
      <p:sp>
        <p:nvSpPr>
          <p:cNvPr id="60" name="Прямоугольник 59"/>
          <p:cNvSpPr/>
          <p:nvPr/>
        </p:nvSpPr>
        <p:spPr>
          <a:xfrm>
            <a:off x="296393" y="4633642"/>
            <a:ext cx="9313213" cy="1902059"/>
          </a:xfrm>
          <a:prstGeom prst="rect">
            <a:avLst/>
          </a:prstGeom>
        </p:spPr>
        <p:txBody>
          <a:bodyPr wrap="square">
            <a:spAutoFit/>
          </a:bodyPr>
          <a:lstStyle/>
          <a:p>
            <a:pPr indent="360000" algn="just">
              <a:lnSpc>
                <a:spcPct val="120000"/>
              </a:lnSpc>
              <a:defRPr/>
            </a:pPr>
            <a:r>
              <a:rPr lang="ru-RU" sz="1400" dirty="0">
                <a:latin typeface="Times New Roman" panose="02020603050405020304" pitchFamily="18" charset="0"/>
                <a:cs typeface="Times New Roman" panose="02020603050405020304" pitchFamily="18" charset="0"/>
              </a:rPr>
              <a:t>В проверяемом периоде наблюдается рост налоговых доходов Липецкой области:</a:t>
            </a:r>
          </a:p>
          <a:p>
            <a:pPr indent="360000" algn="just">
              <a:lnSpc>
                <a:spcPct val="120000"/>
              </a:lnSpc>
              <a:defRPr/>
            </a:pPr>
            <a:r>
              <a:rPr lang="ru-RU" sz="1400" dirty="0">
                <a:latin typeface="Times New Roman" panose="02020603050405020304" pitchFamily="18" charset="0"/>
                <a:cs typeface="Times New Roman" panose="02020603050405020304" pitchFamily="18" charset="0"/>
              </a:rPr>
              <a:t>- в 2023 году по сравнению с 2022 годом </a:t>
            </a:r>
            <a:r>
              <a:rPr lang="ru-RU" sz="1400" b="1" dirty="0">
                <a:latin typeface="Times New Roman" panose="02020603050405020304" pitchFamily="18" charset="0"/>
                <a:cs typeface="Times New Roman" panose="02020603050405020304" pitchFamily="18" charset="0"/>
              </a:rPr>
              <a:t>на 32,3% или на 21 025,7 млн рублей</a:t>
            </a:r>
            <a:r>
              <a:rPr lang="ru-RU" sz="1400" dirty="0">
                <a:latin typeface="Times New Roman" panose="02020603050405020304" pitchFamily="18" charset="0"/>
                <a:cs typeface="Times New Roman" panose="02020603050405020304" pitchFamily="18" charset="0"/>
              </a:rPr>
              <a:t>, при этом налоговые расходы стимулирующей целевой категории </a:t>
            </a:r>
            <a:r>
              <a:rPr lang="ru-RU" sz="1400" b="1" dirty="0">
                <a:latin typeface="Times New Roman" panose="02020603050405020304" pitchFamily="18" charset="0"/>
                <a:cs typeface="Times New Roman" panose="02020603050405020304" pitchFamily="18" charset="0"/>
              </a:rPr>
              <a:t>увеличились на 16,5% или на 506,4 млн рублей</a:t>
            </a:r>
            <a:r>
              <a:rPr lang="ru-RU" sz="1400" dirty="0">
                <a:latin typeface="Times New Roman" panose="02020603050405020304" pitchFamily="18" charset="0"/>
                <a:cs typeface="Times New Roman" panose="02020603050405020304" pitchFamily="18" charset="0"/>
              </a:rPr>
              <a:t>;</a:t>
            </a:r>
          </a:p>
          <a:p>
            <a:pPr indent="360000" algn="just">
              <a:lnSpc>
                <a:spcPct val="120000"/>
              </a:lnSpc>
              <a:defRPr/>
            </a:pPr>
            <a:r>
              <a:rPr lang="ru-RU" sz="1400" dirty="0">
                <a:latin typeface="Times New Roman" panose="02020603050405020304" pitchFamily="18" charset="0"/>
                <a:cs typeface="Times New Roman" panose="02020603050405020304" pitchFamily="18" charset="0"/>
              </a:rPr>
              <a:t>- в 2024 году по сравнению с 2023 годом </a:t>
            </a:r>
            <a:r>
              <a:rPr lang="ru-RU" sz="1400" b="1" dirty="0">
                <a:latin typeface="Times New Roman" panose="02020603050405020304" pitchFamily="18" charset="0"/>
                <a:cs typeface="Times New Roman" panose="02020603050405020304" pitchFamily="18" charset="0"/>
              </a:rPr>
              <a:t>всего на 0,2% или на 142,0 млн рублей</a:t>
            </a:r>
            <a:r>
              <a:rPr lang="ru-RU" sz="1400" dirty="0">
                <a:latin typeface="Times New Roman" panose="02020603050405020304" pitchFamily="18" charset="0"/>
                <a:cs typeface="Times New Roman" panose="02020603050405020304" pitchFamily="18" charset="0"/>
              </a:rPr>
              <a:t>, при этом налоговые расходы стимулирующей целевой категории </a:t>
            </a:r>
            <a:r>
              <a:rPr lang="ru-RU" sz="1400" b="1" dirty="0">
                <a:latin typeface="Times New Roman" panose="02020603050405020304" pitchFamily="18" charset="0"/>
                <a:cs typeface="Times New Roman" panose="02020603050405020304" pitchFamily="18" charset="0"/>
              </a:rPr>
              <a:t>увеличились на 40,7% или на 1 452, млн рублей</a:t>
            </a:r>
            <a:r>
              <a:rPr lang="ru-RU" sz="1400" dirty="0">
                <a:latin typeface="Times New Roman" panose="02020603050405020304" pitchFamily="18" charset="0"/>
                <a:cs typeface="Times New Roman" panose="02020603050405020304" pitchFamily="18" charset="0"/>
              </a:rPr>
              <a:t>.</a:t>
            </a:r>
          </a:p>
          <a:p>
            <a:pPr indent="360000" algn="just">
              <a:lnSpc>
                <a:spcPct val="120000"/>
              </a:lnSpc>
              <a:defRPr/>
            </a:pPr>
            <a:r>
              <a:rPr lang="ru-RU" sz="1400" b="1" dirty="0">
                <a:latin typeface="Times New Roman" panose="02020603050405020304" pitchFamily="18" charset="0"/>
                <a:cs typeface="Times New Roman" panose="02020603050405020304" pitchFamily="18" charset="0"/>
              </a:rPr>
              <a:t>Учитывая вышеизложенное можно сделать вывод о том, что в 2024 году, несмотря на рост стимулирующей целевой категории налоговых расходов Липецкой области, эффект от них снижается в сравнении с 2023 годом.</a:t>
            </a:r>
          </a:p>
        </p:txBody>
      </p:sp>
      <p:grpSp>
        <p:nvGrpSpPr>
          <p:cNvPr id="17" name="Группа 16"/>
          <p:cNvGrpSpPr/>
          <p:nvPr/>
        </p:nvGrpSpPr>
        <p:grpSpPr>
          <a:xfrm>
            <a:off x="-670772" y="2222387"/>
            <a:ext cx="10892064" cy="2439493"/>
            <a:chOff x="-506938" y="1988194"/>
            <a:chExt cx="10892064" cy="2439493"/>
          </a:xfrm>
        </p:grpSpPr>
        <p:graphicFrame>
          <p:nvGraphicFramePr>
            <p:cNvPr id="4" name="Диаграмма 3"/>
            <p:cNvGraphicFramePr/>
            <p:nvPr>
              <p:extLst>
                <p:ext uri="{D42A27DB-BD31-4B8C-83A1-F6EECF244321}">
                  <p14:modId xmlns:p14="http://schemas.microsoft.com/office/powerpoint/2010/main" val="2130876338"/>
                </p:ext>
              </p:extLst>
            </p:nvPr>
          </p:nvGraphicFramePr>
          <p:xfrm>
            <a:off x="-506938" y="2042946"/>
            <a:ext cx="3388506" cy="22909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extLst>
                <p:ext uri="{D42A27DB-BD31-4B8C-83A1-F6EECF244321}">
                  <p14:modId xmlns:p14="http://schemas.microsoft.com/office/powerpoint/2010/main" val="2424610441"/>
                </p:ext>
              </p:extLst>
            </p:nvPr>
          </p:nvGraphicFramePr>
          <p:xfrm>
            <a:off x="1713602" y="1988194"/>
            <a:ext cx="2801816" cy="2322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11"/>
            <p:cNvGraphicFramePr/>
            <p:nvPr>
              <p:extLst>
                <p:ext uri="{D42A27DB-BD31-4B8C-83A1-F6EECF244321}">
                  <p14:modId xmlns:p14="http://schemas.microsoft.com/office/powerpoint/2010/main" val="2912752939"/>
                </p:ext>
              </p:extLst>
            </p:nvPr>
          </p:nvGraphicFramePr>
          <p:xfrm>
            <a:off x="3646015" y="2004386"/>
            <a:ext cx="2817851" cy="23334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p14="http://schemas.microsoft.com/office/powerpoint/2010/main" val="3931254376"/>
                </p:ext>
              </p:extLst>
            </p:nvPr>
          </p:nvGraphicFramePr>
          <p:xfrm>
            <a:off x="5565883" y="2049365"/>
            <a:ext cx="2824425" cy="23569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Диаграмма 13"/>
            <p:cNvGraphicFramePr/>
            <p:nvPr>
              <p:extLst>
                <p:ext uri="{D42A27DB-BD31-4B8C-83A1-F6EECF244321}">
                  <p14:modId xmlns:p14="http://schemas.microsoft.com/office/powerpoint/2010/main" val="102832204"/>
                </p:ext>
              </p:extLst>
            </p:nvPr>
          </p:nvGraphicFramePr>
          <p:xfrm>
            <a:off x="7475171" y="2049365"/>
            <a:ext cx="2909955" cy="2378322"/>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15" name="Группа 14"/>
          <p:cNvGrpSpPr/>
          <p:nvPr/>
        </p:nvGrpSpPr>
        <p:grpSpPr>
          <a:xfrm>
            <a:off x="1394152" y="4362181"/>
            <a:ext cx="8725113" cy="278299"/>
            <a:chOff x="623545" y="4130426"/>
            <a:chExt cx="8725113" cy="278299"/>
          </a:xfrm>
        </p:grpSpPr>
        <p:grpSp>
          <p:nvGrpSpPr>
            <p:cNvPr id="19" name="Группа 18"/>
            <p:cNvGrpSpPr/>
            <p:nvPr/>
          </p:nvGrpSpPr>
          <p:grpSpPr>
            <a:xfrm>
              <a:off x="623545" y="4130426"/>
              <a:ext cx="8725113" cy="278299"/>
              <a:chOff x="898799" y="4612380"/>
              <a:chExt cx="8725113" cy="278299"/>
            </a:xfrm>
          </p:grpSpPr>
          <p:sp>
            <p:nvSpPr>
              <p:cNvPr id="20" name="Прямоугольник 19"/>
              <p:cNvSpPr/>
              <p:nvPr/>
            </p:nvSpPr>
            <p:spPr>
              <a:xfrm flipV="1">
                <a:off x="898799" y="4721772"/>
                <a:ext cx="45719" cy="49216"/>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110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flipV="1">
                <a:off x="6289803" y="4742242"/>
                <a:ext cx="47709" cy="52800"/>
              </a:xfrm>
              <a:prstGeom prst="rect">
                <a:avLst/>
              </a:prstGeom>
              <a:solidFill>
                <a:srgbClr val="FBABB6"/>
              </a:solidFill>
              <a:ln>
                <a:solidFill>
                  <a:srgbClr val="FBABB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1100">
                  <a:latin typeface="Times New Roman" panose="02020603050405020304" pitchFamily="18" charset="0"/>
                  <a:cs typeface="Times New Roman" panose="02020603050405020304" pitchFamily="18" charset="0"/>
                </a:endParaRPr>
              </a:p>
            </p:txBody>
          </p:sp>
          <p:sp>
            <p:nvSpPr>
              <p:cNvPr id="22" name="TextBox 1"/>
              <p:cNvSpPr txBox="1"/>
              <p:nvPr/>
            </p:nvSpPr>
            <p:spPr>
              <a:xfrm>
                <a:off x="958647" y="4612380"/>
                <a:ext cx="1831031"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a:latin typeface="Times New Roman" panose="02020603050405020304" pitchFamily="18" charset="0"/>
                    <a:cs typeface="Times New Roman" panose="02020603050405020304" pitchFamily="18" charset="0"/>
                  </a:rPr>
                  <a:t>На прибыль организаций</a:t>
                </a:r>
                <a:endParaRPr lang="ru-RU" sz="1100" dirty="0">
                  <a:latin typeface="Times New Roman" panose="02020603050405020304" pitchFamily="18" charset="0"/>
                  <a:cs typeface="Times New Roman" panose="02020603050405020304" pitchFamily="18" charset="0"/>
                </a:endParaRPr>
              </a:p>
            </p:txBody>
          </p:sp>
          <p:sp>
            <p:nvSpPr>
              <p:cNvPr id="24" name="TextBox 13"/>
              <p:cNvSpPr txBox="1"/>
              <p:nvPr/>
            </p:nvSpPr>
            <p:spPr>
              <a:xfrm>
                <a:off x="3657002" y="4622231"/>
                <a:ext cx="193139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a:latin typeface="Times New Roman" panose="02020603050405020304" pitchFamily="18" charset="0"/>
                    <a:cs typeface="Times New Roman" panose="02020603050405020304" pitchFamily="18" charset="0"/>
                  </a:rPr>
                  <a:t>На имущество организаций</a:t>
                </a:r>
                <a:endParaRPr lang="ru-RU" sz="1100" dirty="0">
                  <a:latin typeface="Times New Roman" panose="02020603050405020304" pitchFamily="18" charset="0"/>
                  <a:cs typeface="Times New Roman" panose="02020603050405020304" pitchFamily="18" charset="0"/>
                </a:endParaRPr>
              </a:p>
            </p:txBody>
          </p:sp>
          <p:sp>
            <p:nvSpPr>
              <p:cNvPr id="26" name="TextBox 14"/>
              <p:cNvSpPr txBox="1"/>
              <p:nvPr/>
            </p:nvSpPr>
            <p:spPr>
              <a:xfrm>
                <a:off x="6313657" y="4629069"/>
                <a:ext cx="3310255"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a:latin typeface="Times New Roman" panose="02020603050405020304" pitchFamily="18" charset="0"/>
                    <a:cs typeface="Times New Roman" panose="02020603050405020304" pitchFamily="18" charset="0"/>
                  </a:rPr>
                  <a:t>Транспортный налог</a:t>
                </a:r>
                <a:endParaRPr lang="ru-RU" sz="1100" dirty="0">
                  <a:latin typeface="Times New Roman" panose="02020603050405020304" pitchFamily="18" charset="0"/>
                  <a:cs typeface="Times New Roman" panose="02020603050405020304" pitchFamily="18" charset="0"/>
                </a:endParaRPr>
              </a:p>
            </p:txBody>
          </p:sp>
        </p:grpSp>
        <p:sp>
          <p:nvSpPr>
            <p:cNvPr id="28" name="Прямоугольник 27"/>
            <p:cNvSpPr/>
            <p:nvPr/>
          </p:nvSpPr>
          <p:spPr>
            <a:xfrm flipH="1" flipV="1">
              <a:off x="3347561" y="4253223"/>
              <a:ext cx="45719" cy="457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1100">
                <a:latin typeface="Times New Roman" panose="02020603050405020304" pitchFamily="18" charset="0"/>
                <a:cs typeface="Times New Roman" panose="02020603050405020304" pitchFamily="18" charset="0"/>
              </a:endParaRPr>
            </a:p>
          </p:txBody>
        </p:sp>
      </p:grpSp>
      <p:sp>
        <p:nvSpPr>
          <p:cNvPr id="16" name="TextBox 15"/>
          <p:cNvSpPr txBox="1"/>
          <p:nvPr/>
        </p:nvSpPr>
        <p:spPr>
          <a:xfrm>
            <a:off x="76982" y="1322528"/>
            <a:ext cx="1919336" cy="338554"/>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2021 год – 90 971,9</a:t>
            </a:r>
          </a:p>
        </p:txBody>
      </p:sp>
      <p:sp>
        <p:nvSpPr>
          <p:cNvPr id="32" name="TextBox 31"/>
          <p:cNvSpPr txBox="1"/>
          <p:nvPr/>
        </p:nvSpPr>
        <p:spPr>
          <a:xfrm>
            <a:off x="1961432" y="1325608"/>
            <a:ext cx="2023145" cy="338554"/>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2022 год – 65 091 ,6</a:t>
            </a:r>
          </a:p>
        </p:txBody>
      </p:sp>
      <p:sp>
        <p:nvSpPr>
          <p:cNvPr id="33" name="TextBox 32"/>
          <p:cNvSpPr txBox="1"/>
          <p:nvPr/>
        </p:nvSpPr>
        <p:spPr>
          <a:xfrm>
            <a:off x="3945333" y="1310823"/>
            <a:ext cx="1891546" cy="338554"/>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2023 год – 86 117,3</a:t>
            </a:r>
          </a:p>
        </p:txBody>
      </p:sp>
      <p:sp>
        <p:nvSpPr>
          <p:cNvPr id="34" name="TextBox 33"/>
          <p:cNvSpPr txBox="1"/>
          <p:nvPr/>
        </p:nvSpPr>
        <p:spPr>
          <a:xfrm>
            <a:off x="5924921" y="1322528"/>
            <a:ext cx="1895859" cy="338554"/>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2024 год – 86 259,3</a:t>
            </a:r>
          </a:p>
        </p:txBody>
      </p:sp>
      <p:sp>
        <p:nvSpPr>
          <p:cNvPr id="35" name="TextBox 34"/>
          <p:cNvSpPr txBox="1"/>
          <p:nvPr/>
        </p:nvSpPr>
        <p:spPr>
          <a:xfrm>
            <a:off x="7879108" y="1083482"/>
            <a:ext cx="1961319" cy="584775"/>
          </a:xfrm>
          <a:prstGeom prst="rect">
            <a:avLst/>
          </a:prstGeom>
          <a:noFill/>
        </p:spPr>
        <p:txBody>
          <a:bodyPr wrap="square" rtlCol="0">
            <a:spAutoFit/>
          </a:bodyPr>
          <a:lstStyle/>
          <a:p>
            <a:pPr algn="ctr"/>
            <a:r>
              <a:rPr lang="ru-RU" sz="1600" b="1" dirty="0">
                <a:latin typeface="Times New Roman" panose="02020603050405020304" pitchFamily="18" charset="0"/>
                <a:cs typeface="Times New Roman" panose="02020603050405020304" pitchFamily="18" charset="0"/>
              </a:rPr>
              <a:t> План </a:t>
            </a:r>
          </a:p>
          <a:p>
            <a:pPr algn="ctr"/>
            <a:r>
              <a:rPr lang="ru-RU" sz="1600" b="1" dirty="0">
                <a:latin typeface="Times New Roman" panose="02020603050405020304" pitchFamily="18" charset="0"/>
                <a:cs typeface="Times New Roman" panose="02020603050405020304" pitchFamily="18" charset="0"/>
              </a:rPr>
              <a:t>2025 год – 79 229,9</a:t>
            </a:r>
          </a:p>
        </p:txBody>
      </p:sp>
      <p:sp>
        <p:nvSpPr>
          <p:cNvPr id="18" name="Выгнутая вниз стрелка 17"/>
          <p:cNvSpPr/>
          <p:nvPr/>
        </p:nvSpPr>
        <p:spPr>
          <a:xfrm flipH="1">
            <a:off x="499303" y="1631232"/>
            <a:ext cx="1884684" cy="743768"/>
          </a:xfrm>
          <a:prstGeom prst="curvedUp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8" name="Выгнутая вниз стрелка 37"/>
          <p:cNvSpPr/>
          <p:nvPr/>
        </p:nvSpPr>
        <p:spPr>
          <a:xfrm flipH="1">
            <a:off x="2734703" y="1655898"/>
            <a:ext cx="1899746" cy="743768"/>
          </a:xfrm>
          <a:prstGeom prst="curvedUp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9" name="Выгнутая вниз стрелка 38"/>
          <p:cNvSpPr/>
          <p:nvPr/>
        </p:nvSpPr>
        <p:spPr>
          <a:xfrm flipH="1">
            <a:off x="4749365" y="1631232"/>
            <a:ext cx="1954187" cy="743768"/>
          </a:xfrm>
          <a:prstGeom prst="curvedUp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Выгнутая вниз стрелка 39"/>
          <p:cNvSpPr/>
          <p:nvPr/>
        </p:nvSpPr>
        <p:spPr>
          <a:xfrm flipH="1">
            <a:off x="7065692" y="1667896"/>
            <a:ext cx="1928381" cy="743768"/>
          </a:xfrm>
          <a:prstGeom prst="curvedUp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TextBox 42"/>
          <p:cNvSpPr txBox="1"/>
          <p:nvPr/>
        </p:nvSpPr>
        <p:spPr>
          <a:xfrm>
            <a:off x="3446393" y="1757203"/>
            <a:ext cx="895772" cy="338554"/>
          </a:xfrm>
          <a:prstGeom prst="rect">
            <a:avLst/>
          </a:prstGeom>
          <a:noFill/>
        </p:spPr>
        <p:txBody>
          <a:bodyPr wrap="square" rtlCol="0">
            <a:spAutoFit/>
          </a:bodyPr>
          <a:lstStyle/>
          <a:p>
            <a:r>
              <a:rPr lang="ru-RU" sz="1600" b="1" dirty="0">
                <a:solidFill>
                  <a:schemeClr val="accent6">
                    <a:lumMod val="50000"/>
                  </a:schemeClr>
                </a:solidFill>
                <a:latin typeface="Times New Roman" panose="02020603050405020304" pitchFamily="18" charset="0"/>
                <a:cs typeface="Times New Roman" panose="02020603050405020304" pitchFamily="18" charset="0"/>
              </a:rPr>
              <a:t>+32,3%</a:t>
            </a:r>
          </a:p>
        </p:txBody>
      </p:sp>
      <p:sp>
        <p:nvSpPr>
          <p:cNvPr id="44" name="Стрелка вверх 43"/>
          <p:cNvSpPr/>
          <p:nvPr/>
        </p:nvSpPr>
        <p:spPr>
          <a:xfrm>
            <a:off x="3222179" y="1752386"/>
            <a:ext cx="214098" cy="355311"/>
          </a:xfrm>
          <a:prstGeom prst="up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p:cNvSpPr txBox="1"/>
          <p:nvPr/>
        </p:nvSpPr>
        <p:spPr>
          <a:xfrm>
            <a:off x="5646172" y="1745081"/>
            <a:ext cx="810876" cy="338554"/>
          </a:xfrm>
          <a:prstGeom prst="rect">
            <a:avLst/>
          </a:prstGeom>
          <a:noFill/>
        </p:spPr>
        <p:txBody>
          <a:bodyPr wrap="square" rtlCol="0">
            <a:spAutoFit/>
          </a:bodyPr>
          <a:lstStyle/>
          <a:p>
            <a:r>
              <a:rPr lang="ru-RU" sz="1600" b="1" dirty="0">
                <a:solidFill>
                  <a:schemeClr val="accent6">
                    <a:lumMod val="50000"/>
                  </a:schemeClr>
                </a:solidFill>
                <a:latin typeface="Times New Roman" panose="02020603050405020304" pitchFamily="18" charset="0"/>
                <a:cs typeface="Times New Roman" panose="02020603050405020304" pitchFamily="18" charset="0"/>
              </a:rPr>
              <a:t>0,2%</a:t>
            </a:r>
          </a:p>
        </p:txBody>
      </p:sp>
      <p:sp>
        <p:nvSpPr>
          <p:cNvPr id="46" name="Стрелка вверх 45"/>
          <p:cNvSpPr/>
          <p:nvPr/>
        </p:nvSpPr>
        <p:spPr>
          <a:xfrm>
            <a:off x="5421958" y="1755006"/>
            <a:ext cx="214098" cy="355311"/>
          </a:xfrm>
          <a:prstGeom prst="up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TextBox 46"/>
          <p:cNvSpPr txBox="1"/>
          <p:nvPr/>
        </p:nvSpPr>
        <p:spPr>
          <a:xfrm>
            <a:off x="7955438" y="1757203"/>
            <a:ext cx="810876" cy="338554"/>
          </a:xfrm>
          <a:prstGeom prst="rect">
            <a:avLst/>
          </a:prstGeom>
          <a:noFill/>
        </p:spPr>
        <p:txBody>
          <a:bodyPr wrap="square" rtlCol="0">
            <a:spAutoFit/>
          </a:bodyPr>
          <a:lstStyle/>
          <a:p>
            <a:r>
              <a:rPr lang="ru-RU" sz="1600" b="1" dirty="0">
                <a:solidFill>
                  <a:srgbClr val="A20000"/>
                </a:solidFill>
                <a:latin typeface="Times New Roman" panose="02020603050405020304" pitchFamily="18" charset="0"/>
                <a:cs typeface="Times New Roman" panose="02020603050405020304" pitchFamily="18" charset="0"/>
              </a:rPr>
              <a:t>-8,1%</a:t>
            </a:r>
          </a:p>
        </p:txBody>
      </p:sp>
      <p:sp>
        <p:nvSpPr>
          <p:cNvPr id="48" name="Стрелка вверх 47"/>
          <p:cNvSpPr/>
          <p:nvPr/>
        </p:nvSpPr>
        <p:spPr>
          <a:xfrm flipV="1">
            <a:off x="7733294" y="1712733"/>
            <a:ext cx="212028" cy="359886"/>
          </a:xfrm>
          <a:prstGeom prst="upArrow">
            <a:avLst/>
          </a:prstGeom>
          <a:solidFill>
            <a:srgbClr val="FFCDC1"/>
          </a:solidFill>
          <a:ln>
            <a:solidFill>
              <a:srgbClr val="FFC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p:cNvSpPr txBox="1"/>
          <p:nvPr/>
        </p:nvSpPr>
        <p:spPr>
          <a:xfrm>
            <a:off x="1313816" y="1711371"/>
            <a:ext cx="810876" cy="338554"/>
          </a:xfrm>
          <a:prstGeom prst="rect">
            <a:avLst/>
          </a:prstGeom>
          <a:noFill/>
        </p:spPr>
        <p:txBody>
          <a:bodyPr wrap="square" rtlCol="0">
            <a:spAutoFit/>
          </a:bodyPr>
          <a:lstStyle/>
          <a:p>
            <a:r>
              <a:rPr lang="ru-RU" sz="1600" b="1" dirty="0">
                <a:solidFill>
                  <a:srgbClr val="A20000"/>
                </a:solidFill>
                <a:latin typeface="Times New Roman" panose="02020603050405020304" pitchFamily="18" charset="0"/>
                <a:cs typeface="Times New Roman" panose="02020603050405020304" pitchFamily="18" charset="0"/>
              </a:rPr>
              <a:t>-28,4%</a:t>
            </a:r>
          </a:p>
        </p:txBody>
      </p:sp>
      <p:sp>
        <p:nvSpPr>
          <p:cNvPr id="49" name="Стрелка вверх 48"/>
          <p:cNvSpPr/>
          <p:nvPr/>
        </p:nvSpPr>
        <p:spPr>
          <a:xfrm flipV="1">
            <a:off x="1144924" y="1736180"/>
            <a:ext cx="212028" cy="359886"/>
          </a:xfrm>
          <a:prstGeom prst="upArrow">
            <a:avLst/>
          </a:prstGeom>
          <a:solidFill>
            <a:srgbClr val="FFCDC1"/>
          </a:solidFill>
          <a:ln>
            <a:solidFill>
              <a:srgbClr val="FFC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711598" y="281242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Восклицательный знак">
            <a:extLst>
              <a:ext uri="{FF2B5EF4-FFF2-40B4-BE49-F238E27FC236}">
                <a16:creationId xmlns:a16="http://schemas.microsoft.com/office/drawing/2014/main" id="{FBF7DF21-14AC-22CB-9060-D75321C2D144}"/>
              </a:ext>
            </a:extLst>
          </p:cNvPr>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312165" y="5956651"/>
            <a:ext cx="395209" cy="296071"/>
          </a:xfrm>
          <a:prstGeom prst="rect">
            <a:avLst/>
          </a:prstGeom>
        </p:spPr>
      </p:pic>
    </p:spTree>
    <p:extLst>
      <p:ext uri="{BB962C8B-B14F-4D97-AF65-F5344CB8AC3E}">
        <p14:creationId xmlns:p14="http://schemas.microsoft.com/office/powerpoint/2010/main" val="1957306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338460" y="6492875"/>
            <a:ext cx="474133" cy="365125"/>
          </a:xfrm>
        </p:spPr>
        <p:txBody>
          <a:bodyPr/>
          <a:lstStyle/>
          <a:p>
            <a:pPr>
              <a:defRPr/>
            </a:pPr>
            <a:fld id="{727E1FB9-A03A-4DAE-89DF-D4DAA0999C26}" type="slidenum">
              <a:rPr lang="en-US" altLang="ru-RU" smtClean="0"/>
              <a:pPr>
                <a:defRPr/>
              </a:pPr>
              <a:t>35</a:t>
            </a:fld>
            <a:endParaRPr lang="en-US" altLang="ru-RU" dirty="0"/>
          </a:p>
        </p:txBody>
      </p:sp>
      <p:sp>
        <p:nvSpPr>
          <p:cNvPr id="9" name="TextBox 31"/>
          <p:cNvSpPr txBox="1">
            <a:spLocks noChangeArrowheads="1"/>
          </p:cNvSpPr>
          <p:nvPr/>
        </p:nvSpPr>
        <p:spPr bwMode="auto">
          <a:xfrm>
            <a:off x="629264" y="93457"/>
            <a:ext cx="744155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Информация об оценки эффективности налоговых расходов </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Липецкой области (1)</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45026" y="814183"/>
            <a:ext cx="9615949" cy="781752"/>
          </a:xfrm>
          <a:prstGeom prst="rect">
            <a:avLst/>
          </a:prstGeom>
        </p:spPr>
        <p:txBody>
          <a:bodyPr wrap="square">
            <a:spAutoFit/>
          </a:bodyPr>
          <a:lstStyle/>
          <a:p>
            <a:pPr indent="354013" algn="just">
              <a:lnSpc>
                <a:spcPct val="80000"/>
              </a:lnSpc>
              <a:defRPr/>
            </a:pPr>
            <a:r>
              <a:rPr lang="ru-RU" sz="1400" dirty="0">
                <a:latin typeface="Times New Roman" panose="02020603050405020304" pitchFamily="18" charset="0"/>
                <a:cs typeface="Times New Roman" panose="02020603050405020304" pitchFamily="18" charset="0"/>
              </a:rPr>
              <a:t>В ходе анализа результатов оценки эффективности налоговых расходов Липецкой области за 2023 год </a:t>
            </a:r>
            <a:r>
              <a:rPr lang="ru-RU" sz="1400" b="1" dirty="0">
                <a:latin typeface="Times New Roman" panose="02020603050405020304" pitchFamily="18" charset="0"/>
                <a:cs typeface="Times New Roman" panose="02020603050405020304" pitchFamily="18" charset="0"/>
              </a:rPr>
              <a:t>установлено, что в связи с отсутствием минимального значения</a:t>
            </a:r>
            <a:r>
              <a:rPr lang="ru-RU" sz="1400" dirty="0">
                <a:latin typeface="Times New Roman" panose="02020603050405020304" pitchFamily="18" charset="0"/>
                <a:cs typeface="Times New Roman" panose="02020603050405020304" pitchFamily="18" charset="0"/>
              </a:rPr>
              <a:t> соотношения численности плательщиков, воспользовавшихся правом на льготы, и общей численности плательщиков, за 5-летний период</a:t>
            </a: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(слайд 15), </a:t>
            </a:r>
            <a:r>
              <a:rPr lang="ru-RU" sz="1400" b="1" dirty="0">
                <a:latin typeface="Times New Roman" panose="02020603050405020304" pitchFamily="18" charset="0"/>
                <a:cs typeface="Times New Roman" panose="02020603050405020304" pitchFamily="18" charset="0"/>
              </a:rPr>
              <a:t>кураторами налоговых расходов признаются востребованными налоговые льготы, пользователями которых являются 1-2 плательщика.</a:t>
            </a:r>
          </a:p>
        </p:txBody>
      </p:sp>
      <p:graphicFrame>
        <p:nvGraphicFramePr>
          <p:cNvPr id="3" name="Таблица 2"/>
          <p:cNvGraphicFramePr>
            <a:graphicFrameLocks noGrp="1"/>
          </p:cNvGraphicFramePr>
          <p:nvPr>
            <p:extLst>
              <p:ext uri="{D42A27DB-BD31-4B8C-83A1-F6EECF244321}">
                <p14:modId xmlns:p14="http://schemas.microsoft.com/office/powerpoint/2010/main" val="1402906761"/>
              </p:ext>
            </p:extLst>
          </p:nvPr>
        </p:nvGraphicFramePr>
        <p:xfrm>
          <a:off x="145025" y="1682902"/>
          <a:ext cx="9615950" cy="4827658"/>
        </p:xfrm>
        <a:graphic>
          <a:graphicData uri="http://schemas.openxmlformats.org/drawingml/2006/table">
            <a:tbl>
              <a:tblPr>
                <a:tableStyleId>{5C22544A-7EE6-4342-B048-85BDC9FD1C3A}</a:tableStyleId>
              </a:tblPr>
              <a:tblGrid>
                <a:gridCol w="303870">
                  <a:extLst>
                    <a:ext uri="{9D8B030D-6E8A-4147-A177-3AD203B41FA5}">
                      <a16:colId xmlns:a16="http://schemas.microsoft.com/office/drawing/2014/main" val="1418453379"/>
                    </a:ext>
                  </a:extLst>
                </a:gridCol>
                <a:gridCol w="6477803">
                  <a:extLst>
                    <a:ext uri="{9D8B030D-6E8A-4147-A177-3AD203B41FA5}">
                      <a16:colId xmlns:a16="http://schemas.microsoft.com/office/drawing/2014/main" val="1268386458"/>
                    </a:ext>
                  </a:extLst>
                </a:gridCol>
                <a:gridCol w="654518">
                  <a:extLst>
                    <a:ext uri="{9D8B030D-6E8A-4147-A177-3AD203B41FA5}">
                      <a16:colId xmlns:a16="http://schemas.microsoft.com/office/drawing/2014/main" val="727367966"/>
                    </a:ext>
                  </a:extLst>
                </a:gridCol>
                <a:gridCol w="1216198">
                  <a:extLst>
                    <a:ext uri="{9D8B030D-6E8A-4147-A177-3AD203B41FA5}">
                      <a16:colId xmlns:a16="http://schemas.microsoft.com/office/drawing/2014/main" val="3808072440"/>
                    </a:ext>
                  </a:extLst>
                </a:gridCol>
                <a:gridCol w="963561">
                  <a:extLst>
                    <a:ext uri="{9D8B030D-6E8A-4147-A177-3AD203B41FA5}">
                      <a16:colId xmlns:a16="http://schemas.microsoft.com/office/drawing/2014/main" val="37583104"/>
                    </a:ext>
                  </a:extLst>
                </a:gridCol>
              </a:tblGrid>
              <a:tr h="131629">
                <a:tc rowSpan="2">
                  <a:txBody>
                    <a:bodyPr/>
                    <a:lstStyle/>
                    <a:p>
                      <a:pPr algn="ctr" fontAlgn="ctr">
                        <a:lnSpc>
                          <a:spcPct val="85000"/>
                        </a:lnSpc>
                      </a:pPr>
                      <a:r>
                        <a:rPr lang="ru-RU" sz="1000" b="1" u="none" strike="noStrike" dirty="0">
                          <a:effectLst/>
                          <a:latin typeface="Times New Roman" panose="02020603050405020304" pitchFamily="18" charset="0"/>
                          <a:cs typeface="Times New Roman" panose="02020603050405020304" pitchFamily="18" charset="0"/>
                        </a:rPr>
                        <a:t>№ </a:t>
                      </a:r>
                      <a:br>
                        <a:rPr lang="ru-RU" sz="1000" b="1" u="none" strike="noStrike" dirty="0">
                          <a:effectLst/>
                          <a:latin typeface="Times New Roman" panose="02020603050405020304" pitchFamily="18" charset="0"/>
                          <a:cs typeface="Times New Roman" panose="02020603050405020304" pitchFamily="18" charset="0"/>
                        </a:rPr>
                      </a:br>
                      <a:r>
                        <a:rPr lang="ru-RU" sz="1000" b="1" u="none" strike="noStrike" dirty="0">
                          <a:effectLst/>
                          <a:latin typeface="Times New Roman" panose="02020603050405020304" pitchFamily="18" charset="0"/>
                          <a:cs typeface="Times New Roman" panose="02020603050405020304" pitchFamily="18" charset="0"/>
                        </a:rPr>
                        <a:t>п/п</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ctr">
                        <a:lnSpc>
                          <a:spcPct val="85000"/>
                        </a:lnSpc>
                      </a:pPr>
                      <a:r>
                        <a:rPr lang="ru-RU" sz="1000" b="1" u="none" strike="noStrike" dirty="0">
                          <a:effectLst/>
                          <a:latin typeface="Times New Roman" panose="02020603050405020304" pitchFamily="18" charset="0"/>
                          <a:cs typeface="Times New Roman" panose="02020603050405020304" pitchFamily="18" charset="0"/>
                        </a:rPr>
                        <a:t>Наименование налоговых льгот, освобождений и иных преференций по налогам</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fontAlgn="ctr">
                        <a:lnSpc>
                          <a:spcPct val="85000"/>
                        </a:lnSpc>
                      </a:pPr>
                      <a:r>
                        <a:rPr lang="ru-RU" sz="1000" b="1" u="none" strike="noStrike">
                          <a:effectLst/>
                          <a:latin typeface="Times New Roman" panose="02020603050405020304" pitchFamily="18" charset="0"/>
                          <a:cs typeface="Times New Roman" panose="02020603050405020304" pitchFamily="18" charset="0"/>
                        </a:rPr>
                        <a:t>2023 год</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ru-RU"/>
                    </a:p>
                  </a:txBody>
                  <a:tcPr/>
                </a:tc>
                <a:tc rowSpan="2">
                  <a:txBody>
                    <a:bodyPr/>
                    <a:lstStyle/>
                    <a:p>
                      <a:pPr algn="ctr" fontAlgn="ctr">
                        <a:lnSpc>
                          <a:spcPct val="85000"/>
                        </a:lnSpc>
                      </a:pPr>
                      <a:r>
                        <a:rPr lang="ru-RU" sz="1000" b="1" u="none" strike="noStrike" dirty="0">
                          <a:effectLst/>
                          <a:latin typeface="Times New Roman" panose="02020603050405020304" pitchFamily="18" charset="0"/>
                          <a:cs typeface="Times New Roman" panose="02020603050405020304" pitchFamily="18" charset="0"/>
                        </a:rPr>
                        <a:t>Оценка куратора</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67210246"/>
                  </a:ext>
                </a:extLst>
              </a:tr>
              <a:tr h="761966">
                <a:tc vMerge="1">
                  <a:txBody>
                    <a:bodyPr/>
                    <a:lstStyle/>
                    <a:p>
                      <a:endParaRPr lang="ru-RU"/>
                    </a:p>
                  </a:txBody>
                  <a:tcPr/>
                </a:tc>
                <a:tc vMerge="1">
                  <a:txBody>
                    <a:bodyPr/>
                    <a:lstStyle/>
                    <a:p>
                      <a:endParaRPr lang="ru-RU"/>
                    </a:p>
                  </a:txBody>
                  <a:tcPr/>
                </a:tc>
                <a:tc>
                  <a:txBody>
                    <a:bodyPr/>
                    <a:lstStyle/>
                    <a:p>
                      <a:pPr algn="ctr"/>
                      <a:r>
                        <a:rPr lang="ru-RU" sz="1000" b="1" u="none" strike="noStrike" dirty="0">
                          <a:effectLst/>
                          <a:latin typeface="Times New Roman" panose="02020603050405020304" pitchFamily="18" charset="0"/>
                          <a:cs typeface="Times New Roman" panose="02020603050405020304" pitchFamily="18" charset="0"/>
                        </a:rPr>
                        <a:t>Объем налоговых льгот, тыс. рублей</a:t>
                      </a:r>
                      <a:endParaRPr lang="ru-RU"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1000" b="1" u="none" strike="noStrike" dirty="0">
                          <a:effectLst/>
                          <a:latin typeface="Times New Roman" panose="02020603050405020304" pitchFamily="18" charset="0"/>
                          <a:cs typeface="Times New Roman" panose="02020603050405020304" pitchFamily="18" charset="0"/>
                        </a:rPr>
                        <a:t>Численность плательщиков налогов, воспользовавшихся налоговой льготой</a:t>
                      </a:r>
                      <a:endParaRPr lang="ru-RU"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ru-RU"/>
                    </a:p>
                  </a:txBody>
                  <a:tcPr/>
                </a:tc>
                <a:extLst>
                  <a:ext uri="{0D108BD9-81ED-4DB2-BD59-A6C34878D82A}">
                    <a16:rowId xmlns:a16="http://schemas.microsoft.com/office/drawing/2014/main" val="2393552900"/>
                  </a:ext>
                </a:extLst>
              </a:tr>
              <a:tr h="144793">
                <a:tc gridSpan="5">
                  <a:txBody>
                    <a:bodyPr/>
                    <a:lstStyle/>
                    <a:p>
                      <a:pPr marL="72000" algn="ctr" fontAlgn="ctr">
                        <a:lnSpc>
                          <a:spcPct val="85000"/>
                        </a:lnSpc>
                      </a:pPr>
                      <a:r>
                        <a:rPr lang="ru-RU" sz="1100" b="1" u="none" strike="noStrike" dirty="0">
                          <a:effectLst/>
                          <a:latin typeface="Times New Roman" panose="02020603050405020304" pitchFamily="18" charset="0"/>
                          <a:cs typeface="Times New Roman" panose="02020603050405020304" pitchFamily="18" charset="0"/>
                        </a:rPr>
                        <a:t>Стимулирующая целевая категория налогового расхода Липецкой области</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59728466"/>
                  </a:ext>
                </a:extLst>
              </a:tr>
              <a:tr h="138180">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b="1" u="none" strike="noStrike">
                          <a:effectLst/>
                          <a:latin typeface="Times New Roman" panose="02020603050405020304" pitchFamily="18" charset="0"/>
                          <a:cs typeface="Times New Roman" panose="02020603050405020304" pitchFamily="18" charset="0"/>
                        </a:rPr>
                        <a:t>налог на прибыль организаций:</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1160554"/>
                  </a:ext>
                </a:extLst>
              </a:tr>
              <a:tr h="0">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1</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Пониженная (на 4,5%) ставка налога для организаций, которым до 01.01.2022 г. был присвоен статус участников ОЭЗ регионального уровня - в отношении прибыли, полученной от деятельности, осуществляемой на территории ОЭЗ регионального уровня</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695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a:effectLst/>
                          <a:latin typeface="Times New Roman" panose="02020603050405020304" pitchFamily="18" charset="0"/>
                          <a:cs typeface="Times New Roman" panose="02020603050405020304" pitchFamily="18" charset="0"/>
                        </a:rPr>
                        <a:t>1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9167837"/>
                  </a:ext>
                </a:extLst>
              </a:tr>
              <a:tr h="117013">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2</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Пониженная (на 4,5%) ставка налога для организаций, реализующих инновационные проекты, включенные в областной реестр инновационных проектов</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121</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a:effectLst/>
                          <a:latin typeface="Times New Roman" panose="02020603050405020304" pitchFamily="18" charset="0"/>
                          <a:cs typeface="Times New Roman" panose="02020603050405020304" pitchFamily="18" charset="0"/>
                        </a:rPr>
                        <a:t>1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8597881"/>
                  </a:ext>
                </a:extLst>
              </a:tr>
              <a:tr h="151115">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3</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Пониженная (10%) ставка налога для организаций - участников региональных инвестиционных проектов (РИП)</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69 782</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a:effectLst/>
                          <a:latin typeface="Times New Roman" panose="02020603050405020304" pitchFamily="18" charset="0"/>
                          <a:cs typeface="Times New Roman" panose="02020603050405020304" pitchFamily="18" charset="0"/>
                        </a:rPr>
                        <a:t>2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032810"/>
                  </a:ext>
                </a:extLst>
              </a:tr>
              <a:tr h="210817">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4</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Инвестиционный налоговый вычет (50% суммы расходов текущего периода, указанных в ст.257/п.1/абз.2 НКРФ, и 50% суммы расходов текущего периода на цели, указанные в ст.257/п.2 НКРФ (за </a:t>
                      </a:r>
                      <a:r>
                        <a:rPr lang="ru-RU" sz="1050" u="none" strike="noStrike" dirty="0" err="1">
                          <a:effectLst/>
                          <a:latin typeface="Times New Roman" panose="02020603050405020304" pitchFamily="18" charset="0"/>
                          <a:cs typeface="Times New Roman" panose="02020603050405020304" pitchFamily="18" charset="0"/>
                        </a:rPr>
                        <a:t>искл</a:t>
                      </a:r>
                      <a:r>
                        <a:rPr lang="ru-RU" sz="1050" u="none" strike="noStrike" dirty="0">
                          <a:effectLst/>
                          <a:latin typeface="Times New Roman" panose="02020603050405020304" pitchFamily="18" charset="0"/>
                          <a:cs typeface="Times New Roman" panose="02020603050405020304" pitchFamily="18" charset="0"/>
                        </a:rPr>
                        <a:t>. расходов на ликвидацию основных средств; размер ставки 5% - с 01.01.2023) для организаций или обособленных подразделений, расположенных на территории Липецкой области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37 597</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a:effectLst/>
                          <a:latin typeface="Times New Roman" panose="02020603050405020304" pitchFamily="18" charset="0"/>
                          <a:cs typeface="Times New Roman" panose="02020603050405020304" pitchFamily="18" charset="0"/>
                        </a:rPr>
                        <a:t>2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276526"/>
                  </a:ext>
                </a:extLst>
              </a:tr>
              <a:tr h="138180">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b="1" u="none" strike="noStrike">
                          <a:effectLst/>
                          <a:latin typeface="Times New Roman" panose="02020603050405020304" pitchFamily="18" charset="0"/>
                          <a:cs typeface="Times New Roman" panose="02020603050405020304" pitchFamily="18" charset="0"/>
                        </a:rPr>
                        <a:t>налог на имущество организаций:</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04793036"/>
                  </a:ext>
                </a:extLst>
              </a:tr>
              <a:tr h="193327">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5</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Освобождаются от уплаты налога резиденты индустриальных (промышленных) парков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26</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a:effectLst/>
                          <a:latin typeface="Times New Roman" panose="02020603050405020304" pitchFamily="18" charset="0"/>
                          <a:cs typeface="Times New Roman" panose="02020603050405020304" pitchFamily="18" charset="0"/>
                        </a:rPr>
                        <a:t>1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4331226"/>
                  </a:ext>
                </a:extLst>
              </a:tr>
              <a:tr h="270551">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6</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Освобождаются от уплаты налога организации, реализующие инновационные проекты - в отношении имущества, используемого для реализации инновационного проекта</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7 376</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a:effectLst/>
                          <a:latin typeface="Times New Roman" panose="02020603050405020304" pitchFamily="18" charset="0"/>
                          <a:cs typeface="Times New Roman" panose="02020603050405020304" pitchFamily="18" charset="0"/>
                        </a:rPr>
                        <a:t>2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6330702"/>
                  </a:ext>
                </a:extLst>
              </a:tr>
              <a:tr h="175320">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7</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Освобождаются от уплаты налога организации, признаваемые управляющими компаниями особых экономических зон промышленно-производственного типа - в отношении недвижимого имущества, созданного в целях реализации соглашений о создании особых экономических зон</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42 609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a:effectLst/>
                          <a:latin typeface="Times New Roman" panose="02020603050405020304" pitchFamily="18" charset="0"/>
                          <a:cs typeface="Times New Roman" panose="02020603050405020304" pitchFamily="18" charset="0"/>
                        </a:rPr>
                        <a:t>2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6954139"/>
                  </a:ext>
                </a:extLst>
              </a:tr>
              <a:tr h="0">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8</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Освобождаются от уплаты налога организации в отношении объектов недвижимого имущества, созданных ими и (или) переданных им в рамках концессионного соглашения о создании, реконструкции и эксплуатации объектов транспортной инфраструктуры, одной из сторон которого является Липецкая область</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462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1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8323564"/>
                  </a:ext>
                </a:extLst>
              </a:tr>
              <a:tr h="144793">
                <a:tc gridSpan="5">
                  <a:txBody>
                    <a:bodyPr/>
                    <a:lstStyle/>
                    <a:p>
                      <a:pPr marL="72000" algn="ctr" fontAlgn="ctr">
                        <a:lnSpc>
                          <a:spcPct val="85000"/>
                        </a:lnSpc>
                      </a:pPr>
                      <a:r>
                        <a:rPr lang="ru-RU" sz="1100" b="1" u="none" strike="noStrike" dirty="0">
                          <a:effectLst/>
                          <a:latin typeface="Times New Roman" panose="02020603050405020304" pitchFamily="18" charset="0"/>
                          <a:cs typeface="Times New Roman" panose="02020603050405020304" pitchFamily="18" charset="0"/>
                        </a:rPr>
                        <a:t>Техническая целевая категория налогового расхода Липецкой области</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17462952"/>
                  </a:ext>
                </a:extLst>
              </a:tr>
              <a:tr h="270551">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9</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Освобождаются от уплаты </a:t>
                      </a:r>
                      <a:r>
                        <a:rPr lang="ru-RU" sz="1050" b="1" u="none" strike="noStrike" dirty="0">
                          <a:effectLst/>
                          <a:latin typeface="Times New Roman" panose="02020603050405020304" pitchFamily="18" charset="0"/>
                          <a:cs typeface="Times New Roman" panose="02020603050405020304" pitchFamily="18" charset="0"/>
                        </a:rPr>
                        <a:t>налога на имущество организации </a:t>
                      </a:r>
                      <a:r>
                        <a:rPr lang="ru-RU" sz="1050" u="none" strike="noStrike" dirty="0">
                          <a:effectLst/>
                          <a:latin typeface="Times New Roman" panose="02020603050405020304" pitchFamily="18" charset="0"/>
                          <a:cs typeface="Times New Roman" panose="02020603050405020304" pitchFamily="18" charset="0"/>
                        </a:rPr>
                        <a:t>- в отношении объектов федеральной собственности аэродромной инфраструктуры</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1 292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1</a:t>
                      </a: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5472886"/>
                  </a:ext>
                </a:extLst>
              </a:tr>
              <a:tr h="144793">
                <a:tc gridSpan="5">
                  <a:txBody>
                    <a:bodyPr/>
                    <a:lstStyle/>
                    <a:p>
                      <a:pPr marL="72000" algn="ctr" fontAlgn="ctr">
                        <a:lnSpc>
                          <a:spcPct val="85000"/>
                        </a:lnSpc>
                      </a:pPr>
                      <a:r>
                        <a:rPr lang="ru-RU" sz="1100" b="1" u="none" strike="noStrike" dirty="0">
                          <a:effectLst/>
                          <a:latin typeface="Times New Roman" panose="02020603050405020304" pitchFamily="18" charset="0"/>
                          <a:cs typeface="Times New Roman" panose="02020603050405020304" pitchFamily="18" charset="0"/>
                        </a:rPr>
                        <a:t>Социальная целевая категория налогового расхода Липецкой области</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32564168"/>
                  </a:ext>
                </a:extLst>
              </a:tr>
              <a:tr h="138180">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10</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Освобождаются от уплаты </a:t>
                      </a:r>
                      <a:r>
                        <a:rPr lang="ru-RU" sz="1050" b="1" u="none" strike="noStrike">
                          <a:effectLst/>
                          <a:latin typeface="Times New Roman" panose="02020603050405020304" pitchFamily="18" charset="0"/>
                          <a:cs typeface="Times New Roman" panose="02020603050405020304" pitchFamily="18" charset="0"/>
                        </a:rPr>
                        <a:t>налога на имущество организации </a:t>
                      </a:r>
                      <a:r>
                        <a:rPr lang="ru-RU" sz="1050" u="none" strike="noStrike">
                          <a:effectLst/>
                          <a:latin typeface="Times New Roman" panose="02020603050405020304" pitchFamily="18" charset="0"/>
                          <a:cs typeface="Times New Roman" panose="02020603050405020304" pitchFamily="18" charset="0"/>
                        </a:rPr>
                        <a:t>- садоводческие товарищества</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82</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a:effectLst/>
                          <a:latin typeface="Times New Roman" panose="02020603050405020304" pitchFamily="18" charset="0"/>
                          <a:cs typeface="Times New Roman" panose="02020603050405020304" pitchFamily="18" charset="0"/>
                        </a:rPr>
                        <a:t>1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6449884"/>
                  </a:ext>
                </a:extLst>
              </a:tr>
              <a:tr h="138180">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11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Освобождаются от уплаты </a:t>
                      </a:r>
                      <a:r>
                        <a:rPr lang="ru-RU" sz="1050" b="1" u="none" strike="noStrike">
                          <a:effectLst/>
                          <a:latin typeface="Times New Roman" panose="02020603050405020304" pitchFamily="18" charset="0"/>
                          <a:cs typeface="Times New Roman" panose="02020603050405020304" pitchFamily="18" charset="0"/>
                        </a:rPr>
                        <a:t>транспортного налога организации </a:t>
                      </a:r>
                      <a:r>
                        <a:rPr lang="ru-RU" sz="1050" u="none" strike="noStrike">
                          <a:effectLst/>
                          <a:latin typeface="Times New Roman" panose="02020603050405020304" pitchFamily="18" charset="0"/>
                          <a:cs typeface="Times New Roman" panose="02020603050405020304" pitchFamily="18" charset="0"/>
                        </a:rPr>
                        <a:t>народных художественных промыслов</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22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a:effectLst/>
                          <a:latin typeface="Times New Roman" panose="02020603050405020304" pitchFamily="18" charset="0"/>
                          <a:cs typeface="Times New Roman" panose="02020603050405020304" pitchFamily="18" charset="0"/>
                        </a:rPr>
                        <a:t>1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912232"/>
                  </a:ext>
                </a:extLst>
              </a:tr>
              <a:tr h="138180">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12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Освобождаются от уплаты </a:t>
                      </a:r>
                      <a:r>
                        <a:rPr lang="ru-RU" sz="1050" b="1" u="none" strike="noStrike" dirty="0">
                          <a:effectLst/>
                          <a:latin typeface="Times New Roman" panose="02020603050405020304" pitchFamily="18" charset="0"/>
                          <a:cs typeface="Times New Roman" panose="02020603050405020304" pitchFamily="18" charset="0"/>
                        </a:rPr>
                        <a:t>налога на имущество организации </a:t>
                      </a:r>
                      <a:r>
                        <a:rPr lang="ru-RU" sz="1050" u="none" strike="noStrike" dirty="0">
                          <a:effectLst/>
                          <a:latin typeface="Times New Roman" panose="02020603050405020304" pitchFamily="18" charset="0"/>
                          <a:cs typeface="Times New Roman" panose="02020603050405020304" pitchFamily="18" charset="0"/>
                        </a:rPr>
                        <a:t>народных художественных промыслов</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0" i="0" u="none" strike="noStrike" dirty="0">
                          <a:solidFill>
                            <a:schemeClr val="dk1"/>
                          </a:solidFill>
                          <a:effectLst/>
                          <a:latin typeface="Times New Roman" panose="02020603050405020304" pitchFamily="18" charset="0"/>
                          <a:cs typeface="Times New Roman" panose="02020603050405020304" pitchFamily="18" charset="0"/>
                        </a:rPr>
                        <a:t>107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1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010518"/>
                  </a:ext>
                </a:extLst>
              </a:tr>
            </a:tbl>
          </a:graphicData>
        </a:graphic>
      </p:graphicFrame>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Восклицательный знак">
            <a:extLst>
              <a:ext uri="{FF2B5EF4-FFF2-40B4-BE49-F238E27FC236}">
                <a16:creationId xmlns:a16="http://schemas.microsoft.com/office/drawing/2014/main" id="{DD3AC62B-D55C-A32C-1D75-E2838EDA630B}"/>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145025" y="796146"/>
            <a:ext cx="395209" cy="296071"/>
          </a:xfrm>
          <a:prstGeom prst="rect">
            <a:avLst/>
          </a:prstGeom>
        </p:spPr>
      </p:pic>
    </p:spTree>
    <p:extLst>
      <p:ext uri="{BB962C8B-B14F-4D97-AF65-F5344CB8AC3E}">
        <p14:creationId xmlns:p14="http://schemas.microsoft.com/office/powerpoint/2010/main" val="143009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DEDF-4819-F5A2-FB4E-58305DB33CD2}"/>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F14543F4-17FD-337B-7BB4-A1424D9045DF}"/>
              </a:ext>
            </a:extLst>
          </p:cNvPr>
          <p:cNvSpPr>
            <a:spLocks noGrp="1"/>
          </p:cNvSpPr>
          <p:nvPr>
            <p:ph type="sldNum" sz="quarter" idx="12"/>
          </p:nvPr>
        </p:nvSpPr>
        <p:spPr>
          <a:xfrm>
            <a:off x="9338460" y="6492875"/>
            <a:ext cx="474133" cy="365125"/>
          </a:xfrm>
        </p:spPr>
        <p:txBody>
          <a:bodyPr/>
          <a:lstStyle/>
          <a:p>
            <a:pPr>
              <a:defRPr/>
            </a:pPr>
            <a:fld id="{727E1FB9-A03A-4DAE-89DF-D4DAA0999C26}" type="slidenum">
              <a:rPr lang="en-US" altLang="ru-RU" smtClean="0"/>
              <a:pPr>
                <a:defRPr/>
              </a:pPr>
              <a:t>36</a:t>
            </a:fld>
            <a:endParaRPr lang="en-US" altLang="ru-RU" dirty="0"/>
          </a:p>
        </p:txBody>
      </p:sp>
      <p:sp>
        <p:nvSpPr>
          <p:cNvPr id="9" name="TextBox 31">
            <a:extLst>
              <a:ext uri="{FF2B5EF4-FFF2-40B4-BE49-F238E27FC236}">
                <a16:creationId xmlns:a16="http://schemas.microsoft.com/office/drawing/2014/main" id="{A6FFA45E-7A92-C3F2-2138-1EE9567C37BF}"/>
              </a:ext>
            </a:extLst>
          </p:cNvPr>
          <p:cNvSpPr txBox="1">
            <a:spLocks noChangeArrowheads="1"/>
          </p:cNvSpPr>
          <p:nvPr/>
        </p:nvSpPr>
        <p:spPr bwMode="auto">
          <a:xfrm>
            <a:off x="629264" y="93457"/>
            <a:ext cx="744155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Информация об оценки эффективности налоговых расходов </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Липецкой области (2)</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350B6F64-B225-66BD-2849-F13D187CB798}"/>
              </a:ext>
            </a:extLst>
          </p:cNvPr>
          <p:cNvSpPr/>
          <p:nvPr/>
        </p:nvSpPr>
        <p:spPr>
          <a:xfrm>
            <a:off x="196644" y="757670"/>
            <a:ext cx="9615949" cy="1126462"/>
          </a:xfrm>
          <a:prstGeom prst="rect">
            <a:avLst/>
          </a:prstGeom>
        </p:spPr>
        <p:txBody>
          <a:bodyPr wrap="square">
            <a:spAutoFit/>
          </a:bodyPr>
          <a:lstStyle/>
          <a:p>
            <a:pPr indent="354013" algn="just">
              <a:lnSpc>
                <a:spcPct val="80000"/>
              </a:lnSpc>
              <a:defRPr/>
            </a:pPr>
            <a:r>
              <a:rPr lang="ru-RU" sz="1400" dirty="0">
                <a:latin typeface="Times New Roman" panose="02020603050405020304" pitchFamily="18" charset="0"/>
                <a:cs typeface="Times New Roman" panose="02020603050405020304" pitchFamily="18" charset="0"/>
              </a:rPr>
              <a:t>Аналогичная ситуация наблюдается при проведении оценки эффективности налоговых расходов муниципальных образований.</a:t>
            </a:r>
          </a:p>
          <a:p>
            <a:pPr indent="354013" algn="just">
              <a:lnSpc>
                <a:spcPct val="80000"/>
              </a:lnSpc>
              <a:defRPr/>
            </a:pPr>
            <a:r>
              <a:rPr lang="ru-RU" sz="1400" b="1" dirty="0">
                <a:latin typeface="Times New Roman" panose="02020603050405020304" pitchFamily="18" charset="0"/>
                <a:cs typeface="Times New Roman" panose="02020603050405020304" pitchFamily="18" charset="0"/>
              </a:rPr>
              <a:t>Например, </a:t>
            </a:r>
            <a:r>
              <a:rPr lang="ru-RU" sz="1400" dirty="0">
                <a:latin typeface="Times New Roman" panose="02020603050405020304" pitchFamily="18" charset="0"/>
                <a:cs typeface="Times New Roman" panose="02020603050405020304" pitchFamily="18" charset="0"/>
              </a:rPr>
              <a:t>перечень налоговых расходов городского округа город Елец, применявшийся для оценки налоговых расходов за 2023 год содержит 4 налоговые льготы по земельному налогу и 1 – по налогу на имущество.</a:t>
            </a:r>
          </a:p>
          <a:p>
            <a:pPr indent="354013" algn="just">
              <a:lnSpc>
                <a:spcPct val="80000"/>
              </a:lnSpc>
              <a:defRPr/>
            </a:pPr>
            <a:r>
              <a:rPr lang="ru-RU" sz="1400" dirty="0">
                <a:latin typeface="Times New Roman" panose="02020603050405020304" pitchFamily="18" charset="0"/>
                <a:cs typeface="Times New Roman" panose="02020603050405020304" pitchFamily="18" charset="0"/>
              </a:rPr>
              <a:t>В результате проведенной оценки эффективности, следующие </a:t>
            </a:r>
            <a:r>
              <a:rPr lang="ru-RU" sz="1400" b="1" dirty="0">
                <a:latin typeface="Times New Roman" panose="02020603050405020304" pitchFamily="18" charset="0"/>
                <a:cs typeface="Times New Roman" panose="02020603050405020304" pitchFamily="18" charset="0"/>
              </a:rPr>
              <a:t>налоговые расходы отнесены к востребованным и результативным, несмотря на следующие показатели:</a:t>
            </a:r>
          </a:p>
        </p:txBody>
      </p:sp>
      <p:pic>
        <p:nvPicPr>
          <p:cNvPr id="23" name="Рисунок 27">
            <a:extLst>
              <a:ext uri="{FF2B5EF4-FFF2-40B4-BE49-F238E27FC236}">
                <a16:creationId xmlns:a16="http://schemas.microsoft.com/office/drawing/2014/main" id="{87F61FA8-4DC5-229B-28CD-A044FF71B9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a:extLst>
              <a:ext uri="{FF2B5EF4-FFF2-40B4-BE49-F238E27FC236}">
                <a16:creationId xmlns:a16="http://schemas.microsoft.com/office/drawing/2014/main" id="{32222F4D-F0A7-F8F0-871B-7BB6D24CDF85}"/>
              </a:ext>
            </a:extLst>
          </p:cNvPr>
          <p:cNvGraphicFramePr>
            <a:graphicFrameLocks noGrp="1"/>
          </p:cNvGraphicFramePr>
          <p:nvPr>
            <p:extLst>
              <p:ext uri="{D42A27DB-BD31-4B8C-83A1-F6EECF244321}">
                <p14:modId xmlns:p14="http://schemas.microsoft.com/office/powerpoint/2010/main" val="725321469"/>
              </p:ext>
            </p:extLst>
          </p:nvPr>
        </p:nvGraphicFramePr>
        <p:xfrm>
          <a:off x="111815" y="1884132"/>
          <a:ext cx="9682369" cy="2409505"/>
        </p:xfrm>
        <a:graphic>
          <a:graphicData uri="http://schemas.openxmlformats.org/drawingml/2006/table">
            <a:tbl>
              <a:tblPr>
                <a:tableStyleId>{5C22544A-7EE6-4342-B048-85BDC9FD1C3A}</a:tableStyleId>
              </a:tblPr>
              <a:tblGrid>
                <a:gridCol w="276194">
                  <a:extLst>
                    <a:ext uri="{9D8B030D-6E8A-4147-A177-3AD203B41FA5}">
                      <a16:colId xmlns:a16="http://schemas.microsoft.com/office/drawing/2014/main" val="1418453379"/>
                    </a:ext>
                  </a:extLst>
                </a:gridCol>
                <a:gridCol w="5325063">
                  <a:extLst>
                    <a:ext uri="{9D8B030D-6E8A-4147-A177-3AD203B41FA5}">
                      <a16:colId xmlns:a16="http://schemas.microsoft.com/office/drawing/2014/main" val="1268386458"/>
                    </a:ext>
                  </a:extLst>
                </a:gridCol>
                <a:gridCol w="654518">
                  <a:extLst>
                    <a:ext uri="{9D8B030D-6E8A-4147-A177-3AD203B41FA5}">
                      <a16:colId xmlns:a16="http://schemas.microsoft.com/office/drawing/2014/main" val="3503698593"/>
                    </a:ext>
                  </a:extLst>
                </a:gridCol>
                <a:gridCol w="1453415">
                  <a:extLst>
                    <a:ext uri="{9D8B030D-6E8A-4147-A177-3AD203B41FA5}">
                      <a16:colId xmlns:a16="http://schemas.microsoft.com/office/drawing/2014/main" val="2429698655"/>
                    </a:ext>
                  </a:extLst>
                </a:gridCol>
                <a:gridCol w="1001027">
                  <a:extLst>
                    <a:ext uri="{9D8B030D-6E8A-4147-A177-3AD203B41FA5}">
                      <a16:colId xmlns:a16="http://schemas.microsoft.com/office/drawing/2014/main" val="300320804"/>
                    </a:ext>
                  </a:extLst>
                </a:gridCol>
                <a:gridCol w="972152">
                  <a:extLst>
                    <a:ext uri="{9D8B030D-6E8A-4147-A177-3AD203B41FA5}">
                      <a16:colId xmlns:a16="http://schemas.microsoft.com/office/drawing/2014/main" val="37583104"/>
                    </a:ext>
                  </a:extLst>
                </a:gridCol>
              </a:tblGrid>
              <a:tr h="131629">
                <a:tc rowSpan="2">
                  <a:txBody>
                    <a:bodyPr/>
                    <a:lstStyle/>
                    <a:p>
                      <a:pPr algn="ctr" fontAlgn="ctr">
                        <a:lnSpc>
                          <a:spcPct val="85000"/>
                        </a:lnSpc>
                      </a:pPr>
                      <a:r>
                        <a:rPr lang="ru-RU" sz="1000" b="1" u="none" strike="noStrike" dirty="0">
                          <a:effectLst/>
                          <a:latin typeface="Times New Roman" panose="02020603050405020304" pitchFamily="18" charset="0"/>
                          <a:cs typeface="Times New Roman" panose="02020603050405020304" pitchFamily="18" charset="0"/>
                        </a:rPr>
                        <a:t>№ </a:t>
                      </a:r>
                      <a:br>
                        <a:rPr lang="ru-RU" sz="1000" b="1" u="none" strike="noStrike" dirty="0">
                          <a:effectLst/>
                          <a:latin typeface="Times New Roman" panose="02020603050405020304" pitchFamily="18" charset="0"/>
                          <a:cs typeface="Times New Roman" panose="02020603050405020304" pitchFamily="18" charset="0"/>
                        </a:rPr>
                      </a:br>
                      <a:r>
                        <a:rPr lang="ru-RU" sz="1000" b="1" u="none" strike="noStrike" dirty="0">
                          <a:effectLst/>
                          <a:latin typeface="Times New Roman" panose="02020603050405020304" pitchFamily="18" charset="0"/>
                          <a:cs typeface="Times New Roman" panose="02020603050405020304" pitchFamily="18" charset="0"/>
                        </a:rPr>
                        <a:t>п/п</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ctr">
                        <a:lnSpc>
                          <a:spcPct val="85000"/>
                        </a:lnSpc>
                      </a:pPr>
                      <a:r>
                        <a:rPr lang="ru-RU" sz="1000" b="1" u="none" strike="noStrike" dirty="0">
                          <a:effectLst/>
                          <a:latin typeface="Times New Roman" panose="02020603050405020304" pitchFamily="18" charset="0"/>
                          <a:cs typeface="Times New Roman" panose="02020603050405020304" pitchFamily="18" charset="0"/>
                        </a:rPr>
                        <a:t>Наименование налоговых льгот, освобождений и иных преференций по налогам</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fontAlgn="ctr">
                        <a:lnSpc>
                          <a:spcPct val="85000"/>
                        </a:lnSpc>
                      </a:pPr>
                      <a:r>
                        <a:rPr lang="ru-RU" sz="1000" b="1" u="none" strike="noStrike">
                          <a:effectLst/>
                          <a:latin typeface="Times New Roman" panose="02020603050405020304" pitchFamily="18" charset="0"/>
                          <a:cs typeface="Times New Roman" panose="02020603050405020304" pitchFamily="18" charset="0"/>
                        </a:rPr>
                        <a:t>2023 год</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ru-RU"/>
                    </a:p>
                  </a:txBody>
                  <a:tcPr/>
                </a:tc>
                <a:tc rowSpan="2">
                  <a:txBody>
                    <a:bodyPr/>
                    <a:lstStyle/>
                    <a:p>
                      <a:pPr algn="ctr" fontAlgn="ctr">
                        <a:lnSpc>
                          <a:spcPct val="85000"/>
                        </a:lnSpc>
                      </a:pPr>
                      <a:r>
                        <a:rPr lang="ru-RU" sz="1000" b="1" i="0" u="none" strike="noStrike" dirty="0">
                          <a:solidFill>
                            <a:srgbClr val="000000"/>
                          </a:solidFill>
                          <a:effectLst/>
                          <a:latin typeface="Times New Roman" panose="02020603050405020304" pitchFamily="18" charset="0"/>
                          <a:cs typeface="Times New Roman" panose="02020603050405020304" pitchFamily="18" charset="0"/>
                        </a:rPr>
                        <a:t>Вклад налоговых льгот в достижение целей муниципальной программы и (или) целей социально-экономической политики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ctr">
                        <a:lnSpc>
                          <a:spcPct val="85000"/>
                        </a:lnSpc>
                      </a:pPr>
                      <a:r>
                        <a:rPr lang="ru-RU" sz="1000" b="1" u="none" strike="noStrike" dirty="0">
                          <a:effectLst/>
                          <a:latin typeface="Times New Roman" panose="02020603050405020304" pitchFamily="18" charset="0"/>
                          <a:cs typeface="Times New Roman" panose="02020603050405020304" pitchFamily="18" charset="0"/>
                        </a:rPr>
                        <a:t>Оценка куратора</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67210246"/>
                  </a:ext>
                </a:extLst>
              </a:tr>
              <a:tr h="761966">
                <a:tc vMerge="1">
                  <a:txBody>
                    <a:bodyPr/>
                    <a:lstStyle/>
                    <a:p>
                      <a:endParaRPr lang="ru-RU"/>
                    </a:p>
                  </a:txBody>
                  <a:tcPr/>
                </a:tc>
                <a:tc vMerge="1">
                  <a:txBody>
                    <a:bodyPr/>
                    <a:lstStyle/>
                    <a:p>
                      <a:endParaRPr lang="ru-RU"/>
                    </a:p>
                  </a:txBody>
                  <a:tcPr/>
                </a:tc>
                <a:tc>
                  <a:txBody>
                    <a:bodyPr/>
                    <a:lstStyle/>
                    <a:p>
                      <a:pPr algn="ctr"/>
                      <a:r>
                        <a:rPr lang="ru-RU" sz="1000" b="1" u="none" strike="noStrike" dirty="0">
                          <a:effectLst/>
                          <a:latin typeface="Times New Roman" panose="02020603050405020304" pitchFamily="18" charset="0"/>
                          <a:cs typeface="Times New Roman" panose="02020603050405020304" pitchFamily="18" charset="0"/>
                        </a:rPr>
                        <a:t>Объем налоговых льгот, </a:t>
                      </a:r>
                    </a:p>
                    <a:p>
                      <a:pPr algn="ctr"/>
                      <a:r>
                        <a:rPr lang="ru-RU" sz="1000" b="1" u="none" strike="noStrike" dirty="0">
                          <a:effectLst/>
                          <a:latin typeface="Times New Roman" panose="02020603050405020304" pitchFamily="18" charset="0"/>
                          <a:cs typeface="Times New Roman" panose="02020603050405020304" pitchFamily="18" charset="0"/>
                        </a:rPr>
                        <a:t>тыс. рублей</a:t>
                      </a:r>
                      <a:endParaRPr lang="ru-RU"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1000" b="1" u="none" strike="noStrike" dirty="0">
                          <a:effectLst/>
                          <a:latin typeface="Times New Roman" panose="02020603050405020304" pitchFamily="18" charset="0"/>
                          <a:cs typeface="Times New Roman" panose="02020603050405020304" pitchFamily="18" charset="0"/>
                        </a:rPr>
                        <a:t>Численность плательщиков налогов, воспользовавшихся налоговой льготой/ численность плательщиков, обладающих потенциальным правом на применение льготы</a:t>
                      </a:r>
                      <a:endParaRPr lang="ru-RU"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393552900"/>
                  </a:ext>
                </a:extLst>
              </a:tr>
              <a:tr h="138180">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Земельный налог:</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1160554"/>
                  </a:ext>
                </a:extLst>
              </a:tr>
              <a:tr h="0">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1</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Льгота по земельному налогу учреждениям за земельные участки, предоставленные под строительство объектов социально-культурного, бытового назначения, финансируемое за счет средств бюджетов различных уровней бюджетной системы Российской Федерации</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249,6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b="1" u="none" strike="noStrike" dirty="0">
                          <a:effectLst/>
                          <a:latin typeface="Times New Roman" panose="02020603050405020304" pitchFamily="18" charset="0"/>
                          <a:cs typeface="Times New Roman" panose="02020603050405020304" pitchFamily="18" charset="0"/>
                        </a:rPr>
                        <a:t>1 / 1 391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1"/>
                    </a:solidFill>
                  </a:tcPr>
                </a:tc>
                <a:tc>
                  <a:txBody>
                    <a:bodyPr/>
                    <a:lstStyle/>
                    <a:p>
                      <a:pPr algn="ctr" fontAlgn="ctr">
                        <a:lnSpc>
                          <a:spcPct val="85000"/>
                        </a:lnSpc>
                      </a:pPr>
                      <a:r>
                        <a:rPr lang="ru-RU" sz="105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1"/>
                    </a:solid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 и результативна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9167837"/>
                  </a:ext>
                </a:extLst>
              </a:tr>
              <a:tr h="0">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2</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Льгота по земельному налогу малоимущим гражданам в отношении одного земельного участка, предоставленного под жилищное или гаражное строительство либо для ведения садоводства и огородничества, по наибольшей сумме исчисленного земельного налога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0,6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b="1" u="none" strike="noStrike" dirty="0">
                          <a:effectLst/>
                          <a:latin typeface="Times New Roman" panose="02020603050405020304" pitchFamily="18" charset="0"/>
                          <a:cs typeface="Times New Roman" panose="02020603050405020304" pitchFamily="18" charset="0"/>
                        </a:rPr>
                        <a:t>1 / 132 077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1"/>
                    </a:solidFill>
                  </a:tcPr>
                </a:tc>
                <a:tc>
                  <a:txBody>
                    <a:bodyPr/>
                    <a:lstStyle/>
                    <a:p>
                      <a:pPr algn="ctr" fontAlgn="ctr">
                        <a:lnSpc>
                          <a:spcPct val="85000"/>
                        </a:lnSpc>
                      </a:pPr>
                      <a:r>
                        <a:rPr lang="ru-RU" sz="1050" b="1" i="0" u="none" strike="noStrike" dirty="0">
                          <a:solidFill>
                            <a:srgbClr val="000000"/>
                          </a:solidFill>
                          <a:effectLst/>
                          <a:latin typeface="Times New Roman" panose="02020603050405020304" pitchFamily="18" charset="0"/>
                          <a:cs typeface="Times New Roman" panose="02020603050405020304" pitchFamily="18" charset="0"/>
                        </a:rPr>
                        <a:t>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востребована и результативна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8597881"/>
                  </a:ext>
                </a:extLst>
              </a:tr>
            </a:tbl>
          </a:graphicData>
        </a:graphic>
      </p:graphicFrame>
      <p:sp>
        <p:nvSpPr>
          <p:cNvPr id="5" name="TextBox 4">
            <a:extLst>
              <a:ext uri="{FF2B5EF4-FFF2-40B4-BE49-F238E27FC236}">
                <a16:creationId xmlns:a16="http://schemas.microsoft.com/office/drawing/2014/main" id="{E487E403-0C64-CC91-A4C3-11D8A2DA718D}"/>
              </a:ext>
            </a:extLst>
          </p:cNvPr>
          <p:cNvSpPr txBox="1"/>
          <p:nvPr/>
        </p:nvSpPr>
        <p:spPr>
          <a:xfrm>
            <a:off x="229853" y="4321260"/>
            <a:ext cx="9615949" cy="437043"/>
          </a:xfrm>
          <a:prstGeom prst="rect">
            <a:avLst/>
          </a:prstGeom>
          <a:noFill/>
        </p:spPr>
        <p:txBody>
          <a:bodyPr wrap="square">
            <a:spAutoFit/>
          </a:bodyPr>
          <a:lstStyle/>
          <a:p>
            <a:pPr indent="355600" algn="just">
              <a:lnSpc>
                <a:spcPct val="80000"/>
              </a:lnSpc>
            </a:pPr>
            <a:r>
              <a:rPr lang="ru-RU" sz="1400" dirty="0">
                <a:latin typeface="Times New Roman" panose="02020603050405020304" pitchFamily="18" charset="0"/>
                <a:cs typeface="Times New Roman" panose="02020603050405020304" pitchFamily="18" charset="0"/>
              </a:rPr>
              <a:t>Кроме того</a:t>
            </a:r>
            <a:r>
              <a:rPr lang="ru-RU" sz="1400" b="1" dirty="0">
                <a:latin typeface="Times New Roman" panose="02020603050405020304" pitchFamily="18" charset="0"/>
                <a:cs typeface="Times New Roman" panose="02020603050405020304" pitchFamily="18" charset="0"/>
              </a:rPr>
              <a:t>, по результатам проведенной оценки по двум налоговым льготам принято решение о сохранении несмотря на их невостребованность и невозможность оценить результативность:</a:t>
            </a:r>
          </a:p>
        </p:txBody>
      </p:sp>
      <p:graphicFrame>
        <p:nvGraphicFramePr>
          <p:cNvPr id="8" name="Таблица 7">
            <a:extLst>
              <a:ext uri="{FF2B5EF4-FFF2-40B4-BE49-F238E27FC236}">
                <a16:creationId xmlns:a16="http://schemas.microsoft.com/office/drawing/2014/main" id="{AD78842A-677B-6542-B527-DCEA553B916C}"/>
              </a:ext>
            </a:extLst>
          </p:cNvPr>
          <p:cNvGraphicFramePr>
            <a:graphicFrameLocks noGrp="1"/>
          </p:cNvGraphicFramePr>
          <p:nvPr>
            <p:extLst>
              <p:ext uri="{D42A27DB-BD31-4B8C-83A1-F6EECF244321}">
                <p14:modId xmlns:p14="http://schemas.microsoft.com/office/powerpoint/2010/main" val="4099507474"/>
              </p:ext>
            </p:extLst>
          </p:nvPr>
        </p:nvGraphicFramePr>
        <p:xfrm>
          <a:off x="93407" y="4836795"/>
          <a:ext cx="9682369" cy="1634367"/>
        </p:xfrm>
        <a:graphic>
          <a:graphicData uri="http://schemas.openxmlformats.org/drawingml/2006/table">
            <a:tbl>
              <a:tblPr>
                <a:tableStyleId>{5C22544A-7EE6-4342-B048-85BDC9FD1C3A}</a:tableStyleId>
              </a:tblPr>
              <a:tblGrid>
                <a:gridCol w="320479">
                  <a:extLst>
                    <a:ext uri="{9D8B030D-6E8A-4147-A177-3AD203B41FA5}">
                      <a16:colId xmlns:a16="http://schemas.microsoft.com/office/drawing/2014/main" val="3827093776"/>
                    </a:ext>
                  </a:extLst>
                </a:gridCol>
                <a:gridCol w="5280778">
                  <a:extLst>
                    <a:ext uri="{9D8B030D-6E8A-4147-A177-3AD203B41FA5}">
                      <a16:colId xmlns:a16="http://schemas.microsoft.com/office/drawing/2014/main" val="2302725915"/>
                    </a:ext>
                  </a:extLst>
                </a:gridCol>
                <a:gridCol w="654518">
                  <a:extLst>
                    <a:ext uri="{9D8B030D-6E8A-4147-A177-3AD203B41FA5}">
                      <a16:colId xmlns:a16="http://schemas.microsoft.com/office/drawing/2014/main" val="3675812318"/>
                    </a:ext>
                  </a:extLst>
                </a:gridCol>
                <a:gridCol w="1453415">
                  <a:extLst>
                    <a:ext uri="{9D8B030D-6E8A-4147-A177-3AD203B41FA5}">
                      <a16:colId xmlns:a16="http://schemas.microsoft.com/office/drawing/2014/main" val="638163165"/>
                    </a:ext>
                  </a:extLst>
                </a:gridCol>
                <a:gridCol w="1001027">
                  <a:extLst>
                    <a:ext uri="{9D8B030D-6E8A-4147-A177-3AD203B41FA5}">
                      <a16:colId xmlns:a16="http://schemas.microsoft.com/office/drawing/2014/main" val="1854802379"/>
                    </a:ext>
                  </a:extLst>
                </a:gridCol>
                <a:gridCol w="972152">
                  <a:extLst>
                    <a:ext uri="{9D8B030D-6E8A-4147-A177-3AD203B41FA5}">
                      <a16:colId xmlns:a16="http://schemas.microsoft.com/office/drawing/2014/main" val="4224339374"/>
                    </a:ext>
                  </a:extLst>
                </a:gridCol>
              </a:tblGrid>
              <a:tr h="138180">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Земельный налог:</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82194191"/>
                  </a:ext>
                </a:extLst>
              </a:tr>
              <a:tr h="151115">
                <a:tc>
                  <a:txBody>
                    <a:bodyPr/>
                    <a:lstStyle/>
                    <a:p>
                      <a:pPr algn="ctr" fontAlgn="ctr">
                        <a:lnSpc>
                          <a:spcPct val="85000"/>
                        </a:lnSpc>
                      </a:pPr>
                      <a:r>
                        <a:rPr lang="ru-RU" sz="105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Льгота по земельному налогу организациям, которым до 01.01.2022 был присвоен статус участника особой экономической зоны регионального уровня, сроком на 3 года с момента возникновения права собственности на земельный участок, который до 01.01.2022 располагался на территории особой экономической зоны регионального уровня</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0 / 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i="0" u="none" strike="noStrike" dirty="0">
                          <a:solidFill>
                            <a:srgbClr val="000000"/>
                          </a:solidFill>
                          <a:effectLst/>
                          <a:latin typeface="Times New Roman" panose="02020603050405020304" pitchFamily="18" charset="0"/>
                          <a:cs typeface="Times New Roman" panose="02020603050405020304" pitchFamily="18"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не востребована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1"/>
                    </a:solidFill>
                  </a:tcPr>
                </a:tc>
                <a:extLst>
                  <a:ext uri="{0D108BD9-81ED-4DB2-BD59-A6C34878D82A}">
                    <a16:rowId xmlns:a16="http://schemas.microsoft.com/office/drawing/2014/main" val="3624700698"/>
                  </a:ext>
                </a:extLst>
              </a:tr>
              <a:tr h="0">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Налог на имущество организаций:</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57316852"/>
                  </a:ext>
                </a:extLst>
              </a:tr>
              <a:tr h="193327">
                <a:tc>
                  <a:txBody>
                    <a:bodyPr/>
                    <a:lstStyle/>
                    <a:p>
                      <a:pPr algn="ctr" fontAlgn="ctr">
                        <a:lnSpc>
                          <a:spcPct val="85000"/>
                        </a:lnSpc>
                      </a:pPr>
                      <a:r>
                        <a:rPr lang="ru-RU" sz="105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Льгота по налогу на имущество физических лиц индивидуальным предпринимателям, осуществляющим в соответствии с Общероссийским классификатором видов экономической деятельности: деятельность в сфере телекоммуникаций; разработку компьютерного программного обеспечения, консультационные услуги в данной области и другие сопутствующие услуги; деятельность по обработке данных, предоставление услуг по размещению информации и связанную с этим деятельность.</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0 / 323 225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i="0" u="none" strike="noStrike" dirty="0">
                          <a:solidFill>
                            <a:srgbClr val="000000"/>
                          </a:solidFill>
                          <a:effectLst/>
                          <a:latin typeface="Times New Roman" panose="02020603050405020304" pitchFamily="18" charset="0"/>
                          <a:cs typeface="Times New Roman" panose="02020603050405020304" pitchFamily="18"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не востребована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1"/>
                    </a:solidFill>
                  </a:tcPr>
                </a:tc>
                <a:extLst>
                  <a:ext uri="{0D108BD9-81ED-4DB2-BD59-A6C34878D82A}">
                    <a16:rowId xmlns:a16="http://schemas.microsoft.com/office/drawing/2014/main" val="4108162737"/>
                  </a:ext>
                </a:extLst>
              </a:tr>
            </a:tbl>
          </a:graphicData>
        </a:graphic>
      </p:graphicFrame>
      <p:pic>
        <p:nvPicPr>
          <p:cNvPr id="3" name="Рисунок 2" descr="Восклицательный знак">
            <a:extLst>
              <a:ext uri="{FF2B5EF4-FFF2-40B4-BE49-F238E27FC236}">
                <a16:creationId xmlns:a16="http://schemas.microsoft.com/office/drawing/2014/main" id="{80958A7A-BAB8-FD4B-B53A-7B57DFCD7F19}"/>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45311" y="1468847"/>
            <a:ext cx="399081" cy="298972"/>
          </a:xfrm>
          <a:prstGeom prst="rect">
            <a:avLst/>
          </a:prstGeom>
        </p:spPr>
      </p:pic>
      <p:pic>
        <p:nvPicPr>
          <p:cNvPr id="4" name="Рисунок 3" descr="Восклицательный знак">
            <a:extLst>
              <a:ext uri="{FF2B5EF4-FFF2-40B4-BE49-F238E27FC236}">
                <a16:creationId xmlns:a16="http://schemas.microsoft.com/office/drawing/2014/main" id="{D832886F-7A3C-B434-2AB4-7CF510B1BFFD}"/>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45311" y="4344210"/>
            <a:ext cx="399081" cy="298972"/>
          </a:xfrm>
          <a:prstGeom prst="rect">
            <a:avLst/>
          </a:prstGeom>
        </p:spPr>
      </p:pic>
    </p:spTree>
    <p:extLst>
      <p:ext uri="{BB962C8B-B14F-4D97-AF65-F5344CB8AC3E}">
        <p14:creationId xmlns:p14="http://schemas.microsoft.com/office/powerpoint/2010/main" val="3279026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DEDF-4819-F5A2-FB4E-58305DB33CD2}"/>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F14543F4-17FD-337B-7BB4-A1424D9045DF}"/>
              </a:ext>
            </a:extLst>
          </p:cNvPr>
          <p:cNvSpPr>
            <a:spLocks noGrp="1"/>
          </p:cNvSpPr>
          <p:nvPr>
            <p:ph type="sldNum" sz="quarter" idx="12"/>
          </p:nvPr>
        </p:nvSpPr>
        <p:spPr>
          <a:xfrm>
            <a:off x="9338460" y="6492875"/>
            <a:ext cx="474133" cy="365125"/>
          </a:xfrm>
        </p:spPr>
        <p:txBody>
          <a:bodyPr/>
          <a:lstStyle/>
          <a:p>
            <a:pPr>
              <a:defRPr/>
            </a:pPr>
            <a:fld id="{727E1FB9-A03A-4DAE-89DF-D4DAA0999C26}" type="slidenum">
              <a:rPr lang="en-US" altLang="ru-RU" smtClean="0"/>
              <a:pPr>
                <a:defRPr/>
              </a:pPr>
              <a:t>37</a:t>
            </a:fld>
            <a:endParaRPr lang="en-US" altLang="ru-RU" dirty="0"/>
          </a:p>
        </p:txBody>
      </p:sp>
      <p:sp>
        <p:nvSpPr>
          <p:cNvPr id="9" name="TextBox 31">
            <a:extLst>
              <a:ext uri="{FF2B5EF4-FFF2-40B4-BE49-F238E27FC236}">
                <a16:creationId xmlns:a16="http://schemas.microsoft.com/office/drawing/2014/main" id="{A6FFA45E-7A92-C3F2-2138-1EE9567C37BF}"/>
              </a:ext>
            </a:extLst>
          </p:cNvPr>
          <p:cNvSpPr txBox="1">
            <a:spLocks noChangeArrowheads="1"/>
          </p:cNvSpPr>
          <p:nvPr/>
        </p:nvSpPr>
        <p:spPr bwMode="auto">
          <a:xfrm>
            <a:off x="629264" y="93457"/>
            <a:ext cx="744155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Информация об оценки эффективности налоговых расходов </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Липецкой </a:t>
            </a:r>
            <a:r>
              <a:rPr lang="ru-RU" altLang="ru-RU" sz="1600" b="1">
                <a:solidFill>
                  <a:schemeClr val="bg1"/>
                </a:solidFill>
                <a:latin typeface="Times New Roman" panose="02020603050405020304" pitchFamily="18" charset="0"/>
                <a:cs typeface="Times New Roman" panose="02020603050405020304" pitchFamily="18" charset="0"/>
              </a:rPr>
              <a:t>области (3)</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350B6F64-B225-66BD-2849-F13D187CB798}"/>
              </a:ext>
            </a:extLst>
          </p:cNvPr>
          <p:cNvSpPr/>
          <p:nvPr/>
        </p:nvSpPr>
        <p:spPr>
          <a:xfrm>
            <a:off x="145025" y="740111"/>
            <a:ext cx="9615949" cy="398379"/>
          </a:xfrm>
          <a:prstGeom prst="rect">
            <a:avLst/>
          </a:prstGeom>
        </p:spPr>
        <p:txBody>
          <a:bodyPr wrap="square">
            <a:spAutoFit/>
          </a:bodyPr>
          <a:lstStyle/>
          <a:p>
            <a:pPr indent="354013" algn="just">
              <a:lnSpc>
                <a:spcPct val="70000"/>
              </a:lnSpc>
              <a:defRPr/>
            </a:pPr>
            <a:r>
              <a:rPr lang="ru-RU" sz="1400" dirty="0">
                <a:latin typeface="Times New Roman" panose="02020603050405020304" pitchFamily="18" charset="0"/>
                <a:cs typeface="Times New Roman" panose="02020603050405020304" pitchFamily="18" charset="0"/>
              </a:rPr>
              <a:t>Аналогичная ситуация наблюдается в городском округе город Липецк при проведении оценки эффективности налоговых расходов:</a:t>
            </a:r>
          </a:p>
        </p:txBody>
      </p:sp>
      <p:pic>
        <p:nvPicPr>
          <p:cNvPr id="23" name="Рисунок 27">
            <a:extLst>
              <a:ext uri="{FF2B5EF4-FFF2-40B4-BE49-F238E27FC236}">
                <a16:creationId xmlns:a16="http://schemas.microsoft.com/office/drawing/2014/main" id="{87F61FA8-4DC5-229B-28CD-A044FF71B9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descr="Восклицательный знак">
            <a:extLst>
              <a:ext uri="{FF2B5EF4-FFF2-40B4-BE49-F238E27FC236}">
                <a16:creationId xmlns:a16="http://schemas.microsoft.com/office/drawing/2014/main" id="{80958A7A-BAB8-FD4B-B53A-7B57DFCD7F19}"/>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54516" y="6468448"/>
            <a:ext cx="399081" cy="298972"/>
          </a:xfrm>
          <a:prstGeom prst="rect">
            <a:avLst/>
          </a:prstGeom>
        </p:spPr>
      </p:pic>
      <p:graphicFrame>
        <p:nvGraphicFramePr>
          <p:cNvPr id="11" name="Таблица 10">
            <a:extLst>
              <a:ext uri="{FF2B5EF4-FFF2-40B4-BE49-F238E27FC236}">
                <a16:creationId xmlns:a16="http://schemas.microsoft.com/office/drawing/2014/main" id="{32222F4D-F0A7-F8F0-871B-7BB6D24CDF85}"/>
              </a:ext>
            </a:extLst>
          </p:cNvPr>
          <p:cNvGraphicFramePr>
            <a:graphicFrameLocks noGrp="1"/>
          </p:cNvGraphicFramePr>
          <p:nvPr>
            <p:extLst>
              <p:ext uri="{D42A27DB-BD31-4B8C-83A1-F6EECF244321}">
                <p14:modId xmlns:p14="http://schemas.microsoft.com/office/powerpoint/2010/main" val="1736868680"/>
              </p:ext>
            </p:extLst>
          </p:nvPr>
        </p:nvGraphicFramePr>
        <p:xfrm>
          <a:off x="93407" y="1117318"/>
          <a:ext cx="9719185" cy="5275881"/>
        </p:xfrm>
        <a:graphic>
          <a:graphicData uri="http://schemas.openxmlformats.org/drawingml/2006/table">
            <a:tbl>
              <a:tblPr>
                <a:tableStyleId>{5C22544A-7EE6-4342-B048-85BDC9FD1C3A}</a:tableStyleId>
              </a:tblPr>
              <a:tblGrid>
                <a:gridCol w="309212">
                  <a:extLst>
                    <a:ext uri="{9D8B030D-6E8A-4147-A177-3AD203B41FA5}">
                      <a16:colId xmlns:a16="http://schemas.microsoft.com/office/drawing/2014/main" val="1418453379"/>
                    </a:ext>
                  </a:extLst>
                </a:gridCol>
                <a:gridCol w="5873742">
                  <a:extLst>
                    <a:ext uri="{9D8B030D-6E8A-4147-A177-3AD203B41FA5}">
                      <a16:colId xmlns:a16="http://schemas.microsoft.com/office/drawing/2014/main" val="1268386458"/>
                    </a:ext>
                  </a:extLst>
                </a:gridCol>
                <a:gridCol w="1095218">
                  <a:extLst>
                    <a:ext uri="{9D8B030D-6E8A-4147-A177-3AD203B41FA5}">
                      <a16:colId xmlns:a16="http://schemas.microsoft.com/office/drawing/2014/main" val="3503698593"/>
                    </a:ext>
                  </a:extLst>
                </a:gridCol>
                <a:gridCol w="1498736">
                  <a:extLst>
                    <a:ext uri="{9D8B030D-6E8A-4147-A177-3AD203B41FA5}">
                      <a16:colId xmlns:a16="http://schemas.microsoft.com/office/drawing/2014/main" val="2429698655"/>
                    </a:ext>
                  </a:extLst>
                </a:gridCol>
                <a:gridCol w="942277">
                  <a:extLst>
                    <a:ext uri="{9D8B030D-6E8A-4147-A177-3AD203B41FA5}">
                      <a16:colId xmlns:a16="http://schemas.microsoft.com/office/drawing/2014/main" val="37583104"/>
                    </a:ext>
                  </a:extLst>
                </a:gridCol>
              </a:tblGrid>
              <a:tr h="0">
                <a:tc>
                  <a:txBody>
                    <a:bodyPr/>
                    <a:lstStyle/>
                    <a:p>
                      <a:pPr algn="ctr" fontAlgn="ctr">
                        <a:lnSpc>
                          <a:spcPct val="85000"/>
                        </a:lnSpc>
                      </a:pPr>
                      <a:r>
                        <a:rPr lang="ru-RU" sz="1000" b="1" u="none" strike="noStrike" dirty="0">
                          <a:effectLst/>
                          <a:latin typeface="Times New Roman" panose="02020603050405020304" pitchFamily="18" charset="0"/>
                          <a:cs typeface="Times New Roman" panose="02020603050405020304" pitchFamily="18" charset="0"/>
                        </a:rPr>
                        <a:t>№ </a:t>
                      </a:r>
                      <a:br>
                        <a:rPr lang="ru-RU" sz="1000" b="1" u="none" strike="noStrike" dirty="0">
                          <a:effectLst/>
                          <a:latin typeface="Times New Roman" panose="02020603050405020304" pitchFamily="18" charset="0"/>
                          <a:cs typeface="Times New Roman" panose="02020603050405020304" pitchFamily="18" charset="0"/>
                        </a:rPr>
                      </a:br>
                      <a:r>
                        <a:rPr lang="ru-RU" sz="1000" b="1" u="none" strike="noStrike" dirty="0">
                          <a:effectLst/>
                          <a:latin typeface="Times New Roman" panose="02020603050405020304" pitchFamily="18" charset="0"/>
                          <a:cs typeface="Times New Roman" panose="02020603050405020304" pitchFamily="18" charset="0"/>
                        </a:rPr>
                        <a:t>п/п</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lnSpc>
                          <a:spcPct val="85000"/>
                        </a:lnSpc>
                      </a:pPr>
                      <a:r>
                        <a:rPr lang="ru-RU" sz="1000" b="1" u="none" strike="noStrike" dirty="0">
                          <a:effectLst/>
                          <a:latin typeface="Times New Roman" panose="02020603050405020304" pitchFamily="18" charset="0"/>
                          <a:cs typeface="Times New Roman" panose="02020603050405020304" pitchFamily="18" charset="0"/>
                        </a:rPr>
                        <a:t>Наименование налоговых льгот, освобождений и иных преференций по налогам</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1000" b="1" u="none" strike="noStrike" dirty="0">
                          <a:effectLst/>
                          <a:latin typeface="Times New Roman" panose="02020603050405020304" pitchFamily="18" charset="0"/>
                          <a:cs typeface="Times New Roman" panose="02020603050405020304" pitchFamily="18" charset="0"/>
                        </a:rPr>
                        <a:t>Объем налоговых льгот, </a:t>
                      </a:r>
                    </a:p>
                    <a:p>
                      <a:pPr algn="ctr"/>
                      <a:r>
                        <a:rPr lang="ru-RU" sz="1000" b="1" u="none" strike="noStrike" dirty="0">
                          <a:effectLst/>
                          <a:latin typeface="Times New Roman" panose="02020603050405020304" pitchFamily="18" charset="0"/>
                          <a:cs typeface="Times New Roman" panose="02020603050405020304" pitchFamily="18" charset="0"/>
                        </a:rPr>
                        <a:t>тыс. рублей</a:t>
                      </a:r>
                      <a:endParaRPr lang="ru-RU"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1000" b="1" u="none" strike="noStrike" dirty="0">
                          <a:effectLst/>
                          <a:latin typeface="Times New Roman" panose="02020603050405020304" pitchFamily="18" charset="0"/>
                          <a:cs typeface="Times New Roman" panose="02020603050405020304" pitchFamily="18" charset="0"/>
                        </a:rPr>
                        <a:t>Численность плательщиков налогов, воспользовавшихся налоговой льготой</a:t>
                      </a:r>
                      <a:endParaRPr lang="ru-RU"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lnSpc>
                          <a:spcPct val="85000"/>
                        </a:lnSpc>
                      </a:pPr>
                      <a:r>
                        <a:rPr lang="ru-RU" sz="1000" b="1" u="none" strike="noStrike" dirty="0">
                          <a:effectLst/>
                          <a:latin typeface="Times New Roman" panose="02020603050405020304" pitchFamily="18" charset="0"/>
                          <a:cs typeface="Times New Roman" panose="02020603050405020304" pitchFamily="18" charset="0"/>
                        </a:rPr>
                        <a:t>Оценка куратора</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93552900"/>
                  </a:ext>
                </a:extLst>
              </a:tr>
              <a:tr h="141891">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b="1" u="none" strike="noStrike" dirty="0">
                          <a:effectLst/>
                          <a:latin typeface="Times New Roman" panose="02020603050405020304" pitchFamily="18" charset="0"/>
                          <a:cs typeface="Times New Roman" panose="02020603050405020304" pitchFamily="18" charset="0"/>
                        </a:rPr>
                        <a:t>Земельный налог:</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5000"/>
                        </a:lnSpc>
                      </a:pPr>
                      <a:r>
                        <a:rPr lang="ru-RU" sz="1050" u="none" strike="noStrike" dirty="0">
                          <a:effectLst/>
                          <a:latin typeface="Times New Roman" panose="02020603050405020304" pitchFamily="18" charset="0"/>
                          <a:cs typeface="Times New Roman" panose="02020603050405020304" pitchFamily="18" charset="0"/>
                        </a:rPr>
                        <a:t>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1160554"/>
                  </a:ext>
                </a:extLst>
              </a:tr>
              <a:tr h="572347">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1</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Освобождаются от уплаты земельного налога управляющие компании индустриальных (промышленных) парков в отношении земельных участков, расположенных на</a:t>
                      </a:r>
                    </a:p>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территории индустриальных (промышленных) парков, сроком на 5 лет с момента возникновения права собственности на каждый земельный участок</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200" b="0" i="0" u="none" strike="noStrike" dirty="0">
                          <a:solidFill>
                            <a:srgbClr val="000000"/>
                          </a:solidFill>
                          <a:effectLst/>
                          <a:latin typeface="Times New Roman" panose="02020603050405020304" pitchFamily="18" charset="0"/>
                        </a:rPr>
                        <a:t>2023 год - 0</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2022 год - 0</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2021 год - 0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200" b="0" i="0" u="none" strike="noStrike" dirty="0">
                          <a:solidFill>
                            <a:srgbClr val="000000"/>
                          </a:solidFill>
                          <a:effectLst/>
                          <a:latin typeface="Times New Roman" panose="02020603050405020304" pitchFamily="18" charset="0"/>
                        </a:rPr>
                        <a:t>2023 год - 0</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2022 год - 0</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2021 год - 0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1"/>
                    </a:solidFill>
                  </a:tcPr>
                </a:tc>
                <a:tc>
                  <a:txBody>
                    <a:bodyPr/>
                    <a:lstStyle/>
                    <a:p>
                      <a:pPr marL="0" marR="0" lvl="0" indent="0" algn="ctr" defTabSz="914400" rtl="0" eaLnBrk="1" fontAlgn="ctr" latinLnBrk="0" hangingPunct="1">
                        <a:lnSpc>
                          <a:spcPct val="85000"/>
                        </a:lnSpc>
                        <a:spcBef>
                          <a:spcPts val="0"/>
                        </a:spcBef>
                        <a:spcAft>
                          <a:spcPts val="0"/>
                        </a:spcAft>
                        <a:buClrTx/>
                        <a:buSzTx/>
                        <a:buFontTx/>
                        <a:buNone/>
                        <a:tabLst/>
                        <a:defRPr/>
                      </a:pPr>
                      <a:r>
                        <a:rPr kumimoji="0" lang="ru-RU" sz="10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не востребована, сохранить</a:t>
                      </a:r>
                      <a:endParaRPr kumimoji="0" lang="ru-RU"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9167837"/>
                  </a:ext>
                </a:extLst>
              </a:tr>
              <a:tr h="775578">
                <a:tc>
                  <a:txBody>
                    <a:bodyPr/>
                    <a:lstStyle/>
                    <a:p>
                      <a:pPr algn="ctr" fontAlgn="ctr">
                        <a:lnSpc>
                          <a:spcPct val="85000"/>
                        </a:lnSpc>
                      </a:pPr>
                      <a:r>
                        <a:rPr lang="ru-RU" sz="1050" u="none" strike="noStrike">
                          <a:effectLst/>
                          <a:latin typeface="Times New Roman" panose="02020603050405020304" pitchFamily="18" charset="0"/>
                          <a:cs typeface="Times New Roman" panose="02020603050405020304" pitchFamily="18" charset="0"/>
                        </a:rPr>
                        <a:t>2</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Освобождаются от уплаты земельного налога организации и индивидуальные предприниматели, реализовавшие социально значимые проекты в соответствии с Положением о муниципальной поддержке социально значимых проектов на территории города Липецка, при</a:t>
                      </a:r>
                    </a:p>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условии ведения раздельного учета доходов и расходов, возникших в процессе реализации социально-значимого проекта, и доходов и расходов от других видов</a:t>
                      </a:r>
                    </a:p>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деятельности, в размере 50 процентов от фактически понесенных затрат</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200" b="0" i="0" u="none" strike="noStrike" dirty="0">
                          <a:solidFill>
                            <a:srgbClr val="000000"/>
                          </a:solidFill>
                          <a:effectLst/>
                          <a:latin typeface="Times New Roman" panose="02020603050405020304" pitchFamily="18" charset="0"/>
                        </a:rPr>
                        <a:t>2023 год - 0</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2022 год - 0</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2021 год - 0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200" b="0" i="0" u="none" strike="noStrike" dirty="0">
                          <a:solidFill>
                            <a:srgbClr val="000000"/>
                          </a:solidFill>
                          <a:effectLst/>
                          <a:latin typeface="Times New Roman" panose="02020603050405020304" pitchFamily="18" charset="0"/>
                        </a:rPr>
                        <a:t>2023 год - 0</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2022 год - 0</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2021 год - 0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1"/>
                    </a:solidFill>
                  </a:tcPr>
                </a:tc>
                <a:tc>
                  <a:txBody>
                    <a:bodyPr/>
                    <a:lstStyle/>
                    <a:p>
                      <a:pPr marL="0" marR="0" lvl="0" indent="0" algn="ctr" defTabSz="914400" rtl="0" eaLnBrk="1" fontAlgn="ctr" latinLnBrk="0" hangingPunct="1">
                        <a:lnSpc>
                          <a:spcPct val="85000"/>
                        </a:lnSpc>
                        <a:spcBef>
                          <a:spcPts val="0"/>
                        </a:spcBef>
                        <a:spcAft>
                          <a:spcPts val="0"/>
                        </a:spcAft>
                        <a:buClrTx/>
                        <a:buSzTx/>
                        <a:buFontTx/>
                        <a:buNone/>
                        <a:tabLst/>
                        <a:defRPr/>
                      </a:pPr>
                      <a:r>
                        <a:rPr kumimoji="0" lang="ru-RU" sz="105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не востребована, сохранить</a:t>
                      </a:r>
                      <a:endParaRPr kumimoji="0" lang="ru-RU"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8597881"/>
                  </a:ext>
                </a:extLst>
              </a:tr>
              <a:tr h="1507086">
                <a:tc>
                  <a:txBody>
                    <a:bodyPr/>
                    <a:lstStyle/>
                    <a:p>
                      <a:pPr algn="ctr" fontAlgn="ctr">
                        <a:lnSpc>
                          <a:spcPct val="85000"/>
                        </a:lnSpc>
                      </a:pPr>
                      <a:r>
                        <a:rPr lang="ru-RU" sz="105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l" fontAlgn="ctr">
                        <a:lnSpc>
                          <a:spcPct val="80000"/>
                        </a:lnSpc>
                      </a:pPr>
                      <a:r>
                        <a:rPr lang="ru-RU" sz="1050" b="0" i="0" u="none" strike="noStrike" dirty="0">
                          <a:solidFill>
                            <a:srgbClr val="000000"/>
                          </a:solidFill>
                          <a:effectLst/>
                          <a:latin typeface="Times New Roman" panose="02020603050405020304" pitchFamily="18" charset="0"/>
                          <a:cs typeface="Times New Roman" panose="02020603050405020304" pitchFamily="18" charset="0"/>
                        </a:rPr>
                        <a:t>Освобождаются от уплаты земельного налога организации, осуществляющие деятельность в сфере телекоммуникаций; разработку компьютерного программного обеспечения, консультационные услуги в данной области и другие сопутствующие услуги; деятельность по обработке данных, предоставление услуг по размещению информации и связанную с этим деятельность в соответствии с Общероссийским классификатором видов экономической деятельности, уплачивают 50% от исчисленной суммы налога в отношении земельных участков, вид разрешенного использования которых согласно Классификатору видов разрешенного использования земельных участков, утвержденному приказом Федеральной службы государственной  регистрации, кадастра и картографии от  10.11.2020 № П/0421, относится к связи или предоставлению коммунальных услуг (в части размещения линий связи), при условии, что доходы от указанных видов деятельности составляют не менее 70% всех доходов организации,  итогам налогового периода.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200" b="0" i="0" u="none" strike="noStrike" dirty="0">
                          <a:solidFill>
                            <a:srgbClr val="000000"/>
                          </a:solidFill>
                          <a:effectLst/>
                          <a:latin typeface="Times New Roman" panose="02020603050405020304" pitchFamily="18" charset="0"/>
                        </a:rPr>
                        <a:t>2023 год - 0</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2022 год - 0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200" b="0" i="0" u="none" strike="noStrike" dirty="0">
                          <a:solidFill>
                            <a:srgbClr val="000000"/>
                          </a:solidFill>
                          <a:effectLst/>
                          <a:latin typeface="Times New Roman" panose="02020603050405020304" pitchFamily="18" charset="0"/>
                        </a:rPr>
                        <a:t>2023 год - 0</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2022 год - 0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1"/>
                    </a:solidFill>
                  </a:tcPr>
                </a:tc>
                <a:tc>
                  <a:txBody>
                    <a:bodyPr/>
                    <a:lstStyle/>
                    <a:p>
                      <a:pPr marL="0" marR="0" lvl="0" indent="0" algn="ctr" defTabSz="914400" rtl="0" eaLnBrk="1" fontAlgn="ctr" latinLnBrk="0" hangingPunct="1">
                        <a:lnSpc>
                          <a:spcPct val="85000"/>
                        </a:lnSpc>
                        <a:spcBef>
                          <a:spcPts val="0"/>
                        </a:spcBef>
                        <a:spcAft>
                          <a:spcPts val="0"/>
                        </a:spcAft>
                        <a:buClrTx/>
                        <a:buSzTx/>
                        <a:buFontTx/>
                        <a:buNone/>
                        <a:tabLst/>
                        <a:defRPr/>
                      </a:pPr>
                      <a:r>
                        <a:rPr kumimoji="0" lang="ru-RU" sz="10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не востребована, сохранить</a:t>
                      </a:r>
                      <a:endParaRPr kumimoji="0" lang="ru-RU"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380433"/>
                  </a:ext>
                </a:extLst>
              </a:tr>
              <a:tr h="162293">
                <a:tc>
                  <a:txBody>
                    <a:bodyPr/>
                    <a:lstStyle/>
                    <a:p>
                      <a:pPr algn="ctr" fontAlgn="ctr">
                        <a:lnSpc>
                          <a:spcPct val="85000"/>
                        </a:lnSpc>
                      </a:pP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ctr" latinLnBrk="0" hangingPunct="1">
                        <a:lnSpc>
                          <a:spcPct val="80000"/>
                        </a:lnSpc>
                        <a:spcBef>
                          <a:spcPts val="0"/>
                        </a:spcBef>
                        <a:spcAft>
                          <a:spcPts val="0"/>
                        </a:spcAft>
                        <a:buClrTx/>
                        <a:buSzTx/>
                        <a:buFontTx/>
                        <a:buNone/>
                        <a:tabLst/>
                        <a:defRPr/>
                      </a:pPr>
                      <a:r>
                        <a:rPr lang="ru-RU" sz="1050" b="1" u="none" strike="noStrike" kern="1200" dirty="0">
                          <a:solidFill>
                            <a:schemeClr val="dk1"/>
                          </a:solidFill>
                          <a:effectLst/>
                          <a:latin typeface="Times New Roman" panose="02020603050405020304" pitchFamily="18" charset="0"/>
                          <a:ea typeface="+mn-ea"/>
                          <a:cs typeface="Times New Roman" panose="02020603050405020304" pitchFamily="18" charset="0"/>
                        </a:rPr>
                        <a:t>Налог на имущество организаций: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0000"/>
                        </a:lnSpc>
                      </a:pP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80000"/>
                        </a:lnSpc>
                      </a:pP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85000"/>
                        </a:lnSpc>
                        <a:spcBef>
                          <a:spcPts val="0"/>
                        </a:spcBef>
                        <a:spcAft>
                          <a:spcPts val="0"/>
                        </a:spcAft>
                        <a:buClrTx/>
                        <a:buSzTx/>
                        <a:buFontTx/>
                        <a:buNone/>
                        <a:tabLst/>
                        <a:defRPr/>
                      </a:pPr>
                      <a:endParaRPr kumimoji="0" lang="ru-RU"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73189587"/>
                  </a:ext>
                </a:extLst>
              </a:tr>
              <a:tr h="1507086">
                <a:tc>
                  <a:txBody>
                    <a:bodyPr/>
                    <a:lstStyle/>
                    <a:p>
                      <a:pPr algn="ctr" fontAlgn="ctr">
                        <a:lnSpc>
                          <a:spcPct val="85000"/>
                        </a:lnSpc>
                      </a:pPr>
                      <a:r>
                        <a:rPr lang="ru-RU" sz="105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l" fontAlgn="ctr">
                        <a:lnSpc>
                          <a:spcPct val="80000"/>
                        </a:lnSpc>
                      </a:pPr>
                      <a:r>
                        <a:rPr lang="ru-RU" sz="1050" b="0" i="0" u="none" strike="noStrike" dirty="0">
                          <a:solidFill>
                            <a:srgbClr val="000000"/>
                          </a:solidFill>
                          <a:effectLst/>
                          <a:latin typeface="Times New Roman" panose="02020603050405020304" pitchFamily="18" charset="0"/>
                          <a:cs typeface="Times New Roman" panose="02020603050405020304" pitchFamily="18" charset="0"/>
                        </a:rPr>
                        <a:t>Право на налоговую льготу по налогу на имущество физических лиц имеют индивидуальные предприниматели, осуществляющие деятельность в сфере телекоммуникаций; разработку компьютерного программного обеспечения, консультационные услуги в данной области и другие сопутствующие услуги; деятельность по обработке данных, предоставление услуг по размещению информации и связанную с этим деятельность в соответствии с Общероссийским классификатором видов экономической деятельности, при условии, что доходы от указанных видов деятельности составляют не менее 70% всех доходов индивидуального предпринимателя по итогам налогового периода Налоговая льгота представляется в размере подлежащей уплате налогоплательщиком суммы налога в отношении объекта налогообложения, указанного в подпункте 2 пункта 2 статьи 406 Налогового кодекса Российской Федерации, находящегося в собственности налогоплательщика и используемого налогоплательщиком в установленной сфере деятельности.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200" b="0" i="0" u="none" strike="noStrike" dirty="0">
                          <a:solidFill>
                            <a:srgbClr val="000000"/>
                          </a:solidFill>
                          <a:effectLst/>
                          <a:latin typeface="Times New Roman" panose="02020603050405020304" pitchFamily="18" charset="0"/>
                        </a:rPr>
                        <a:t>2023 год - 0</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2022 год - 0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200" b="0" i="0" u="none" strike="noStrike" dirty="0">
                          <a:solidFill>
                            <a:srgbClr val="000000"/>
                          </a:solidFill>
                          <a:effectLst/>
                          <a:latin typeface="Times New Roman" panose="02020603050405020304" pitchFamily="18" charset="0"/>
                        </a:rPr>
                        <a:t>2023 год - 0</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2022 год - 0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1"/>
                    </a:solidFill>
                  </a:tcPr>
                </a:tc>
                <a:tc>
                  <a:txBody>
                    <a:bodyPr/>
                    <a:lstStyle/>
                    <a:p>
                      <a:pPr marL="0" marR="0" lvl="0" indent="0" algn="ctr" defTabSz="914400" rtl="0" eaLnBrk="1" fontAlgn="ctr" latinLnBrk="0" hangingPunct="1">
                        <a:lnSpc>
                          <a:spcPct val="85000"/>
                        </a:lnSpc>
                        <a:spcBef>
                          <a:spcPts val="0"/>
                        </a:spcBef>
                        <a:spcAft>
                          <a:spcPts val="0"/>
                        </a:spcAft>
                        <a:buClrTx/>
                        <a:buSzTx/>
                        <a:buFontTx/>
                        <a:buNone/>
                        <a:tabLst/>
                        <a:defRPr/>
                      </a:pPr>
                      <a:r>
                        <a:rPr kumimoji="0" lang="ru-RU" sz="10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не востребована, сохранить</a:t>
                      </a:r>
                      <a:endParaRPr kumimoji="0" lang="ru-RU"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943786"/>
                  </a:ext>
                </a:extLst>
              </a:tr>
            </a:tbl>
          </a:graphicData>
        </a:graphic>
      </p:graphicFrame>
      <p:sp>
        <p:nvSpPr>
          <p:cNvPr id="4" name="TextBox 3">
            <a:extLst>
              <a:ext uri="{FF2B5EF4-FFF2-40B4-BE49-F238E27FC236}">
                <a16:creationId xmlns:a16="http://schemas.microsoft.com/office/drawing/2014/main" id="{20F346EE-DAEB-E29A-990B-A26F2CF187B0}"/>
              </a:ext>
            </a:extLst>
          </p:cNvPr>
          <p:cNvSpPr txBox="1"/>
          <p:nvPr/>
        </p:nvSpPr>
        <p:spPr>
          <a:xfrm>
            <a:off x="178226" y="6377869"/>
            <a:ext cx="9549545" cy="480131"/>
          </a:xfrm>
          <a:prstGeom prst="rect">
            <a:avLst/>
          </a:prstGeom>
          <a:noFill/>
        </p:spPr>
        <p:txBody>
          <a:bodyPr wrap="square">
            <a:spAutoFit/>
          </a:bodyPr>
          <a:lstStyle/>
          <a:p>
            <a:pPr indent="355600" algn="just" eaLnBrk="1" hangingPunct="1">
              <a:lnSpc>
                <a:spcPct val="90000"/>
              </a:lnSpc>
              <a:spcBef>
                <a:spcPct val="0"/>
              </a:spcBef>
              <a:spcAft>
                <a:spcPts val="0"/>
              </a:spcAft>
              <a:buFontTx/>
              <a:buNone/>
              <a:defRPr/>
            </a:pPr>
            <a:r>
              <a:rPr lang="ru-RU" altLang="ru-RU" sz="1400" b="1" dirty="0">
                <a:latin typeface="Times New Roman" panose="02020603050405020304" pitchFamily="18" charset="0"/>
                <a:cs typeface="Times New Roman" panose="02020603050405020304" pitchFamily="18" charset="0"/>
              </a:rPr>
              <a:t>Гипотеза 2.1 «Невостребованные и нерезультативные налоговые льготы по результатам проведенной оценки признаются эффективными и сохраняют свое действие» подтверждается.</a:t>
            </a:r>
          </a:p>
        </p:txBody>
      </p:sp>
    </p:spTree>
    <p:extLst>
      <p:ext uri="{BB962C8B-B14F-4D97-AF65-F5344CB8AC3E}">
        <p14:creationId xmlns:p14="http://schemas.microsoft.com/office/powerpoint/2010/main" val="892894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38</a:t>
            </a:fld>
            <a:endParaRPr lang="en-US" altLang="ru-RU" dirty="0"/>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1"/>
          <p:cNvSpPr txBox="1">
            <a:spLocks noChangeArrowheads="1"/>
          </p:cNvSpPr>
          <p:nvPr/>
        </p:nvSpPr>
        <p:spPr bwMode="auto">
          <a:xfrm>
            <a:off x="629264" y="93457"/>
            <a:ext cx="744155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Гипотеза 2.2 «Формальный подход кураторов налоговых расходов Липецкой области при проведении оценки эффективности налоговых расходов»</a:t>
            </a:r>
          </a:p>
        </p:txBody>
      </p:sp>
      <p:sp>
        <p:nvSpPr>
          <p:cNvPr id="7" name="Прямоугольник 6"/>
          <p:cNvSpPr/>
          <p:nvPr/>
        </p:nvSpPr>
        <p:spPr>
          <a:xfrm>
            <a:off x="219476" y="805313"/>
            <a:ext cx="9449457" cy="6016071"/>
          </a:xfrm>
          <a:prstGeom prst="rect">
            <a:avLst/>
          </a:prstGeom>
        </p:spPr>
        <p:txBody>
          <a:bodyPr wrap="square">
            <a:spAutoFit/>
          </a:bodyPr>
          <a:lstStyle/>
          <a:p>
            <a:pPr indent="354013" algn="just">
              <a:lnSpc>
                <a:spcPct val="120000"/>
              </a:lnSpc>
              <a:defRPr/>
            </a:pPr>
            <a:r>
              <a:rPr lang="ru-RU" sz="1400" b="1" dirty="0">
                <a:latin typeface="Times New Roman" panose="02020603050405020304" pitchFamily="18" charset="0"/>
                <a:cs typeface="Times New Roman" panose="02020603050405020304" pitchFamily="18" charset="0"/>
              </a:rPr>
              <a:t>При</a:t>
            </a:r>
            <a:r>
              <a:rPr lang="ru-RU" sz="1400" b="1" dirty="0">
                <a:solidFill>
                  <a:srgbClr val="FF0000"/>
                </a:solidFill>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анализе результатов оценки эффективности налоговых расходов Липецкой области, предоставленных  кураторами налоговых расходов в министерство экономического развития Липецкой области</a:t>
            </a:r>
            <a:r>
              <a:rPr lang="ru-RU" sz="1400" dirty="0">
                <a:latin typeface="Times New Roman" panose="02020603050405020304" pitchFamily="18" charset="0"/>
                <a:cs typeface="Times New Roman" panose="02020603050405020304" pitchFamily="18" charset="0"/>
              </a:rPr>
              <a:t> в соответствии с Постановлением администрации Липецкой области №430, </a:t>
            </a:r>
            <a:r>
              <a:rPr lang="ru-RU" sz="1400" b="1" dirty="0">
                <a:latin typeface="Times New Roman" panose="02020603050405020304" pitchFamily="18" charset="0"/>
                <a:cs typeface="Times New Roman" panose="02020603050405020304" pitchFamily="18" charset="0"/>
              </a:rPr>
              <a:t>установлены факты:</a:t>
            </a:r>
          </a:p>
          <a:p>
            <a:pPr indent="285750" algn="just">
              <a:lnSpc>
                <a:spcPct val="120000"/>
              </a:lnSpc>
              <a:buFont typeface="Wingdings" panose="05000000000000000000" pitchFamily="2" charset="2"/>
              <a:buChar char="Ø"/>
              <a:defRPr/>
            </a:pPr>
            <a:r>
              <a:rPr lang="ru-RU" sz="1400" b="1" dirty="0">
                <a:latin typeface="Times New Roman" panose="02020603050405020304" pitchFamily="18" charset="0"/>
                <a:cs typeface="Times New Roman" panose="02020603050405020304" pitchFamily="18" charset="0"/>
              </a:rPr>
              <a:t>формального подхода к оценке эффективности налоговых расходов Липецкой области за 2023 год, а именно:</a:t>
            </a:r>
          </a:p>
          <a:p>
            <a:pPr marL="285750" indent="-285750" algn="just">
              <a:lnSpc>
                <a:spcPct val="120000"/>
              </a:lnSpc>
              <a:buFont typeface="Wingdings" panose="05000000000000000000" pitchFamily="2" charset="2"/>
              <a:buChar char="ü"/>
              <a:defRPr/>
            </a:pPr>
            <a:r>
              <a:rPr lang="ru-RU" sz="1400" b="1" dirty="0">
                <a:latin typeface="Times New Roman" panose="02020603050405020304" pitchFamily="18" charset="0"/>
                <a:cs typeface="Times New Roman" panose="02020603050405020304" pitchFamily="18" charset="0"/>
              </a:rPr>
              <a:t>министерством энергетики и тарифов Липецкой области</a:t>
            </a:r>
            <a:r>
              <a:rPr lang="ru-RU" sz="1400" dirty="0">
                <a:latin typeface="Times New Roman" panose="02020603050405020304" pitchFamily="18" charset="0"/>
                <a:cs typeface="Times New Roman" panose="02020603050405020304" pitchFamily="18" charset="0"/>
              </a:rPr>
              <a:t> в информации о результатах оценки эффективности </a:t>
            </a:r>
            <a:r>
              <a:rPr lang="ru-RU" sz="1400" b="1" dirty="0">
                <a:latin typeface="Times New Roman" panose="02020603050405020304" pitchFamily="18" charset="0"/>
                <a:cs typeface="Times New Roman" panose="02020603050405020304" pitchFamily="18" charset="0"/>
              </a:rPr>
              <a:t>2 налоговых расходов за 2023 год (100% из общего числа льгот, закрепленных за куратором, </a:t>
            </a:r>
            <a:r>
              <a:rPr lang="ru-RU" sz="1400" dirty="0">
                <a:latin typeface="Times New Roman" panose="02020603050405020304" pitchFamily="18" charset="0"/>
                <a:cs typeface="Times New Roman" panose="02020603050405020304" pitchFamily="18" charset="0"/>
              </a:rPr>
              <a:t>слайд 14) </a:t>
            </a:r>
            <a:r>
              <a:rPr lang="ru-RU" sz="1400" b="1" dirty="0">
                <a:latin typeface="Times New Roman" panose="02020603050405020304" pitchFamily="18" charset="0"/>
                <a:cs typeface="Times New Roman" panose="02020603050405020304" pitchFamily="18" charset="0"/>
              </a:rPr>
              <a:t>не отражены основные показатели для оценки целесообразности и результативности налоговых расходов </a:t>
            </a:r>
            <a:r>
              <a:rPr lang="ru-RU" sz="1400" dirty="0">
                <a:latin typeface="Times New Roman" panose="02020603050405020304" pitchFamily="18" charset="0"/>
                <a:cs typeface="Times New Roman" panose="02020603050405020304" pitchFamily="18" charset="0"/>
              </a:rPr>
              <a:t>(численность плательщиков, воспользовавшихся правом на льготы; объем налоговых льгот; общая численность плательщиков за 5-летний период и прочие показатели), </a:t>
            </a:r>
            <a:r>
              <a:rPr lang="ru-RU" sz="1400" b="1" dirty="0">
                <a:latin typeface="Times New Roman" panose="02020603050405020304" pitchFamily="18" charset="0"/>
                <a:cs typeface="Times New Roman" panose="02020603050405020304" pitchFamily="18" charset="0"/>
              </a:rPr>
              <a:t>при этом куратором сделан вывод о сохранении данных налоговых льгот</a:t>
            </a:r>
            <a:r>
              <a:rPr lang="ru-RU" sz="1400" dirty="0">
                <a:latin typeface="Times New Roman" panose="02020603050405020304" pitchFamily="18" charset="0"/>
                <a:cs typeface="Times New Roman" panose="02020603050405020304" pitchFamily="18" charset="0"/>
              </a:rPr>
              <a:t>;</a:t>
            </a:r>
          </a:p>
          <a:p>
            <a:pPr marL="285750" indent="-285750" algn="just">
              <a:lnSpc>
                <a:spcPct val="120000"/>
              </a:lnSpc>
              <a:buFont typeface="Wingdings" panose="05000000000000000000" pitchFamily="2" charset="2"/>
              <a:buChar char="ü"/>
              <a:defRPr/>
            </a:pPr>
            <a:r>
              <a:rPr lang="ru-RU" sz="1400" b="1" dirty="0">
                <a:latin typeface="Times New Roman" panose="02020603050405020304" pitchFamily="18" charset="0"/>
                <a:cs typeface="Times New Roman" panose="02020603050405020304" pitchFamily="18" charset="0"/>
              </a:rPr>
              <a:t>министерством социальной политики Липецкой области</a:t>
            </a:r>
            <a:r>
              <a:rPr lang="ru-RU" sz="1400" dirty="0">
                <a:latin typeface="Times New Roman" panose="02020603050405020304" pitchFamily="18" charset="0"/>
                <a:cs typeface="Times New Roman" panose="02020603050405020304" pitchFamily="18" charset="0"/>
              </a:rPr>
              <a:t> в информации о результатах оценки эффективности налоговых расходов за 2023 год </a:t>
            </a:r>
            <a:r>
              <a:rPr lang="ru-RU" sz="1400" b="1" dirty="0">
                <a:latin typeface="Times New Roman" panose="02020603050405020304" pitchFamily="18" charset="0"/>
                <a:cs typeface="Times New Roman" panose="02020603050405020304" pitchFamily="18" charset="0"/>
              </a:rPr>
              <a:t>по налоговой льготе «Освобождение от уплаты налога на имущество организаций народных художественных промыслов» </a:t>
            </a:r>
            <a:r>
              <a:rPr lang="ru-RU" sz="1400" dirty="0">
                <a:latin typeface="Times New Roman" panose="02020603050405020304" pitchFamily="18" charset="0"/>
                <a:cs typeface="Times New Roman" panose="02020603050405020304" pitchFamily="18" charset="0"/>
              </a:rPr>
              <a:t>в части оценки целесообразности </a:t>
            </a:r>
            <a:r>
              <a:rPr lang="ru-RU" sz="1400" b="1" dirty="0">
                <a:latin typeface="Times New Roman" panose="02020603050405020304" pitchFamily="18" charset="0"/>
                <a:cs typeface="Times New Roman" panose="02020603050405020304" pitchFamily="18" charset="0"/>
              </a:rPr>
              <a:t>отражен показатель с нулевым значением численности плательщиков, </a:t>
            </a:r>
            <a:r>
              <a:rPr lang="ru-RU" sz="1400" dirty="0">
                <a:latin typeface="Times New Roman" panose="02020603050405020304" pitchFamily="18" charset="0"/>
                <a:cs typeface="Times New Roman" panose="02020603050405020304" pitchFamily="18" charset="0"/>
              </a:rPr>
              <a:t>воспользовавшихся правом на льготу, а также в данном разделе </a:t>
            </a:r>
            <a:r>
              <a:rPr lang="ru-RU" sz="1400" b="1" dirty="0">
                <a:latin typeface="Times New Roman" panose="02020603050405020304" pitchFamily="18" charset="0"/>
                <a:cs typeface="Times New Roman" panose="02020603050405020304" pitchFamily="18" charset="0"/>
              </a:rPr>
              <a:t>отсутствуют обоснованные предложения кураторов о сохранении (уточнении, отмене) льгот </a:t>
            </a:r>
            <a:r>
              <a:rPr lang="ru-RU" sz="1400" dirty="0">
                <a:latin typeface="Times New Roman" panose="02020603050405020304" pitchFamily="18" charset="0"/>
                <a:cs typeface="Times New Roman" panose="02020603050405020304" pitchFamily="18" charset="0"/>
              </a:rPr>
              <a:t>для плательщиков в случае </a:t>
            </a:r>
            <a:r>
              <a:rPr lang="ru-RU" sz="1400" dirty="0" err="1">
                <a:latin typeface="Times New Roman" panose="02020603050405020304" pitchFamily="18" charset="0"/>
                <a:cs typeface="Times New Roman" panose="02020603050405020304" pitchFamily="18" charset="0"/>
              </a:rPr>
              <a:t>невостребованности</a:t>
            </a:r>
            <a:r>
              <a:rPr lang="ru-RU" sz="1400" dirty="0">
                <a:latin typeface="Times New Roman" panose="02020603050405020304" pitchFamily="18" charset="0"/>
                <a:cs typeface="Times New Roman" panose="02020603050405020304" pitchFamily="18" charset="0"/>
              </a:rPr>
              <a:t> льготы, </a:t>
            </a:r>
            <a:r>
              <a:rPr lang="ru-RU" sz="1400" b="1" dirty="0">
                <a:latin typeface="Times New Roman" panose="02020603050405020304" pitchFamily="18" charset="0"/>
                <a:cs typeface="Times New Roman" panose="02020603050405020304" pitchFamily="18" charset="0"/>
              </a:rPr>
              <a:t>несмотря на это куратор признал данную налоговую льготу востребованной;</a:t>
            </a:r>
            <a:endParaRPr lang="ru-RU" sz="1400" dirty="0">
              <a:latin typeface="Times New Roman" panose="02020603050405020304" pitchFamily="18" charset="0"/>
              <a:cs typeface="Times New Roman" panose="02020603050405020304" pitchFamily="18" charset="0"/>
            </a:endParaRPr>
          </a:p>
          <a:p>
            <a:pPr indent="285750" algn="just">
              <a:lnSpc>
                <a:spcPct val="120000"/>
              </a:lnSpc>
              <a:buFont typeface="Wingdings" panose="05000000000000000000" pitchFamily="2" charset="2"/>
              <a:buChar char="Ø"/>
              <a:defRPr/>
            </a:pPr>
            <a:r>
              <a:rPr lang="ru-RU" sz="1400" b="1" dirty="0">
                <a:latin typeface="Times New Roman" panose="02020603050405020304" pitchFamily="18" charset="0"/>
                <a:cs typeface="Times New Roman" panose="02020603050405020304" pitchFamily="18" charset="0"/>
              </a:rPr>
              <a:t>расхождения информации о результатах оценки налоговых расходов за 2023 год</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представленной налоговыми кураторами</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с обобщенной информацией министерства экономического развития Липецкой области о результатах оценки эффективности налоговых расходов за 2023 год</a:t>
            </a:r>
            <a:r>
              <a:rPr lang="ru-RU" sz="1400" dirty="0">
                <a:latin typeface="Times New Roman" panose="02020603050405020304" pitchFamily="18" charset="0"/>
                <a:cs typeface="Times New Roman" panose="02020603050405020304" pitchFamily="18" charset="0"/>
              </a:rPr>
              <a:t>, направленной министерству финансов Липецкой области (письмо министерства экономического развития Липецкой области от 12.05.2025 № И38/03/-1427), которая в дальнейшем используется министерством финансов Липецкой области для направления в Министерство финансов Российской Федерации. </a:t>
            </a:r>
          </a:p>
          <a:p>
            <a:pPr indent="263525" algn="just">
              <a:lnSpc>
                <a:spcPct val="120000"/>
              </a:lnSpc>
              <a:defRPr/>
            </a:pPr>
            <a:r>
              <a:rPr lang="ru-RU" sz="1400" dirty="0">
                <a:latin typeface="Times New Roman" panose="02020603050405020304" pitchFamily="18" charset="0"/>
                <a:cs typeface="Times New Roman" panose="02020603050405020304" pitchFamily="18" charset="0"/>
              </a:rPr>
              <a:t>Например: </a:t>
            </a:r>
          </a:p>
        </p:txBody>
      </p:sp>
      <p:pic>
        <p:nvPicPr>
          <p:cNvPr id="12" name="Рисунок 11" descr="Восклицательный знак">
            <a:extLst>
              <a:ext uri="{FF2B5EF4-FFF2-40B4-BE49-F238E27FC236}">
                <a16:creationId xmlns:a16="http://schemas.microsoft.com/office/drawing/2014/main" id="{3B0ABC28-B791-4C04-1DF1-CD4F48E26529}"/>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327901" y="805313"/>
            <a:ext cx="399081" cy="298972"/>
          </a:xfrm>
          <a:prstGeom prst="rect">
            <a:avLst/>
          </a:prstGeom>
        </p:spPr>
      </p:pic>
    </p:spTree>
    <p:extLst>
      <p:ext uri="{BB962C8B-B14F-4D97-AF65-F5344CB8AC3E}">
        <p14:creationId xmlns:p14="http://schemas.microsoft.com/office/powerpoint/2010/main" val="572971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AD0F0-461F-81D9-3C9E-C1F50C1E630E}"/>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88B77139-573C-2924-F4CA-DD5C3659D050}"/>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3</a:t>
            </a:fld>
            <a:endParaRPr lang="en-US" altLang="ru-RU" dirty="0"/>
          </a:p>
        </p:txBody>
      </p:sp>
      <p:sp>
        <p:nvSpPr>
          <p:cNvPr id="16393" name="TextBox 31">
            <a:extLst>
              <a:ext uri="{FF2B5EF4-FFF2-40B4-BE49-F238E27FC236}">
                <a16:creationId xmlns:a16="http://schemas.microsoft.com/office/drawing/2014/main" id="{B10CFCDD-8BC7-0492-3780-1F81A2A960C6}"/>
              </a:ext>
            </a:extLst>
          </p:cNvPr>
          <p:cNvSpPr txBox="1">
            <a:spLocks noChangeArrowheads="1"/>
          </p:cNvSpPr>
          <p:nvPr/>
        </p:nvSpPr>
        <p:spPr bwMode="auto">
          <a:xfrm>
            <a:off x="295714" y="0"/>
            <a:ext cx="8338147"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Матрица дизайна экспертно-аналитического мероприятия «Оценка эффективности предоставления налоговых и иных льгот и</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преимуществ на территории Липецкой области в 2023 - 2025 годах»</a:t>
            </a:r>
          </a:p>
        </p:txBody>
      </p:sp>
      <p:pic>
        <p:nvPicPr>
          <p:cNvPr id="16" name="Рисунок 27">
            <a:extLst>
              <a:ext uri="{FF2B5EF4-FFF2-40B4-BE49-F238E27FC236}">
                <a16:creationId xmlns:a16="http://schemas.microsoft.com/office/drawing/2014/main" id="{88315076-D504-9190-7FBB-E6439644D9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a:extLst>
              <a:ext uri="{FF2B5EF4-FFF2-40B4-BE49-F238E27FC236}">
                <a16:creationId xmlns:a16="http://schemas.microsoft.com/office/drawing/2014/main" id="{8CEBFBE4-478A-FB02-D601-6B128DD45F86}"/>
              </a:ext>
            </a:extLst>
          </p:cNvPr>
          <p:cNvGraphicFramePr>
            <a:graphicFrameLocks noGrp="1"/>
          </p:cNvGraphicFramePr>
          <p:nvPr>
            <p:extLst>
              <p:ext uri="{D42A27DB-BD31-4B8C-83A1-F6EECF244321}">
                <p14:modId xmlns:p14="http://schemas.microsoft.com/office/powerpoint/2010/main" val="2309946712"/>
              </p:ext>
            </p:extLst>
          </p:nvPr>
        </p:nvGraphicFramePr>
        <p:xfrm>
          <a:off x="295714" y="924025"/>
          <a:ext cx="9435428" cy="5271219"/>
        </p:xfrm>
        <a:graphic>
          <a:graphicData uri="http://schemas.openxmlformats.org/drawingml/2006/table">
            <a:tbl>
              <a:tblPr>
                <a:tableStyleId>{5C22544A-7EE6-4342-B048-85BDC9FD1C3A}</a:tableStyleId>
              </a:tblPr>
              <a:tblGrid>
                <a:gridCol w="329928">
                  <a:extLst>
                    <a:ext uri="{9D8B030D-6E8A-4147-A177-3AD203B41FA5}">
                      <a16:colId xmlns:a16="http://schemas.microsoft.com/office/drawing/2014/main" val="196236166"/>
                    </a:ext>
                  </a:extLst>
                </a:gridCol>
                <a:gridCol w="1828800">
                  <a:extLst>
                    <a:ext uri="{9D8B030D-6E8A-4147-A177-3AD203B41FA5}">
                      <a16:colId xmlns:a16="http://schemas.microsoft.com/office/drawing/2014/main" val="3268293353"/>
                    </a:ext>
                  </a:extLst>
                </a:gridCol>
                <a:gridCol w="3223731">
                  <a:extLst>
                    <a:ext uri="{9D8B030D-6E8A-4147-A177-3AD203B41FA5}">
                      <a16:colId xmlns:a16="http://schemas.microsoft.com/office/drawing/2014/main" val="1277348746"/>
                    </a:ext>
                  </a:extLst>
                </a:gridCol>
                <a:gridCol w="1397142">
                  <a:extLst>
                    <a:ext uri="{9D8B030D-6E8A-4147-A177-3AD203B41FA5}">
                      <a16:colId xmlns:a16="http://schemas.microsoft.com/office/drawing/2014/main" val="3765444865"/>
                    </a:ext>
                  </a:extLst>
                </a:gridCol>
                <a:gridCol w="1252392">
                  <a:extLst>
                    <a:ext uri="{9D8B030D-6E8A-4147-A177-3AD203B41FA5}">
                      <a16:colId xmlns:a16="http://schemas.microsoft.com/office/drawing/2014/main" val="3108176781"/>
                    </a:ext>
                  </a:extLst>
                </a:gridCol>
                <a:gridCol w="1403435">
                  <a:extLst>
                    <a:ext uri="{9D8B030D-6E8A-4147-A177-3AD203B41FA5}">
                      <a16:colId xmlns:a16="http://schemas.microsoft.com/office/drawing/2014/main" val="3109225914"/>
                    </a:ext>
                  </a:extLst>
                </a:gridCol>
              </a:tblGrid>
              <a:tr h="134060">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Гипотеза</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Критерий</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Методы</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Предварительный результат</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Предварительные рекомендации</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878799"/>
                  </a:ext>
                </a:extLst>
              </a:tr>
              <a:tr h="461891">
                <a:tc rowSpan="2">
                  <a:txBody>
                    <a:bodyPr/>
                    <a:lstStyle/>
                    <a:p>
                      <a:pPr algn="ctr" fontAlgn="ctr">
                        <a:buNone/>
                      </a:pPr>
                      <a:r>
                        <a:rPr lang="ru-RU" sz="1150" u="none" strike="noStrike" dirty="0">
                          <a:effectLst/>
                          <a:latin typeface="Times New Roman" panose="02020603050405020304" pitchFamily="18" charset="0"/>
                          <a:cs typeface="Times New Roman" panose="02020603050405020304" pitchFamily="18" charset="0"/>
                        </a:rPr>
                        <a:t>2.2</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Формальный подход кураторов налоговых расходов Липецкой области при проведении оценки эффективности налоговых расходов</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Итоговый документ о результатах оценки эффективности налоговых расходов, проведенной кураторами налоговых расходов Липецкой области не содержит основные показатели, необходимые для расчета, либо содержит некорректные данные</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fontAlgn="ctr">
                        <a:buNone/>
                      </a:pPr>
                      <a:r>
                        <a:rPr lang="ru-RU" sz="1150" u="none" strike="noStrike">
                          <a:effectLst/>
                          <a:latin typeface="Times New Roman" panose="02020603050405020304" pitchFamily="18" charset="0"/>
                          <a:cs typeface="Times New Roman" panose="02020603050405020304" pitchFamily="18" charset="0"/>
                        </a:rPr>
                        <a:t>Анализ информации, полученной по запросу у объектов проверки</a:t>
                      </a:r>
                      <a:endParaRPr lang="ru-RU" sz="1150" b="0" i="0" u="none" strike="noStrike">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Формальный подход к проведению оценки налоговых расходов Липецкой области приводит к сохранению невостребованных налоговых льгот и отсутствию ожидаемого результата </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Разработать методику оценки эффективности налоговых расходов, для определения единых подходов ее проведения кураторами налоговых расходов </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2513187"/>
                  </a:ext>
                </a:extLst>
              </a:tr>
              <a:tr h="292707">
                <a:tc vMerge="1">
                  <a:txBody>
                    <a:bodyPr/>
                    <a:lstStyle/>
                    <a:p>
                      <a:endParaRPr lang="ru-RU"/>
                    </a:p>
                  </a:txBody>
                  <a:tcPr/>
                </a:tc>
                <a:tc vMerge="1">
                  <a:txBody>
                    <a:bodyPr/>
                    <a:lstStyle/>
                    <a:p>
                      <a:endParaRPr lang="ru-RU"/>
                    </a:p>
                  </a:txBody>
                  <a:tcPr/>
                </a:tc>
                <a:tc>
                  <a:txBody>
                    <a:bodyPr/>
                    <a:lstStyle/>
                    <a:p>
                      <a:pPr algn="just"/>
                      <a:r>
                        <a:rPr lang="ru-RU" sz="1150" u="none" strike="noStrike" dirty="0">
                          <a:effectLst/>
                          <a:latin typeface="Times New Roman" panose="02020603050405020304" pitchFamily="18" charset="0"/>
                          <a:cs typeface="Times New Roman" panose="02020603050405020304" pitchFamily="18" charset="0"/>
                        </a:rPr>
                        <a:t>Обоснования кураторов налоговых расходов Липецкой области о сохранении невостребованных льгот носят формальный характер</a:t>
                      </a:r>
                      <a:endParaRPr lang="ru-RU" sz="1150" dirty="0"/>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T w="12700" cap="flat" cmpd="sng" algn="ctr">
                      <a:solidFill>
                        <a:schemeClr val="tx1"/>
                      </a:solidFill>
                      <a:prstDash val="solid"/>
                      <a:round/>
                      <a:headEnd type="none" w="med" len="med"/>
                      <a:tailEnd type="none" w="med" len="med"/>
                    </a:lnT>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417545898"/>
                  </a:ext>
                </a:extLst>
              </a:tr>
              <a:tr h="181986">
                <a:tc gridSpan="6">
                  <a:txBody>
                    <a:bodyPr/>
                    <a:lstStyle/>
                    <a:p>
                      <a:pPr algn="just" fontAlgn="b">
                        <a:buNone/>
                      </a:pPr>
                      <a:r>
                        <a:rPr lang="ru-RU" sz="1150" b="1" u="none" strike="noStrike" dirty="0">
                          <a:effectLst/>
                          <a:latin typeface="Times New Roman" panose="02020603050405020304" pitchFamily="18" charset="0"/>
                          <a:cs typeface="Times New Roman" panose="02020603050405020304" pitchFamily="18" charset="0"/>
                        </a:rPr>
                        <a:t>Цель 3. Оценить совокупный бюджетный эффект (самоокупаемость) стимулирующих налоговых расходов Липецкой области</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lnT w="12700" cap="flat" cmpd="sng" algn="ctr">
                      <a:solidFill>
                        <a:schemeClr val="tx1"/>
                      </a:solidFill>
                      <a:prstDash val="solid"/>
                      <a:round/>
                      <a:headEnd type="none" w="med" len="med"/>
                      <a:tailEnd type="none" w="med" len="med"/>
                    </a:lnT>
                  </a:tcPr>
                </a:tc>
                <a:tc hMerge="1">
                  <a:txBody>
                    <a:bodyPr/>
                    <a:lstStyle/>
                    <a:p>
                      <a:endParaRPr lang="ru-RU"/>
                    </a:p>
                  </a:txBody>
                  <a:tcPr/>
                </a:tc>
                <a:extLst>
                  <a:ext uri="{0D108BD9-81ED-4DB2-BD59-A6C34878D82A}">
                    <a16:rowId xmlns:a16="http://schemas.microsoft.com/office/drawing/2014/main" val="3227618653"/>
                  </a:ext>
                </a:extLst>
              </a:tr>
              <a:tr h="724157">
                <a:tc>
                  <a:txBody>
                    <a:bodyPr/>
                    <a:lstStyle/>
                    <a:p>
                      <a:pPr algn="ctr" fontAlgn="ctr">
                        <a:buNone/>
                      </a:pPr>
                      <a:r>
                        <a:rPr lang="ru-RU" sz="1150" u="none" strike="noStrike" dirty="0">
                          <a:effectLst/>
                          <a:latin typeface="Times New Roman" panose="02020603050405020304" pitchFamily="18" charset="0"/>
                          <a:cs typeface="Times New Roman" panose="02020603050405020304" pitchFamily="18" charset="0"/>
                        </a:rPr>
                        <a:t>3.1</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Не все действующие в Липецкой области стимулирующие налоговые расходы применительно к налогу на прибыль и налогу на имущество положительно повлияли на бюджет Липецкой области</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В результате оценки совокупного бюджетного эффекта (самоокупаемости) ряда стимулирующих налоговых расходов Липецкой области получен отрицательный бюджетный эффект </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buNone/>
                      </a:pPr>
                      <a:r>
                        <a:rPr lang="ru-RU" sz="1150" u="none" strike="noStrike" dirty="0">
                          <a:effectLst/>
                          <a:latin typeface="Times New Roman" panose="02020603050405020304" pitchFamily="18" charset="0"/>
                          <a:cs typeface="Times New Roman" panose="02020603050405020304" pitchFamily="18" charset="0"/>
                        </a:rPr>
                        <a:t>Анализ информации, полученной по запросу у объектов проверки</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buNone/>
                      </a:pPr>
                      <a:r>
                        <a:rPr lang="ru-RU" sz="1150" u="none" strike="noStrike" dirty="0">
                          <a:effectLst/>
                          <a:latin typeface="Times New Roman" panose="02020603050405020304" pitchFamily="18" charset="0"/>
                          <a:cs typeface="Times New Roman" panose="02020603050405020304" pitchFamily="18" charset="0"/>
                        </a:rPr>
                        <a:t>Несмотря на отрицательный бюджетный эффект, налоговые расходы кураторами признаются эффективными.</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buNone/>
                      </a:pPr>
                      <a:r>
                        <a:rPr lang="ru-RU" sz="1150" u="none" strike="noStrike" dirty="0">
                          <a:effectLst/>
                          <a:latin typeface="Times New Roman" panose="02020603050405020304" pitchFamily="18" charset="0"/>
                          <a:cs typeface="Times New Roman" panose="02020603050405020304" pitchFamily="18" charset="0"/>
                        </a:rPr>
                        <a:t>Кураторам проводить оценку эффективности стимулирующих налоговых расходов Липецкой области  применительно к налогу на прибыль и налогу на имущество с учетом результатов проведенной оценки совокупного бюджетного эффекта (самоокупаемости)</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10051"/>
                  </a:ext>
                </a:extLst>
              </a:tr>
            </a:tbl>
          </a:graphicData>
        </a:graphic>
      </p:graphicFrame>
    </p:spTree>
    <p:extLst>
      <p:ext uri="{BB962C8B-B14F-4D97-AF65-F5344CB8AC3E}">
        <p14:creationId xmlns:p14="http://schemas.microsoft.com/office/powerpoint/2010/main" val="60056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nvGraphicFramePr>
        <p:xfrm>
          <a:off x="118390" y="1878443"/>
          <a:ext cx="8469740" cy="4939566"/>
        </p:xfrm>
        <a:graphic>
          <a:graphicData uri="http://schemas.openxmlformats.org/drawingml/2006/table">
            <a:tbl>
              <a:tblPr>
                <a:tableStyleId>{5C22544A-7EE6-4342-B048-85BDC9FD1C3A}</a:tableStyleId>
              </a:tblPr>
              <a:tblGrid>
                <a:gridCol w="5867847">
                  <a:extLst>
                    <a:ext uri="{9D8B030D-6E8A-4147-A177-3AD203B41FA5}">
                      <a16:colId xmlns:a16="http://schemas.microsoft.com/office/drawing/2014/main" val="1047651510"/>
                    </a:ext>
                  </a:extLst>
                </a:gridCol>
                <a:gridCol w="660329">
                  <a:extLst>
                    <a:ext uri="{9D8B030D-6E8A-4147-A177-3AD203B41FA5}">
                      <a16:colId xmlns:a16="http://schemas.microsoft.com/office/drawing/2014/main" val="1683535576"/>
                    </a:ext>
                  </a:extLst>
                </a:gridCol>
                <a:gridCol w="543465">
                  <a:extLst>
                    <a:ext uri="{9D8B030D-6E8A-4147-A177-3AD203B41FA5}">
                      <a16:colId xmlns:a16="http://schemas.microsoft.com/office/drawing/2014/main" val="1032437794"/>
                    </a:ext>
                  </a:extLst>
                </a:gridCol>
                <a:gridCol w="796969">
                  <a:extLst>
                    <a:ext uri="{9D8B030D-6E8A-4147-A177-3AD203B41FA5}">
                      <a16:colId xmlns:a16="http://schemas.microsoft.com/office/drawing/2014/main" val="1617148068"/>
                    </a:ext>
                  </a:extLst>
                </a:gridCol>
                <a:gridCol w="601130">
                  <a:extLst>
                    <a:ext uri="{9D8B030D-6E8A-4147-A177-3AD203B41FA5}">
                      <a16:colId xmlns:a16="http://schemas.microsoft.com/office/drawing/2014/main" val="777320327"/>
                    </a:ext>
                  </a:extLst>
                </a:gridCol>
              </a:tblGrid>
              <a:tr h="459491">
                <a:tc rowSpan="2">
                  <a:txBody>
                    <a:bodyPr/>
                    <a:lstStyle/>
                    <a:p>
                      <a:pPr algn="ctr" fontAlgn="ctr">
                        <a:lnSpc>
                          <a:spcPct val="80000"/>
                        </a:lnSpc>
                      </a:pPr>
                      <a:r>
                        <a:rPr lang="ru-RU" sz="980" b="1" u="none" strike="noStrike" dirty="0">
                          <a:effectLst/>
                          <a:latin typeface="Times New Roman" panose="02020603050405020304" pitchFamily="18" charset="0"/>
                          <a:cs typeface="Times New Roman" panose="02020603050405020304" pitchFamily="18" charset="0"/>
                        </a:rPr>
                        <a:t>Наименование налоговой льготы</a:t>
                      </a:r>
                      <a:endParaRPr lang="ru-RU" sz="98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b">
                        <a:lnSpc>
                          <a:spcPct val="80000"/>
                        </a:lnSpc>
                      </a:pPr>
                      <a:r>
                        <a:rPr lang="ru-RU" sz="980" b="1" u="none" strike="noStrike" dirty="0">
                          <a:effectLst/>
                          <a:latin typeface="Times New Roman" panose="02020603050405020304" pitchFamily="18" charset="0"/>
                          <a:cs typeface="Times New Roman" panose="02020603050405020304" pitchFamily="18" charset="0"/>
                        </a:rPr>
                        <a:t>Численность плательщиков, воспользовавшихся правом на льготы</a:t>
                      </a:r>
                      <a:endParaRPr lang="ru-RU" sz="98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fontAlgn="b">
                        <a:lnSpc>
                          <a:spcPct val="80000"/>
                        </a:lnSpc>
                      </a:pPr>
                      <a:r>
                        <a:rPr lang="ru-RU" sz="980" b="1" u="none" strike="noStrike" dirty="0">
                          <a:effectLst/>
                          <a:latin typeface="Times New Roman" panose="02020603050405020304" pitchFamily="18" charset="0"/>
                          <a:cs typeface="Times New Roman" panose="02020603050405020304" pitchFamily="18" charset="0"/>
                        </a:rPr>
                        <a:t>Объем налоговых льгот (налоговых расходов), </a:t>
                      </a:r>
                    </a:p>
                    <a:p>
                      <a:pPr algn="ctr" fontAlgn="b">
                        <a:lnSpc>
                          <a:spcPct val="80000"/>
                        </a:lnSpc>
                      </a:pPr>
                      <a:r>
                        <a:rPr lang="ru-RU" sz="980" b="1" u="none" strike="noStrike" dirty="0">
                          <a:effectLst/>
                          <a:latin typeface="Times New Roman" panose="02020603050405020304" pitchFamily="18" charset="0"/>
                          <a:cs typeface="Times New Roman" panose="02020603050405020304" pitchFamily="18" charset="0"/>
                        </a:rPr>
                        <a:t>тыс. рублей</a:t>
                      </a:r>
                      <a:endParaRPr lang="ru-RU" sz="98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2589158556"/>
                  </a:ext>
                </a:extLst>
              </a:tr>
              <a:tr h="229745">
                <a:tc vMerge="1">
                  <a:txBody>
                    <a:bodyPr/>
                    <a:lstStyle/>
                    <a:p>
                      <a:endParaRPr lang="ru-RU"/>
                    </a:p>
                  </a:txBody>
                  <a:tcPr/>
                </a:tc>
                <a:tc>
                  <a:txBody>
                    <a:bodyPr/>
                    <a:lstStyle/>
                    <a:p>
                      <a:pPr algn="ctr" fontAlgn="b">
                        <a:lnSpc>
                          <a:spcPct val="80000"/>
                        </a:lnSpc>
                      </a:pPr>
                      <a:r>
                        <a:rPr lang="ru-RU" sz="980" b="1" u="none" strike="noStrike" dirty="0">
                          <a:effectLst/>
                          <a:latin typeface="Times New Roman" panose="02020603050405020304" pitchFamily="18" charset="0"/>
                          <a:cs typeface="Times New Roman" panose="02020603050405020304" pitchFamily="18" charset="0"/>
                        </a:rPr>
                        <a:t>Данные куратора</a:t>
                      </a:r>
                      <a:endParaRPr lang="ru-RU" sz="98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ct val="80000"/>
                        </a:lnSpc>
                      </a:pPr>
                      <a:r>
                        <a:rPr lang="ru-RU" sz="980" b="1" u="none" strike="noStrike" dirty="0">
                          <a:effectLst/>
                          <a:latin typeface="Times New Roman" panose="02020603050405020304" pitchFamily="18" charset="0"/>
                          <a:cs typeface="Times New Roman" panose="02020603050405020304" pitchFamily="18" charset="0"/>
                        </a:rPr>
                        <a:t>Сводные данные </a:t>
                      </a:r>
                      <a:endParaRPr lang="ru-RU" sz="98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ct val="80000"/>
                        </a:lnSpc>
                      </a:pPr>
                      <a:r>
                        <a:rPr lang="ru-RU" sz="980" b="1" u="none" strike="noStrike" dirty="0">
                          <a:effectLst/>
                          <a:latin typeface="Times New Roman" panose="02020603050405020304" pitchFamily="18" charset="0"/>
                          <a:cs typeface="Times New Roman" panose="02020603050405020304" pitchFamily="18" charset="0"/>
                        </a:rPr>
                        <a:t>Данные куратора</a:t>
                      </a:r>
                      <a:endParaRPr lang="ru-RU" sz="98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ct val="80000"/>
                        </a:lnSpc>
                      </a:pPr>
                      <a:r>
                        <a:rPr lang="ru-RU" sz="980" b="1" u="none" strike="noStrike" dirty="0">
                          <a:effectLst/>
                          <a:latin typeface="Times New Roman" panose="02020603050405020304" pitchFamily="18" charset="0"/>
                          <a:cs typeface="Times New Roman" panose="02020603050405020304" pitchFamily="18" charset="0"/>
                        </a:rPr>
                        <a:t>Сводные данные </a:t>
                      </a:r>
                      <a:endParaRPr lang="ru-RU" sz="98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52998148"/>
                  </a:ext>
                </a:extLst>
              </a:tr>
              <a:tr h="161139">
                <a:tc gridSpan="5">
                  <a:txBody>
                    <a:bodyPr/>
                    <a:lstStyle/>
                    <a:p>
                      <a:pPr algn="ctr" fontAlgn="b"/>
                      <a:r>
                        <a:rPr lang="ru-RU" sz="1100" b="1" u="none" strike="noStrike" dirty="0">
                          <a:effectLst/>
                          <a:latin typeface="Times New Roman" panose="02020603050405020304" pitchFamily="18" charset="0"/>
                          <a:cs typeface="Times New Roman" panose="02020603050405020304" pitchFamily="18" charset="0"/>
                        </a:rPr>
                        <a:t>Куратор - </a:t>
                      </a:r>
                      <a:r>
                        <a:rPr lang="ru-RU" sz="1100" b="1" dirty="0">
                          <a:latin typeface="Times New Roman" panose="02020603050405020304" pitchFamily="18" charset="0"/>
                          <a:cs typeface="Times New Roman" panose="02020603050405020304" pitchFamily="18" charset="0"/>
                        </a:rPr>
                        <a:t>министерство экономического развития Липецкой области</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66713585"/>
                  </a:ext>
                </a:extLst>
              </a:tr>
              <a:tr h="145372">
                <a:tc>
                  <a:txBody>
                    <a:bodyPr/>
                    <a:lstStyle/>
                    <a:p>
                      <a:pPr marL="72000" algn="l" fontAlgn="ctr">
                        <a:lnSpc>
                          <a:spcPct val="89000"/>
                        </a:lnSpc>
                      </a:pPr>
                      <a:r>
                        <a:rPr lang="ru-RU" sz="1000" b="1" i="0" u="none" strike="noStrike" dirty="0">
                          <a:solidFill>
                            <a:srgbClr val="000000"/>
                          </a:solidFill>
                          <a:effectLst/>
                          <a:latin typeface="Times New Roman" panose="02020603050405020304" pitchFamily="18" charset="0"/>
                        </a:rPr>
                        <a:t>Упрощенная система</a:t>
                      </a:r>
                      <a:r>
                        <a:rPr lang="ru-RU" sz="1000" b="1" i="0" u="none" strike="noStrike" baseline="0" dirty="0">
                          <a:solidFill>
                            <a:srgbClr val="000000"/>
                          </a:solidFill>
                          <a:effectLst/>
                          <a:latin typeface="Times New Roman" panose="02020603050405020304" pitchFamily="18" charset="0"/>
                        </a:rPr>
                        <a:t> налогообложения:</a:t>
                      </a:r>
                      <a:endParaRPr lang="ru-RU" sz="10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8">
                  <a:txBody>
                    <a:bodyPr/>
                    <a:lstStyle/>
                    <a:p>
                      <a:pPr algn="ctr" fontAlgn="b"/>
                      <a:r>
                        <a:rPr lang="ru-RU" sz="13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644</a:t>
                      </a:r>
                      <a:endParaRPr lang="ru-RU" sz="13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endParaRPr lang="ru-RU" sz="13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8">
                  <a:txBody>
                    <a:bodyPr/>
                    <a:lstStyle/>
                    <a:p>
                      <a:pPr algn="ctr" fontAlgn="b"/>
                      <a:r>
                        <a:rPr lang="ru-RU" sz="13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362 094</a:t>
                      </a:r>
                      <a:endParaRPr lang="ru-RU" sz="13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ru-RU"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151532"/>
                  </a:ext>
                </a:extLst>
              </a:tr>
              <a:tr h="118310">
                <a:tc rowSpan="2">
                  <a:txBody>
                    <a:bodyPr/>
                    <a:lstStyle/>
                    <a:p>
                      <a:pPr marL="72000" algn="l" fontAlgn="ctr">
                        <a:lnSpc>
                          <a:spcPct val="89000"/>
                        </a:lnSpc>
                      </a:pPr>
                      <a:r>
                        <a:rPr lang="ru-RU" sz="1000" b="0" i="0" u="none" strike="noStrike" dirty="0">
                          <a:solidFill>
                            <a:srgbClr val="000000"/>
                          </a:solidFill>
                          <a:effectLst/>
                          <a:latin typeface="Times New Roman" panose="02020603050405020304" pitchFamily="18" charset="0"/>
                        </a:rPr>
                        <a:t>Пониженная (10% - с 01.01.2025; 5 и 10%  - 2018-2024 гг.</a:t>
                      </a:r>
                      <a:r>
                        <a:rPr lang="ru-RU" sz="1000" b="0" i="0" u="none" strike="noStrike" baseline="0" dirty="0">
                          <a:solidFill>
                            <a:srgbClr val="000000"/>
                          </a:solidFill>
                          <a:effectLst/>
                          <a:latin typeface="Times New Roman" panose="02020603050405020304" pitchFamily="18" charset="0"/>
                        </a:rPr>
                        <a:t> </a:t>
                      </a:r>
                      <a:r>
                        <a:rPr lang="ru-RU" sz="1000" b="0" i="0" u="none" strike="noStrike" dirty="0">
                          <a:solidFill>
                            <a:srgbClr val="000000"/>
                          </a:solidFill>
                          <a:effectLst/>
                          <a:latin typeface="Times New Roman" panose="02020603050405020304" pitchFamily="18" charset="0"/>
                        </a:rPr>
                        <a:t>ставка налога для разных видов деятельности для организаций и ИП, осуществляющих установленные Законом виды деятельности (объект налогообложения «доходы-расходы»)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142485732"/>
                  </a:ext>
                </a:extLst>
              </a:tr>
              <a:tr h="368709">
                <a:tc vMerge="1">
                  <a:txBody>
                    <a:bodyPr/>
                    <a:lstStyle/>
                    <a:p>
                      <a:pPr marL="72000" algn="l" fontAlgn="ctr">
                        <a:lnSpc>
                          <a:spcPct val="89000"/>
                        </a:lnSpc>
                      </a:pPr>
                      <a:endParaRPr lang="ru-RU" sz="10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3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362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ru-RU" sz="13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214 060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7754818"/>
                  </a:ext>
                </a:extLst>
              </a:tr>
              <a:tr h="391129">
                <a:tc>
                  <a:txBody>
                    <a:bodyPr/>
                    <a:lstStyle/>
                    <a:p>
                      <a:pPr marL="72000" algn="l" fontAlgn="ctr">
                        <a:lnSpc>
                          <a:spcPct val="89000"/>
                        </a:lnSpc>
                      </a:pPr>
                      <a:r>
                        <a:rPr lang="ru-RU" sz="1000" b="0" i="0" u="none" strike="noStrike" dirty="0">
                          <a:solidFill>
                            <a:srgbClr val="000000"/>
                          </a:solidFill>
                          <a:effectLst/>
                          <a:latin typeface="Times New Roman" panose="02020603050405020304" pitchFamily="18" charset="0"/>
                        </a:rPr>
                        <a:t>Пониженная (0%) ставка налога для ИП, впервые зарегистрированных и осуществляющих установленные Законом виды предпринимательской деятельности в производственной, социальной и научной сферах, а также сфере бытовых услуг населению</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3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3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rPr>
                        <a:t>22 254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513557"/>
                  </a:ext>
                </a:extLst>
              </a:tr>
              <a:tr h="391129">
                <a:tc>
                  <a:txBody>
                    <a:bodyPr/>
                    <a:lstStyle/>
                    <a:p>
                      <a:pPr marL="72000" algn="l" fontAlgn="ctr">
                        <a:lnSpc>
                          <a:spcPct val="89000"/>
                        </a:lnSpc>
                      </a:pPr>
                      <a:r>
                        <a:rPr lang="ru-RU" sz="1000" b="0" i="0" u="none" strike="noStrike" dirty="0">
                          <a:solidFill>
                            <a:srgbClr val="000000"/>
                          </a:solidFill>
                          <a:effectLst/>
                          <a:latin typeface="Times New Roman" panose="02020603050405020304" pitchFamily="18" charset="0"/>
                        </a:rPr>
                        <a:t>Пониженная (3%, 4% и 5%; 5% - 2016-2023 гг.) ставка налога для организаций и ИП, осуществляющих установленные Законом виды деятельности в производственной, социальной и научной сферах, а также сфере бытовых услуг (объект налогообложения «доходы»)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3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3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rPr>
                        <a:t>8 704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161215"/>
                  </a:ext>
                </a:extLst>
              </a:tr>
              <a:tr h="782257">
                <a:tc>
                  <a:txBody>
                    <a:bodyPr/>
                    <a:lstStyle/>
                    <a:p>
                      <a:pPr marL="72000" algn="l" fontAlgn="ctr">
                        <a:lnSpc>
                          <a:spcPct val="89000"/>
                        </a:lnSpc>
                      </a:pPr>
                      <a:r>
                        <a:rPr lang="ru-RU" sz="1000" b="0" i="0" u="none" strike="noStrike" dirty="0">
                          <a:solidFill>
                            <a:schemeClr val="tx1"/>
                          </a:solidFill>
                          <a:effectLst/>
                          <a:latin typeface="Times New Roman" panose="02020603050405020304" pitchFamily="18" charset="0"/>
                        </a:rPr>
                        <a:t>Пониженная (1%) ставка налога, если объект налогообложения доходы и пониженная (5%) ставка налога, если объект налогообложения доходы, уменьшенные на величину расходов, для организаций и ИП, признанных в установленном ФЗ от 24.07.2007 № 209-ФЗ «О развитии малого и среднего предпринимательства в Российской Федерации» порядке социальным предприятием и сведения о наличии статуса социального предприятия, которые внесены в единый реестр субъектов малого и среднего предпринимательства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3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3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rPr>
                        <a:t>6 298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779027"/>
                  </a:ext>
                </a:extLst>
              </a:tr>
              <a:tr h="651881">
                <a:tc>
                  <a:txBody>
                    <a:bodyPr/>
                    <a:lstStyle/>
                    <a:p>
                      <a:pPr marL="72000" algn="l" fontAlgn="ctr">
                        <a:lnSpc>
                          <a:spcPct val="89000"/>
                        </a:lnSpc>
                      </a:pPr>
                      <a:r>
                        <a:rPr lang="ru-RU" sz="1000" b="0" i="0" u="none" strike="noStrike" dirty="0">
                          <a:solidFill>
                            <a:schemeClr val="tx1"/>
                          </a:solidFill>
                          <a:effectLst/>
                          <a:latin typeface="Times New Roman" panose="02020603050405020304" pitchFamily="18" charset="0"/>
                        </a:rPr>
                        <a:t>Пониженная (1%) ставка налога, если объект налогообложения доходы и пониженная (5%) ставка налога, если объект налогообложения доходы, уменьшенные на величину расходов, для организаций и ИП, зарегистрированных после 1 января 2023 года, осуществляющих виды экономической деятельности, предусмотренные группой «Торговля розничная по почте или по информационно-коммуникационной сети Интернет» (код 47.91)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3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3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rPr>
                        <a:t>747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781355"/>
                  </a:ext>
                </a:extLst>
              </a:tr>
              <a:tr h="521505">
                <a:tc>
                  <a:txBody>
                    <a:bodyPr/>
                    <a:lstStyle/>
                    <a:p>
                      <a:pPr marL="72000" algn="l" fontAlgn="ctr">
                        <a:lnSpc>
                          <a:spcPct val="89000"/>
                        </a:lnSpc>
                      </a:pPr>
                      <a:r>
                        <a:rPr lang="ru-RU" sz="1000" b="1" i="0" u="none" strike="noStrike" dirty="0">
                          <a:solidFill>
                            <a:srgbClr val="000000"/>
                          </a:solidFill>
                          <a:effectLst/>
                          <a:latin typeface="Times New Roman" panose="02020603050405020304" pitchFamily="18" charset="0"/>
                        </a:rPr>
                        <a:t>Патентная система налогообложения  </a:t>
                      </a:r>
                      <a:r>
                        <a:rPr lang="ru-RU" sz="1000" b="0" i="0" u="none" strike="noStrike" dirty="0">
                          <a:solidFill>
                            <a:srgbClr val="000000"/>
                          </a:solidFill>
                          <a:effectLst/>
                          <a:latin typeface="Times New Roman" panose="02020603050405020304" pitchFamily="18" charset="0"/>
                        </a:rPr>
                        <a:t>- пониженная (0%) ставка налога для ИП, впервые зарегистрированных и осуществляющих установленные Законом виды предпринимательской деятельности в производственной, социальной и научной сферах, а также сфере бытовых услуг населению</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1"/>
                    </a:solidFill>
                  </a:tcPr>
                </a:tc>
                <a:tc vMerge="1">
                  <a:txBody>
                    <a:bodyPr/>
                    <a:lstStyle/>
                    <a:p>
                      <a:endParaRPr lang="ru-RU"/>
                    </a:p>
                  </a:txBody>
                  <a:tcPr/>
                </a:tc>
                <a:tc>
                  <a:txBody>
                    <a:bodyPr/>
                    <a:lstStyle/>
                    <a:p>
                      <a:pPr algn="ctr" fontAlgn="b"/>
                      <a:r>
                        <a:rPr lang="ru-RU" sz="13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1"/>
                    </a:solidFill>
                  </a:tcPr>
                </a:tc>
                <a:tc vMerge="1">
                  <a:txBody>
                    <a:bodyPr/>
                    <a:lstStyle/>
                    <a:p>
                      <a:endParaRPr lang="ru-RU"/>
                    </a:p>
                  </a:txBody>
                  <a:tcPr/>
                </a:tc>
                <a:tc>
                  <a:txBody>
                    <a:bodyPr/>
                    <a:lstStyle/>
                    <a:p>
                      <a:pPr algn="ctr" fontAlgn="b"/>
                      <a:r>
                        <a:rPr lang="ru-RU" sz="13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1"/>
                    </a:solidFill>
                  </a:tcPr>
                </a:tc>
                <a:extLst>
                  <a:ext uri="{0D108BD9-81ED-4DB2-BD59-A6C34878D82A}">
                    <a16:rowId xmlns:a16="http://schemas.microsoft.com/office/drawing/2014/main" val="4213338392"/>
                  </a:ext>
                </a:extLst>
              </a:tr>
              <a:tr h="521505">
                <a:tc>
                  <a:txBody>
                    <a:bodyPr/>
                    <a:lstStyle/>
                    <a:p>
                      <a:pPr marL="72000" algn="l" fontAlgn="b">
                        <a:lnSpc>
                          <a:spcPct val="89000"/>
                        </a:lnSpc>
                      </a:pPr>
                      <a:r>
                        <a:rPr lang="ru-RU" sz="1000" b="1" i="0" u="none" strike="noStrike" dirty="0">
                          <a:solidFill>
                            <a:srgbClr val="000000"/>
                          </a:solidFill>
                          <a:effectLst/>
                          <a:latin typeface="Times New Roman" panose="02020603050405020304" pitchFamily="18" charset="0"/>
                          <a:cs typeface="Times New Roman" panose="02020603050405020304" pitchFamily="18" charset="0"/>
                        </a:rPr>
                        <a:t>Льгота по налогу на имущество организаций - вычет из налогооблагаемой базы 150 кв. метров  площади объекта недвижимого имущества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(административно-деловых центров, торговых центров, помещений в них, офисов, торговых объектов, объектов общественного питания и бытового обслуживания), принадлежащего налогоплательщику, применяющему специальный налоговый режим</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300" b="0" u="none" strike="noStrike" kern="1200" dirty="0">
                          <a:solidFill>
                            <a:schemeClr val="tx1"/>
                          </a:solidFill>
                          <a:effectLst/>
                          <a:latin typeface="Times New Roman" panose="02020603050405020304" pitchFamily="18" charset="0"/>
                          <a:ea typeface="+mn-ea"/>
                          <a:cs typeface="Times New Roman" panose="02020603050405020304" pitchFamily="18" charset="0"/>
                        </a:rPr>
                        <a:t>540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300" b="0" u="none" strike="noStrike" kern="1200" dirty="0">
                          <a:solidFill>
                            <a:schemeClr val="tx1"/>
                          </a:solidFill>
                          <a:effectLst/>
                          <a:latin typeface="Times New Roman" panose="02020603050405020304" pitchFamily="18" charset="0"/>
                          <a:ea typeface="+mn-ea"/>
                          <a:cs typeface="Times New Roman" panose="02020603050405020304" pitchFamily="18" charset="0"/>
                        </a:rPr>
                        <a:t>540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300" b="1" u="none" strike="noStrike" kern="1200" dirty="0">
                          <a:solidFill>
                            <a:schemeClr val="accent6">
                              <a:lumMod val="50000"/>
                            </a:schemeClr>
                          </a:solidFill>
                          <a:effectLst/>
                          <a:latin typeface="Times New Roman" panose="02020603050405020304" pitchFamily="18" charset="0"/>
                          <a:ea typeface="+mn-ea"/>
                          <a:cs typeface="Times New Roman" panose="02020603050405020304" pitchFamily="18" charset="0"/>
                        </a:rPr>
                        <a:t>1 052 751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ru-RU" sz="1300" b="1"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rPr>
                        <a:t>28 507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1258942"/>
                  </a:ext>
                </a:extLst>
              </a:tr>
            </a:tbl>
          </a:graphicData>
        </a:graphic>
      </p:graphicFrame>
      <p:cxnSp>
        <p:nvCxnSpPr>
          <p:cNvPr id="4" name="Прямая соединительная линия 3"/>
          <p:cNvCxnSpPr>
            <a:cxnSpLocks/>
          </p:cNvCxnSpPr>
          <p:nvPr/>
        </p:nvCxnSpPr>
        <p:spPr>
          <a:xfrm flipV="1">
            <a:off x="7474552" y="2794735"/>
            <a:ext cx="1174500" cy="634265"/>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39</a:t>
            </a:fld>
            <a:endParaRPr lang="en-US" altLang="ru-RU" dirty="0"/>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9720" y="3174422"/>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1"/>
          <p:cNvSpPr txBox="1">
            <a:spLocks noChangeArrowheads="1"/>
          </p:cNvSpPr>
          <p:nvPr/>
        </p:nvSpPr>
        <p:spPr bwMode="auto">
          <a:xfrm>
            <a:off x="629264" y="93457"/>
            <a:ext cx="744155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Информация об оценки эффективности налоговых расходов </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Липецкой области (5)</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34878" y="730782"/>
            <a:ext cx="9234405" cy="1191095"/>
          </a:xfrm>
          <a:prstGeom prst="rect">
            <a:avLst/>
          </a:prstGeom>
        </p:spPr>
        <p:txBody>
          <a:bodyPr wrap="square">
            <a:spAutoFit/>
          </a:bodyPr>
          <a:lstStyle/>
          <a:p>
            <a:pPr marL="285750" indent="-285750" algn="just">
              <a:lnSpc>
                <a:spcPct val="85000"/>
              </a:lnSpc>
              <a:buFont typeface="Wingdings" panose="05000000000000000000" pitchFamily="2" charset="2"/>
              <a:buChar char="ü"/>
              <a:defRPr/>
            </a:pPr>
            <a:r>
              <a:rPr lang="ru-RU" sz="1400" dirty="0">
                <a:latin typeface="Times New Roman" panose="02020603050405020304" pitchFamily="18" charset="0"/>
                <a:cs typeface="Times New Roman" panose="02020603050405020304" pitchFamily="18" charset="0"/>
              </a:rPr>
              <a:t>В информации </a:t>
            </a:r>
            <a:r>
              <a:rPr lang="ru-RU" sz="1400" b="1" dirty="0">
                <a:latin typeface="Times New Roman" panose="02020603050405020304" pitchFamily="18" charset="0"/>
                <a:cs typeface="Times New Roman" panose="02020603050405020304" pitchFamily="18" charset="0"/>
              </a:rPr>
              <a:t>куратора - министерства экономического развития Липецкой области  </a:t>
            </a:r>
            <a:r>
              <a:rPr lang="ru-RU" sz="1400" dirty="0">
                <a:latin typeface="Times New Roman" panose="02020603050405020304" pitchFamily="18" charset="0"/>
                <a:cs typeface="Times New Roman" panose="02020603050405020304" pitchFamily="18" charset="0"/>
              </a:rPr>
              <a:t>о  результатах  оценки  </a:t>
            </a:r>
            <a:r>
              <a:rPr lang="ru-RU" sz="1400" b="1" dirty="0">
                <a:latin typeface="Times New Roman" panose="02020603050405020304" pitchFamily="18" charset="0"/>
                <a:cs typeface="Times New Roman" panose="02020603050405020304" pitchFamily="18" charset="0"/>
              </a:rPr>
              <a:t>7 налоговых расходов </a:t>
            </a:r>
            <a:r>
              <a:rPr lang="ru-RU" sz="1400" dirty="0">
                <a:latin typeface="Times New Roman" panose="02020603050405020304" pitchFamily="18" charset="0"/>
                <a:cs typeface="Times New Roman" panose="02020603050405020304" pitchFamily="18" charset="0"/>
              </a:rPr>
              <a:t>(информация о расхождениях показателей налоговых льгот ниже)</a:t>
            </a:r>
            <a:r>
              <a:rPr lang="ru-RU" sz="1400" b="1" dirty="0">
                <a:latin typeface="Times New Roman" panose="02020603050405020304" pitchFamily="18" charset="0"/>
                <a:cs typeface="Times New Roman" panose="02020603050405020304" pitchFamily="18" charset="0"/>
              </a:rPr>
              <a:t> за 2023 год (100% из общего числа льгот, закрепленных за куратором, </a:t>
            </a:r>
            <a:r>
              <a:rPr lang="ru-RU" sz="1400" dirty="0">
                <a:latin typeface="Times New Roman" panose="02020603050405020304" pitchFamily="18" charset="0"/>
                <a:cs typeface="Times New Roman" panose="02020603050405020304" pitchFamily="18" charset="0"/>
              </a:rPr>
              <a:t>слайд 14) </a:t>
            </a:r>
            <a:r>
              <a:rPr lang="ru-RU" sz="1400" b="1" dirty="0">
                <a:latin typeface="Times New Roman" panose="02020603050405020304" pitchFamily="18" charset="0"/>
                <a:cs typeface="Times New Roman" panose="02020603050405020304" pitchFamily="18" charset="0"/>
              </a:rPr>
              <a:t>показатели «</a:t>
            </a:r>
            <a:r>
              <a:rPr lang="ru-RU" sz="1400" dirty="0">
                <a:latin typeface="Times New Roman" panose="02020603050405020304" pitchFamily="18" charset="0"/>
                <a:cs typeface="Times New Roman" panose="02020603050405020304" pitchFamily="18" charset="0"/>
              </a:rPr>
              <a:t>Численность плательщиков, воспользовавшихся правом на льготы» и «Объем налоговых льгот (налоговых расходов)» </a:t>
            </a:r>
            <a:r>
              <a:rPr lang="ru-RU" sz="1400" b="1" dirty="0">
                <a:latin typeface="Times New Roman" panose="02020603050405020304" pitchFamily="18" charset="0"/>
                <a:cs typeface="Times New Roman" panose="02020603050405020304" pitchFamily="18" charset="0"/>
              </a:rPr>
              <a:t>расходятся с показателями сводной информации министерства экономического развития Липецкой области о результатах </a:t>
            </a:r>
            <a:r>
              <a:rPr lang="ru-RU" sz="1400" dirty="0">
                <a:latin typeface="Times New Roman" panose="02020603050405020304" pitchFamily="18" charset="0"/>
                <a:cs typeface="Times New Roman" panose="02020603050405020304" pitchFamily="18" charset="0"/>
              </a:rPr>
              <a:t>оценки эффективности </a:t>
            </a:r>
            <a:r>
              <a:rPr lang="ru-RU" sz="1400" b="1" dirty="0">
                <a:latin typeface="Times New Roman" panose="02020603050405020304" pitchFamily="18" charset="0"/>
                <a:cs typeface="Times New Roman" panose="02020603050405020304" pitchFamily="18" charset="0"/>
              </a:rPr>
              <a:t>данных налоговых расходов.</a:t>
            </a:r>
            <a:endParaRPr lang="ru-RU" sz="1400" dirty="0">
              <a:latin typeface="Times New Roman" panose="02020603050405020304" pitchFamily="18" charset="0"/>
              <a:cs typeface="Times New Roman" panose="02020603050405020304" pitchFamily="18" charset="0"/>
            </a:endParaRPr>
          </a:p>
        </p:txBody>
      </p:sp>
      <p:sp>
        <p:nvSpPr>
          <p:cNvPr id="11" name="Выгнутая влево стрелка 10"/>
          <p:cNvSpPr/>
          <p:nvPr/>
        </p:nvSpPr>
        <p:spPr>
          <a:xfrm>
            <a:off x="150068" y="985326"/>
            <a:ext cx="349227" cy="1564051"/>
          </a:xfrm>
          <a:prstGeom prst="curvedRightArrow">
            <a:avLst/>
          </a:prstGeom>
          <a:solidFill>
            <a:srgbClr val="FFCDC1"/>
          </a:solidFill>
          <a:ln>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авая фигурная скобка 11"/>
          <p:cNvSpPr/>
          <p:nvPr/>
        </p:nvSpPr>
        <p:spPr>
          <a:xfrm>
            <a:off x="8588130" y="3174422"/>
            <a:ext cx="304445" cy="2861187"/>
          </a:xfrm>
          <a:prstGeom prst="rightBrace">
            <a:avLst>
              <a:gd name="adj1" fmla="val 50268"/>
              <a:gd name="adj2" fmla="val 73711"/>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TextBox 12"/>
          <p:cNvSpPr txBox="1"/>
          <p:nvPr/>
        </p:nvSpPr>
        <p:spPr>
          <a:xfrm>
            <a:off x="8963826" y="5079210"/>
            <a:ext cx="942174" cy="351843"/>
          </a:xfrm>
          <a:prstGeom prst="rect">
            <a:avLst/>
          </a:prstGeom>
          <a:noFill/>
        </p:spPr>
        <p:txBody>
          <a:bodyPr wrap="square" rtlCol="0">
            <a:spAutoFit/>
          </a:bodyPr>
          <a:lstStyle/>
          <a:p>
            <a:r>
              <a:rPr lang="ru-RU" sz="1600" b="1" dirty="0">
                <a:solidFill>
                  <a:schemeClr val="accent5">
                    <a:lumMod val="50000"/>
                  </a:schemeClr>
                </a:solidFill>
                <a:latin typeface="Times New Roman" panose="02020603050405020304" pitchFamily="18" charset="0"/>
                <a:cs typeface="Times New Roman" panose="02020603050405020304" pitchFamily="18" charset="0"/>
              </a:rPr>
              <a:t>252 063</a:t>
            </a:r>
          </a:p>
        </p:txBody>
      </p:sp>
      <p:sp>
        <p:nvSpPr>
          <p:cNvPr id="14" name="Правая фигурная скобка 13"/>
          <p:cNvSpPr/>
          <p:nvPr/>
        </p:nvSpPr>
        <p:spPr>
          <a:xfrm>
            <a:off x="7204030" y="3174422"/>
            <a:ext cx="160332" cy="2861187"/>
          </a:xfrm>
          <a:prstGeom prst="rightBrace">
            <a:avLst>
              <a:gd name="adj1" fmla="val 50268"/>
              <a:gd name="adj2" fmla="val 12542"/>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TextBox 18"/>
          <p:cNvSpPr txBox="1"/>
          <p:nvPr/>
        </p:nvSpPr>
        <p:spPr>
          <a:xfrm>
            <a:off x="8632879" y="2631856"/>
            <a:ext cx="942174" cy="351843"/>
          </a:xfrm>
          <a:prstGeom prst="rect">
            <a:avLst/>
          </a:prstGeom>
          <a:noFill/>
        </p:spPr>
        <p:txBody>
          <a:bodyPr wrap="square" rtlCol="0">
            <a:spAutoFit/>
          </a:bodyPr>
          <a:lstStyle/>
          <a:p>
            <a:r>
              <a:rPr lang="ru-RU" sz="1600" b="1" dirty="0">
                <a:solidFill>
                  <a:schemeClr val="accent5">
                    <a:lumMod val="50000"/>
                  </a:schemeClr>
                </a:solidFill>
                <a:latin typeface="Times New Roman" panose="02020603050405020304" pitchFamily="18" charset="0"/>
                <a:cs typeface="Times New Roman" panose="02020603050405020304" pitchFamily="18" charset="0"/>
              </a:rPr>
              <a:t>470</a:t>
            </a:r>
          </a:p>
        </p:txBody>
      </p:sp>
    </p:spTree>
    <p:extLst>
      <p:ext uri="{BB962C8B-B14F-4D97-AF65-F5344CB8AC3E}">
        <p14:creationId xmlns:p14="http://schemas.microsoft.com/office/powerpoint/2010/main" val="613816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1502" y="2918552"/>
            <a:ext cx="3611562" cy="428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p:cNvSpPr>
            <a:spLocks noGrp="1"/>
          </p:cNvSpPr>
          <p:nvPr>
            <p:ph type="sldNum" sz="quarter" idx="12"/>
          </p:nvPr>
        </p:nvSpPr>
        <p:spPr>
          <a:xfrm>
            <a:off x="9431867" y="6586872"/>
            <a:ext cx="474133" cy="365125"/>
          </a:xfrm>
        </p:spPr>
        <p:txBody>
          <a:bodyPr/>
          <a:lstStyle/>
          <a:p>
            <a:pPr>
              <a:defRPr/>
            </a:pPr>
            <a:fld id="{727E1FB9-A03A-4DAE-89DF-D4DAA0999C26}" type="slidenum">
              <a:rPr lang="en-US" altLang="ru-RU" smtClean="0"/>
              <a:pPr>
                <a:defRPr/>
              </a:pPr>
              <a:t>40</a:t>
            </a:fld>
            <a:endParaRPr lang="en-US" altLang="ru-RU" dirty="0"/>
          </a:p>
        </p:txBody>
      </p:sp>
      <p:sp>
        <p:nvSpPr>
          <p:cNvPr id="9" name="TextBox 31"/>
          <p:cNvSpPr txBox="1">
            <a:spLocks noChangeArrowheads="1"/>
          </p:cNvSpPr>
          <p:nvPr/>
        </p:nvSpPr>
        <p:spPr bwMode="auto">
          <a:xfrm>
            <a:off x="629264" y="93457"/>
            <a:ext cx="744155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Информация об оценки эффективности налоговых расходов </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Липецкой области (6)</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43235603"/>
              </p:ext>
            </p:extLst>
          </p:nvPr>
        </p:nvGraphicFramePr>
        <p:xfrm>
          <a:off x="194990" y="1767321"/>
          <a:ext cx="8583249" cy="3288030"/>
        </p:xfrm>
        <a:graphic>
          <a:graphicData uri="http://schemas.openxmlformats.org/drawingml/2006/table">
            <a:tbl>
              <a:tblPr>
                <a:tableStyleId>{5C22544A-7EE6-4342-B048-85BDC9FD1C3A}</a:tableStyleId>
              </a:tblPr>
              <a:tblGrid>
                <a:gridCol w="4914671">
                  <a:extLst>
                    <a:ext uri="{9D8B030D-6E8A-4147-A177-3AD203B41FA5}">
                      <a16:colId xmlns:a16="http://schemas.microsoft.com/office/drawing/2014/main" val="1047651510"/>
                    </a:ext>
                  </a:extLst>
                </a:gridCol>
                <a:gridCol w="802911">
                  <a:extLst>
                    <a:ext uri="{9D8B030D-6E8A-4147-A177-3AD203B41FA5}">
                      <a16:colId xmlns:a16="http://schemas.microsoft.com/office/drawing/2014/main" val="2773281357"/>
                    </a:ext>
                  </a:extLst>
                </a:gridCol>
                <a:gridCol w="870629">
                  <a:extLst>
                    <a:ext uri="{9D8B030D-6E8A-4147-A177-3AD203B41FA5}">
                      <a16:colId xmlns:a16="http://schemas.microsoft.com/office/drawing/2014/main" val="3597249693"/>
                    </a:ext>
                  </a:extLst>
                </a:gridCol>
                <a:gridCol w="996987">
                  <a:extLst>
                    <a:ext uri="{9D8B030D-6E8A-4147-A177-3AD203B41FA5}">
                      <a16:colId xmlns:a16="http://schemas.microsoft.com/office/drawing/2014/main" val="2878061040"/>
                    </a:ext>
                  </a:extLst>
                </a:gridCol>
                <a:gridCol w="998051">
                  <a:extLst>
                    <a:ext uri="{9D8B030D-6E8A-4147-A177-3AD203B41FA5}">
                      <a16:colId xmlns:a16="http://schemas.microsoft.com/office/drawing/2014/main" val="238790816"/>
                    </a:ext>
                  </a:extLst>
                </a:gridCol>
              </a:tblGrid>
              <a:tr h="386558">
                <a:tc rowSpan="2">
                  <a:txBody>
                    <a:bodyPr/>
                    <a:lstStyle/>
                    <a:p>
                      <a:pPr algn="ctr" fontAlgn="ctr">
                        <a:lnSpc>
                          <a:spcPct val="90000"/>
                        </a:lnSpc>
                      </a:pPr>
                      <a:r>
                        <a:rPr lang="ru-RU" sz="950" b="1" u="none" strike="noStrike" dirty="0">
                          <a:effectLst/>
                          <a:latin typeface="Times New Roman" panose="02020603050405020304" pitchFamily="18" charset="0"/>
                          <a:cs typeface="Times New Roman" panose="02020603050405020304" pitchFamily="18" charset="0"/>
                        </a:rPr>
                        <a:t>Наименование налоговой льготы</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b">
                        <a:lnSpc>
                          <a:spcPct val="90000"/>
                        </a:lnSpc>
                      </a:pPr>
                      <a:r>
                        <a:rPr lang="ru-RU" sz="950" b="1" u="none" strike="noStrike" dirty="0">
                          <a:effectLst/>
                          <a:latin typeface="Times New Roman" panose="02020603050405020304" pitchFamily="18" charset="0"/>
                          <a:cs typeface="Times New Roman" panose="02020603050405020304" pitchFamily="18" charset="0"/>
                        </a:rPr>
                        <a:t>Численность плательщиков, воспользовавшихся правом на льготы</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fontAlgn="b">
                        <a:lnSpc>
                          <a:spcPct val="90000"/>
                        </a:lnSpc>
                      </a:pPr>
                      <a:r>
                        <a:rPr lang="ru-RU" sz="950" b="1" u="none" strike="noStrike" dirty="0">
                          <a:effectLst/>
                          <a:latin typeface="Times New Roman" panose="02020603050405020304" pitchFamily="18" charset="0"/>
                          <a:cs typeface="Times New Roman" panose="02020603050405020304" pitchFamily="18" charset="0"/>
                        </a:rPr>
                        <a:t>Объем налоговых льгот (налоговых расходов), </a:t>
                      </a:r>
                    </a:p>
                    <a:p>
                      <a:pPr algn="ctr" fontAlgn="b">
                        <a:lnSpc>
                          <a:spcPct val="90000"/>
                        </a:lnSpc>
                      </a:pPr>
                      <a:r>
                        <a:rPr lang="ru-RU" sz="950" b="1" u="none" strike="noStrike" dirty="0">
                          <a:effectLst/>
                          <a:latin typeface="Times New Roman" panose="02020603050405020304" pitchFamily="18" charset="0"/>
                          <a:cs typeface="Times New Roman" panose="02020603050405020304" pitchFamily="18" charset="0"/>
                        </a:rPr>
                        <a:t>тыс. рублей</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2589158556"/>
                  </a:ext>
                </a:extLst>
              </a:tr>
              <a:tr h="257705">
                <a:tc vMerge="1">
                  <a:txBody>
                    <a:bodyPr/>
                    <a:lstStyle/>
                    <a:p>
                      <a:endParaRPr lang="ru-RU"/>
                    </a:p>
                  </a:txBody>
                  <a:tcPr/>
                </a:tc>
                <a:tc>
                  <a:txBody>
                    <a:bodyPr/>
                    <a:lstStyle/>
                    <a:p>
                      <a:pPr algn="ctr" fontAlgn="b">
                        <a:lnSpc>
                          <a:spcPct val="90000"/>
                        </a:lnSpc>
                      </a:pPr>
                      <a:r>
                        <a:rPr lang="ru-RU" sz="950" b="1" u="none" strike="noStrike" dirty="0">
                          <a:effectLst/>
                          <a:latin typeface="Times New Roman" panose="02020603050405020304" pitchFamily="18" charset="0"/>
                          <a:cs typeface="Times New Roman" panose="02020603050405020304" pitchFamily="18" charset="0"/>
                        </a:rPr>
                        <a:t>Данные куратора</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ct val="90000"/>
                        </a:lnSpc>
                      </a:pPr>
                      <a:r>
                        <a:rPr lang="ru-RU" sz="950" b="1" u="none" strike="noStrike" dirty="0">
                          <a:effectLst/>
                          <a:latin typeface="Times New Roman" panose="02020603050405020304" pitchFamily="18" charset="0"/>
                          <a:cs typeface="Times New Roman" panose="02020603050405020304" pitchFamily="18" charset="0"/>
                        </a:rPr>
                        <a:t>Сводные данные </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ct val="90000"/>
                        </a:lnSpc>
                      </a:pPr>
                      <a:r>
                        <a:rPr lang="ru-RU" sz="950" b="1" u="none" strike="noStrike" dirty="0">
                          <a:effectLst/>
                          <a:latin typeface="Times New Roman" panose="02020603050405020304" pitchFamily="18" charset="0"/>
                          <a:cs typeface="Times New Roman" panose="02020603050405020304" pitchFamily="18" charset="0"/>
                        </a:rPr>
                        <a:t>Данные куратора</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ct val="90000"/>
                        </a:lnSpc>
                      </a:pPr>
                      <a:r>
                        <a:rPr lang="ru-RU" sz="950" b="1" u="none" strike="noStrike" dirty="0">
                          <a:effectLst/>
                          <a:latin typeface="Times New Roman" panose="02020603050405020304" pitchFamily="18" charset="0"/>
                          <a:cs typeface="Times New Roman" panose="02020603050405020304" pitchFamily="18" charset="0"/>
                        </a:rPr>
                        <a:t>Сводные данные </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52998148"/>
                  </a:ext>
                </a:extLst>
              </a:tr>
              <a:tr h="165775">
                <a:tc gridSpan="5">
                  <a:txBody>
                    <a:bodyPr/>
                    <a:lstStyle/>
                    <a:p>
                      <a:pPr algn="ctr" fontAlgn="b"/>
                      <a:r>
                        <a:rPr lang="ru-RU" sz="1100" b="1" u="none" strike="noStrike" dirty="0">
                          <a:effectLst/>
                          <a:latin typeface="Times New Roman" panose="02020603050405020304" pitchFamily="18" charset="0"/>
                          <a:cs typeface="Times New Roman" panose="02020603050405020304" pitchFamily="18" charset="0"/>
                        </a:rPr>
                        <a:t>Куратор - министерство промышленности, инвестиций и науки Липецкой области</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66713585"/>
                  </a:ext>
                </a:extLst>
              </a:tr>
              <a:tr h="271269">
                <a:tc>
                  <a:txBody>
                    <a:bodyPr/>
                    <a:lstStyle/>
                    <a:p>
                      <a:pPr marL="72000" algn="l" fontAlgn="b">
                        <a:lnSpc>
                          <a:spcPct val="90000"/>
                        </a:lnSpc>
                      </a:pPr>
                      <a:r>
                        <a:rPr lang="ru-RU" sz="1000" u="none" strike="noStrike" dirty="0">
                          <a:effectLst/>
                          <a:latin typeface="Times New Roman" panose="02020603050405020304" pitchFamily="18" charset="0"/>
                          <a:cs typeface="Times New Roman" panose="02020603050405020304" pitchFamily="18" charset="0"/>
                        </a:rPr>
                        <a:t>Освобождаются по </a:t>
                      </a:r>
                      <a:r>
                        <a:rPr lang="ru-RU" sz="1000" b="1" u="none" strike="noStrike" dirty="0">
                          <a:effectLst/>
                          <a:latin typeface="Times New Roman" panose="02020603050405020304" pitchFamily="18" charset="0"/>
                          <a:cs typeface="Times New Roman" panose="02020603050405020304" pitchFamily="18" charset="0"/>
                        </a:rPr>
                        <a:t>налогу на имущество организации </a:t>
                      </a:r>
                      <a:r>
                        <a:rPr lang="ru-RU" sz="1000" u="none" strike="noStrike" dirty="0">
                          <a:effectLst/>
                          <a:latin typeface="Times New Roman" panose="02020603050405020304" pitchFamily="18" charset="0"/>
                          <a:cs typeface="Times New Roman" panose="02020603050405020304" pitchFamily="18" charset="0"/>
                        </a:rPr>
                        <a:t>– управляющих компаний особых экономических зон промышленно-производственного типа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4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1</a:t>
                      </a:r>
                      <a:endParaRPr lang="ru-RU" sz="14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400" b="1" u="none" strike="noStrike" dirty="0">
                          <a:solidFill>
                            <a:schemeClr val="accent5">
                              <a:lumMod val="50000"/>
                            </a:schemeClr>
                          </a:solidFill>
                          <a:effectLst/>
                          <a:latin typeface="Times New Roman" panose="02020603050405020304" pitchFamily="18" charset="0"/>
                          <a:cs typeface="Times New Roman" panose="02020603050405020304" pitchFamily="18" charset="0"/>
                        </a:rPr>
                        <a:t>2</a:t>
                      </a:r>
                      <a:endParaRPr lang="ru-RU" sz="14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42 609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42 609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7754818"/>
                  </a:ext>
                </a:extLst>
              </a:tr>
              <a:tr h="406903">
                <a:tc>
                  <a:txBody>
                    <a:bodyPr/>
                    <a:lstStyle/>
                    <a:p>
                      <a:pPr marL="72000" algn="l" fontAlgn="b">
                        <a:lnSpc>
                          <a:spcPct val="90000"/>
                        </a:lnSpc>
                      </a:pPr>
                      <a:r>
                        <a:rPr lang="ru-RU" sz="1000" u="none" strike="noStrike" dirty="0">
                          <a:effectLst/>
                          <a:latin typeface="Times New Roman" panose="02020603050405020304" pitchFamily="18" charset="0"/>
                          <a:cs typeface="Times New Roman" panose="02020603050405020304" pitchFamily="18" charset="0"/>
                        </a:rPr>
                        <a:t>Пониженная налоговая ставка по </a:t>
                      </a:r>
                      <a:r>
                        <a:rPr lang="ru-RU" sz="1000" b="1" u="none" strike="noStrike" dirty="0">
                          <a:effectLst/>
                          <a:latin typeface="Times New Roman" panose="02020603050405020304" pitchFamily="18" charset="0"/>
                          <a:cs typeface="Times New Roman" panose="02020603050405020304" pitchFamily="18" charset="0"/>
                        </a:rPr>
                        <a:t>налогу на прибыль </a:t>
                      </a:r>
                      <a:r>
                        <a:rPr lang="ru-RU" sz="1000" u="none" strike="noStrike" dirty="0">
                          <a:effectLst/>
                          <a:latin typeface="Times New Roman" panose="02020603050405020304" pitchFamily="18" charset="0"/>
                          <a:cs typeface="Times New Roman" panose="02020603050405020304" pitchFamily="18" charset="0"/>
                        </a:rPr>
                        <a:t>организаций для резидентов федеральной особой экономической зоны промышленно-производственного типа на территории Липецкой области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41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ru-RU" sz="14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2 454 378</a:t>
                      </a:r>
                      <a:endParaRPr lang="ru-RU" sz="14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400" b="1" u="none" strike="noStrike" dirty="0">
                          <a:solidFill>
                            <a:schemeClr val="accent5">
                              <a:lumMod val="50000"/>
                            </a:schemeClr>
                          </a:solidFill>
                          <a:effectLst/>
                          <a:latin typeface="Times New Roman" panose="02020603050405020304" pitchFamily="18" charset="0"/>
                          <a:cs typeface="Times New Roman" panose="02020603050405020304" pitchFamily="18" charset="0"/>
                        </a:rPr>
                        <a:t>2 454 378</a:t>
                      </a:r>
                      <a:endParaRPr lang="ru-RU" sz="14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513557"/>
                  </a:ext>
                </a:extLst>
              </a:tr>
              <a:tr h="406903">
                <a:tc>
                  <a:txBody>
                    <a:bodyPr/>
                    <a:lstStyle/>
                    <a:p>
                      <a:pPr marL="72000" algn="l" fontAlgn="b">
                        <a:lnSpc>
                          <a:spcPct val="90000"/>
                        </a:lnSpc>
                      </a:pPr>
                      <a:r>
                        <a:rPr lang="ru-RU" sz="1000" u="none" strike="noStrike" dirty="0">
                          <a:effectLst/>
                          <a:latin typeface="Times New Roman" panose="02020603050405020304" pitchFamily="18" charset="0"/>
                          <a:cs typeface="Times New Roman" panose="02020603050405020304" pitchFamily="18" charset="0"/>
                        </a:rPr>
                        <a:t>Освобождаются от уплаты </a:t>
                      </a:r>
                      <a:r>
                        <a:rPr lang="ru-RU" sz="1000" b="1" u="none" strike="noStrike" dirty="0">
                          <a:effectLst/>
                          <a:latin typeface="Times New Roman" panose="02020603050405020304" pitchFamily="18" charset="0"/>
                          <a:cs typeface="Times New Roman" panose="02020603050405020304" pitchFamily="18" charset="0"/>
                        </a:rPr>
                        <a:t>транспортного налога </a:t>
                      </a:r>
                      <a:r>
                        <a:rPr lang="ru-RU" sz="1000" u="none" strike="noStrike" dirty="0">
                          <a:effectLst/>
                          <a:latin typeface="Times New Roman" panose="02020603050405020304" pitchFamily="18" charset="0"/>
                          <a:cs typeface="Times New Roman" panose="02020603050405020304" pitchFamily="18" charset="0"/>
                        </a:rPr>
                        <a:t>для резидентов федеральной особой экономической зоны промышленно-производственного типа на территории Липецкой области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41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400" b="1" u="none" strike="noStrike" dirty="0">
                          <a:solidFill>
                            <a:schemeClr val="accent5">
                              <a:lumMod val="50000"/>
                            </a:schemeClr>
                          </a:solidFill>
                          <a:effectLst/>
                          <a:latin typeface="Times New Roman" panose="02020603050405020304" pitchFamily="18" charset="0"/>
                          <a:cs typeface="Times New Roman" panose="02020603050405020304" pitchFamily="18" charset="0"/>
                        </a:rPr>
                        <a:t>2 757</a:t>
                      </a:r>
                      <a:endParaRPr lang="ru-RU" sz="14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161215"/>
                  </a:ext>
                </a:extLst>
              </a:tr>
              <a:tr h="678171">
                <a:tc>
                  <a:txBody>
                    <a:bodyPr/>
                    <a:lstStyle/>
                    <a:p>
                      <a:pPr marL="72000" algn="l" fontAlgn="b">
                        <a:lnSpc>
                          <a:spcPct val="90000"/>
                        </a:lnSpc>
                      </a:pPr>
                      <a:r>
                        <a:rPr lang="ru-RU" sz="1000" b="1" u="none" strike="noStrike" dirty="0">
                          <a:effectLst/>
                          <a:latin typeface="Times New Roman" panose="02020603050405020304" pitchFamily="18" charset="0"/>
                          <a:cs typeface="Times New Roman" panose="02020603050405020304" pitchFamily="18" charset="0"/>
                        </a:rPr>
                        <a:t>Инвестиционной налоговой вычет </a:t>
                      </a:r>
                      <a:r>
                        <a:rPr lang="ru-RU" sz="1000" u="none" strike="noStrike" dirty="0">
                          <a:effectLst/>
                          <a:latin typeface="Times New Roman" panose="02020603050405020304" pitchFamily="18" charset="0"/>
                          <a:cs typeface="Times New Roman" panose="02020603050405020304" pitchFamily="18" charset="0"/>
                        </a:rPr>
                        <a:t>(размер ставки 5%) для организаций или обособленных подразделений, расположенных на территории Липецкой области в соответствии с Законом Липецкой области от 13.11.2019 № 310-ОЗ «О применении инвестиционного налогового вычета </a:t>
                      </a:r>
                      <a:r>
                        <a:rPr lang="ru-RU" sz="1000" b="1" u="none" strike="noStrike" dirty="0">
                          <a:effectLst/>
                          <a:latin typeface="Times New Roman" panose="02020603050405020304" pitchFamily="18" charset="0"/>
                          <a:cs typeface="Times New Roman" panose="02020603050405020304" pitchFamily="18" charset="0"/>
                        </a:rPr>
                        <a:t>по налогу на прибыль организаций</a:t>
                      </a:r>
                      <a:r>
                        <a:rPr lang="ru-RU" sz="1000" u="none" strike="noStrike" dirty="0">
                          <a:effectLst/>
                          <a:latin typeface="Times New Roman" panose="02020603050405020304" pitchFamily="18" charset="0"/>
                          <a:cs typeface="Times New Roman" panose="02020603050405020304" pitchFamily="18" charset="0"/>
                        </a:rPr>
                        <a:t> на территории Липецкой области»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5</a:t>
                      </a:r>
                      <a:endParaRPr lang="ru-RU" sz="14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400" b="1" u="none" strike="noStrike" dirty="0">
                          <a:solidFill>
                            <a:schemeClr val="accent5">
                              <a:lumMod val="50000"/>
                            </a:schemeClr>
                          </a:solidFill>
                          <a:effectLst/>
                          <a:latin typeface="Times New Roman" panose="02020603050405020304" pitchFamily="18" charset="0"/>
                          <a:cs typeface="Times New Roman" panose="02020603050405020304" pitchFamily="18" charset="0"/>
                        </a:rPr>
                        <a:t>2</a:t>
                      </a:r>
                      <a:endParaRPr lang="ru-RU" sz="14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37 597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37 597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779027"/>
                  </a:ext>
                </a:extLst>
              </a:tr>
              <a:tr h="406903">
                <a:tc>
                  <a:txBody>
                    <a:bodyPr/>
                    <a:lstStyle/>
                    <a:p>
                      <a:pPr marL="72000" algn="l" fontAlgn="b">
                        <a:lnSpc>
                          <a:spcPct val="90000"/>
                        </a:lnSpc>
                      </a:pPr>
                      <a:r>
                        <a:rPr lang="ru-RU" sz="1000" u="none" strike="noStrike" dirty="0">
                          <a:effectLst/>
                          <a:latin typeface="Times New Roman" panose="02020603050405020304" pitchFamily="18" charset="0"/>
                          <a:cs typeface="Times New Roman" panose="02020603050405020304" pitchFamily="18" charset="0"/>
                        </a:rPr>
                        <a:t>Освобождаются от уплаты налога на имущества организации - участники специальных инвестиционных контрактов в отношении имущества, созданного и (или) приобретенного в рамках реализации СПИК</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ru-RU" sz="14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1</a:t>
                      </a:r>
                      <a:endParaRPr lang="ru-RU" sz="14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400" b="1" u="none" strike="noStrike" dirty="0">
                          <a:solidFill>
                            <a:schemeClr val="accent5">
                              <a:lumMod val="50000"/>
                            </a:schemeClr>
                          </a:solidFill>
                          <a:effectLst/>
                          <a:latin typeface="Times New Roman" panose="02020603050405020304" pitchFamily="18" charset="0"/>
                          <a:cs typeface="Times New Roman" panose="02020603050405020304" pitchFamily="18" charset="0"/>
                        </a:rPr>
                        <a:t>0</a:t>
                      </a:r>
                      <a:endParaRPr lang="ru-RU" sz="14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ru-RU" sz="14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661,2</a:t>
                      </a:r>
                      <a:endParaRPr lang="ru-RU" sz="14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400" b="1" u="none" strike="noStrike" dirty="0">
                          <a:solidFill>
                            <a:schemeClr val="accent5">
                              <a:lumMod val="50000"/>
                            </a:schemeClr>
                          </a:solidFill>
                          <a:effectLst/>
                          <a:latin typeface="Times New Roman" panose="02020603050405020304" pitchFamily="18" charset="0"/>
                          <a:cs typeface="Times New Roman" panose="02020603050405020304" pitchFamily="18" charset="0"/>
                        </a:rPr>
                        <a:t>0</a:t>
                      </a:r>
                      <a:endParaRPr lang="ru-RU" sz="14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781355"/>
                  </a:ext>
                </a:extLst>
              </a:tr>
              <a:tr h="271269">
                <a:tc>
                  <a:txBody>
                    <a:bodyPr/>
                    <a:lstStyle/>
                    <a:p>
                      <a:pPr marL="72000" algn="l" fontAlgn="b">
                        <a:lnSpc>
                          <a:spcPct val="90000"/>
                        </a:lnSpc>
                      </a:pPr>
                      <a:r>
                        <a:rPr lang="ru-RU" sz="1000" u="none" strike="noStrike" dirty="0">
                          <a:effectLst/>
                          <a:latin typeface="Times New Roman" panose="02020603050405020304" pitchFamily="18" charset="0"/>
                          <a:cs typeface="Times New Roman" panose="02020603050405020304" pitchFamily="18" charset="0"/>
                        </a:rPr>
                        <a:t>Пониженная 16,9% - в 2022-2030 гг. ставка налога на прибыль организаций - участников специальных инвестиционных контрактов (СПИК)</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400" b="1" u="none" strike="noStrike" dirty="0">
                          <a:solidFill>
                            <a:schemeClr val="accent5">
                              <a:lumMod val="50000"/>
                            </a:schemeClr>
                          </a:solidFill>
                          <a:effectLst/>
                          <a:latin typeface="Times New Roman" panose="02020603050405020304" pitchFamily="18" charset="0"/>
                          <a:cs typeface="Times New Roman" panose="02020603050405020304" pitchFamily="18" charset="0"/>
                        </a:rPr>
                        <a:t>0</a:t>
                      </a:r>
                      <a:endParaRPr lang="ru-RU" sz="14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b"/>
                      <a:r>
                        <a:rPr lang="ru-RU" sz="1400" b="1" u="none" strike="noStrike" dirty="0">
                          <a:solidFill>
                            <a:schemeClr val="accent5">
                              <a:lumMod val="50000"/>
                            </a:schemeClr>
                          </a:solidFill>
                          <a:effectLst/>
                          <a:latin typeface="Times New Roman" panose="02020603050405020304" pitchFamily="18" charset="0"/>
                          <a:cs typeface="Times New Roman" panose="02020603050405020304" pitchFamily="18" charset="0"/>
                        </a:rPr>
                        <a:t>0</a:t>
                      </a:r>
                      <a:endParaRPr lang="ru-RU" sz="14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338392"/>
                  </a:ext>
                </a:extLst>
              </a:tr>
            </a:tbl>
          </a:graphicData>
        </a:graphic>
      </p:graphicFrame>
      <p:sp>
        <p:nvSpPr>
          <p:cNvPr id="7" name="Правая фигурная скобка 6"/>
          <p:cNvSpPr/>
          <p:nvPr/>
        </p:nvSpPr>
        <p:spPr>
          <a:xfrm>
            <a:off x="8626016" y="3004500"/>
            <a:ext cx="304445" cy="704368"/>
          </a:xfrm>
          <a:prstGeom prst="rightBrace">
            <a:avLst>
              <a:gd name="adj1" fmla="val 50268"/>
              <a:gd name="adj2" fmla="val 50000"/>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TextBox 10"/>
          <p:cNvSpPr txBox="1"/>
          <p:nvPr/>
        </p:nvSpPr>
        <p:spPr>
          <a:xfrm>
            <a:off x="8899689" y="3180762"/>
            <a:ext cx="1173896" cy="351843"/>
          </a:xfrm>
          <a:prstGeom prst="rect">
            <a:avLst/>
          </a:prstGeom>
          <a:noFill/>
        </p:spPr>
        <p:txBody>
          <a:bodyPr wrap="square" rtlCol="0">
            <a:spAutoFit/>
          </a:bodyPr>
          <a:lstStyle/>
          <a:p>
            <a:r>
              <a:rPr lang="ru-RU" sz="1600" b="1" dirty="0">
                <a:solidFill>
                  <a:schemeClr val="accent5">
                    <a:lumMod val="50000"/>
                  </a:schemeClr>
                </a:solidFill>
                <a:latin typeface="Times New Roman" panose="02020603050405020304" pitchFamily="18" charset="0"/>
                <a:cs typeface="Times New Roman" panose="02020603050405020304" pitchFamily="18" charset="0"/>
              </a:rPr>
              <a:t>2 457 135</a:t>
            </a:r>
          </a:p>
        </p:txBody>
      </p:sp>
      <p:sp>
        <p:nvSpPr>
          <p:cNvPr id="12" name="Прямоугольник 11"/>
          <p:cNvSpPr/>
          <p:nvPr/>
        </p:nvSpPr>
        <p:spPr>
          <a:xfrm>
            <a:off x="61436" y="698701"/>
            <a:ext cx="9728741" cy="1126462"/>
          </a:xfrm>
          <a:prstGeom prst="rect">
            <a:avLst/>
          </a:prstGeom>
        </p:spPr>
        <p:txBody>
          <a:bodyPr wrap="square">
            <a:spAutoFit/>
          </a:bodyPr>
          <a:lstStyle/>
          <a:p>
            <a:pPr marL="285750" indent="285750" algn="just">
              <a:lnSpc>
                <a:spcPct val="80000"/>
              </a:lnSpc>
              <a:buFont typeface="Wingdings" panose="05000000000000000000" pitchFamily="2" charset="2"/>
              <a:buChar char="ü"/>
              <a:defRPr/>
            </a:pPr>
            <a:r>
              <a:rPr lang="ru-RU" sz="1400" dirty="0">
                <a:latin typeface="Times New Roman" panose="02020603050405020304" pitchFamily="18" charset="0"/>
                <a:cs typeface="Times New Roman" panose="02020603050405020304" pitchFamily="18" charset="0"/>
              </a:rPr>
              <a:t>В информации  </a:t>
            </a:r>
            <a:r>
              <a:rPr lang="ru-RU" sz="1400" b="1" dirty="0">
                <a:latin typeface="Times New Roman" panose="02020603050405020304" pitchFamily="18" charset="0"/>
                <a:cs typeface="Times New Roman" panose="02020603050405020304" pitchFamily="18" charset="0"/>
              </a:rPr>
              <a:t>министерства  промышленности,  инвестиций  и науки  Липецкой области</a:t>
            </a:r>
            <a:r>
              <a:rPr lang="ru-RU" sz="1400" dirty="0">
                <a:latin typeface="Times New Roman" panose="02020603050405020304" pitchFamily="18" charset="0"/>
                <a:cs typeface="Times New Roman" panose="02020603050405020304" pitchFamily="18" charset="0"/>
              </a:rPr>
              <a:t> о результатах оценки </a:t>
            </a:r>
            <a:r>
              <a:rPr lang="ru-RU" sz="1400" b="1" dirty="0">
                <a:latin typeface="Times New Roman" panose="02020603050405020304" pitchFamily="18" charset="0"/>
                <a:cs typeface="Times New Roman" panose="02020603050405020304" pitchFamily="18" charset="0"/>
              </a:rPr>
              <a:t>6 налоговых расходов </a:t>
            </a:r>
            <a:r>
              <a:rPr lang="ru-RU" sz="1400" dirty="0">
                <a:latin typeface="Times New Roman" panose="02020603050405020304" pitchFamily="18" charset="0"/>
                <a:cs typeface="Times New Roman" panose="02020603050405020304" pitchFamily="18" charset="0"/>
              </a:rPr>
              <a:t>(информация о расхождениях показателей налоговых льгот представлена ниже)</a:t>
            </a:r>
            <a:r>
              <a:rPr lang="ru-RU" sz="1400" b="1" dirty="0">
                <a:latin typeface="Times New Roman" panose="02020603050405020304" pitchFamily="18" charset="0"/>
                <a:cs typeface="Times New Roman" panose="02020603050405020304" pitchFamily="18" charset="0"/>
              </a:rPr>
              <a:t> за 2023 год (31,6% из общего числа льгот, закрепленных за куратором, </a:t>
            </a:r>
            <a:r>
              <a:rPr lang="ru-RU" sz="1400" dirty="0">
                <a:latin typeface="Times New Roman" panose="02020603050405020304" pitchFamily="18" charset="0"/>
                <a:cs typeface="Times New Roman" panose="02020603050405020304" pitchFamily="18" charset="0"/>
              </a:rPr>
              <a:t>слайд 14) </a:t>
            </a:r>
            <a:r>
              <a:rPr lang="ru-RU" sz="1400" b="1" dirty="0">
                <a:latin typeface="Times New Roman" panose="02020603050405020304" pitchFamily="18" charset="0"/>
                <a:cs typeface="Times New Roman" panose="02020603050405020304" pitchFamily="18" charset="0"/>
              </a:rPr>
              <a:t>показатели «</a:t>
            </a:r>
            <a:r>
              <a:rPr lang="ru-RU" sz="1400" dirty="0">
                <a:latin typeface="Times New Roman" panose="02020603050405020304" pitchFamily="18" charset="0"/>
                <a:cs typeface="Times New Roman" panose="02020603050405020304" pitchFamily="18" charset="0"/>
              </a:rPr>
              <a:t>Численность плательщиков, воспользовавшихся правом на льготы» и «Объем налоговых льгот (налоговых расходов)» </a:t>
            </a:r>
            <a:r>
              <a:rPr lang="ru-RU" sz="1400" b="1" dirty="0">
                <a:latin typeface="Times New Roman" panose="02020603050405020304" pitchFamily="18" charset="0"/>
                <a:cs typeface="Times New Roman" panose="02020603050405020304" pitchFamily="18" charset="0"/>
              </a:rPr>
              <a:t>расходятся с показателями сводной информации министерства экономического развития Липецкой области о результатах </a:t>
            </a:r>
            <a:r>
              <a:rPr lang="ru-RU" sz="1400" dirty="0">
                <a:latin typeface="Times New Roman" panose="02020603050405020304" pitchFamily="18" charset="0"/>
                <a:cs typeface="Times New Roman" panose="02020603050405020304" pitchFamily="18" charset="0"/>
              </a:rPr>
              <a:t>оценки эффективности </a:t>
            </a:r>
            <a:r>
              <a:rPr lang="ru-RU" sz="1400" b="1" dirty="0">
                <a:latin typeface="Times New Roman" panose="02020603050405020304" pitchFamily="18" charset="0"/>
                <a:cs typeface="Times New Roman" panose="02020603050405020304" pitchFamily="18" charset="0"/>
              </a:rPr>
              <a:t>данных налоговых расходов.</a:t>
            </a:r>
            <a:endParaRPr lang="ru-RU" sz="14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94989" y="5055351"/>
            <a:ext cx="9461634" cy="1766637"/>
          </a:xfrm>
          <a:prstGeom prst="rect">
            <a:avLst/>
          </a:prstGeom>
        </p:spPr>
        <p:txBody>
          <a:bodyPr wrap="square">
            <a:spAutoFit/>
          </a:bodyPr>
          <a:lstStyle/>
          <a:p>
            <a:pPr indent="269875" algn="just">
              <a:lnSpc>
                <a:spcPct val="85000"/>
              </a:lnSpc>
              <a:defRPr/>
            </a:pPr>
            <a:r>
              <a:rPr lang="ru-RU" sz="1300" b="1" dirty="0">
                <a:latin typeface="Times New Roman" panose="02020603050405020304" pitchFamily="18" charset="0"/>
                <a:cs typeface="Times New Roman" panose="02020603050405020304" pitchFamily="18" charset="0"/>
              </a:rPr>
              <a:t>В связи с отсутствием методики проведения оценки эффективности налоговых расходов (слайд 7) установлены разные подходы ее проведения, так одни кураторы проводят оценку эффективности налоговых расходов по каждой льготе отдельно, другие оценивают налоговые расходы группами.</a:t>
            </a:r>
          </a:p>
          <a:p>
            <a:pPr indent="269875" algn="just">
              <a:lnSpc>
                <a:spcPct val="85000"/>
              </a:lnSpc>
              <a:defRPr/>
            </a:pPr>
            <a:r>
              <a:rPr lang="ru-RU" sz="1250" dirty="0">
                <a:latin typeface="Times New Roman" panose="02020603050405020304" pitchFamily="18" charset="0"/>
                <a:cs typeface="Times New Roman" panose="02020603050405020304" pitchFamily="18" charset="0"/>
              </a:rPr>
              <a:t>Например, министерство экономического развития Липецкой области оценивает группу налоговых льгот, в состав которой входит 1 невостребованная льгота (слайд 36), по результату данной оценки куратор признает группу налоговых льгот востребованной. </a:t>
            </a:r>
            <a:r>
              <a:rPr lang="ru-RU" sz="1300" b="1" dirty="0">
                <a:latin typeface="Times New Roman" panose="02020603050405020304" pitchFamily="18" charset="0"/>
                <a:cs typeface="Times New Roman" panose="02020603050405020304" pitchFamily="18" charset="0"/>
              </a:rPr>
              <a:t>Аналогичная ситуация наблюдается в министерстве промышленности, инвестиций и науки Липецкой области.</a:t>
            </a:r>
            <a:r>
              <a:rPr lang="ru-RU" sz="1300" dirty="0">
                <a:latin typeface="Times New Roman" panose="02020603050405020304" pitchFamily="18" charset="0"/>
                <a:cs typeface="Times New Roman" panose="02020603050405020304" pitchFamily="18" charset="0"/>
              </a:rPr>
              <a:t> </a:t>
            </a:r>
          </a:p>
          <a:p>
            <a:pPr indent="269875" algn="just">
              <a:lnSpc>
                <a:spcPct val="85000"/>
              </a:lnSpc>
              <a:defRPr/>
            </a:pPr>
            <a:r>
              <a:rPr lang="ru-RU" sz="1250" dirty="0">
                <a:latin typeface="Times New Roman" panose="02020603050405020304" pitchFamily="18" charset="0"/>
                <a:cs typeface="Times New Roman" panose="02020603050405020304" pitchFamily="18" charset="0"/>
              </a:rPr>
              <a:t>Учитывая вышеизложенное можно сделать вывод о том, что оценка эффективности налоговых расходов в группе приводит к некорректному выводу о востребованности льгот в составе данной группы.</a:t>
            </a:r>
          </a:p>
          <a:p>
            <a:pPr indent="269875" algn="just">
              <a:lnSpc>
                <a:spcPct val="85000"/>
              </a:lnSpc>
              <a:defRPr/>
            </a:pPr>
            <a:r>
              <a:rPr lang="ru-RU" sz="1300" b="1" dirty="0">
                <a:latin typeface="Times New Roman" panose="02020603050405020304" pitchFamily="18" charset="0"/>
                <a:cs typeface="Times New Roman" panose="02020603050405020304" pitchFamily="18" charset="0"/>
              </a:rPr>
              <a:t>Гипотеза 2.2 «Формальный подход кураторов налоговых расходов Липецкой области при проведении оценки эффективности налоговых расходов» подтверждается.</a:t>
            </a:r>
            <a:endParaRPr lang="ru-RU" sz="1300" dirty="0">
              <a:latin typeface="Times New Roman" panose="02020603050405020304" pitchFamily="18" charset="0"/>
              <a:cs typeface="Times New Roman" panose="02020603050405020304" pitchFamily="18" charset="0"/>
            </a:endParaRPr>
          </a:p>
        </p:txBody>
      </p:sp>
      <p:pic>
        <p:nvPicPr>
          <p:cNvPr id="16" name="Рисунок 15" descr="Восклицательный знак">
            <a:extLst>
              <a:ext uri="{FF2B5EF4-FFF2-40B4-BE49-F238E27FC236}">
                <a16:creationId xmlns:a16="http://schemas.microsoft.com/office/drawing/2014/main" id="{3B0ABC28-B791-4C04-1DF1-CD4F48E26529}"/>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57497" y="5143403"/>
            <a:ext cx="399081" cy="298972"/>
          </a:xfrm>
          <a:prstGeom prst="rect">
            <a:avLst/>
          </a:prstGeom>
        </p:spPr>
      </p:pic>
      <p:pic>
        <p:nvPicPr>
          <p:cNvPr id="5" name="Рисунок 4" descr="Восклицательный знак">
            <a:extLst>
              <a:ext uri="{FF2B5EF4-FFF2-40B4-BE49-F238E27FC236}">
                <a16:creationId xmlns:a16="http://schemas.microsoft.com/office/drawing/2014/main" id="{85F1B60C-54A1-E56F-AD3F-A051090DC84C}"/>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57497" y="6401834"/>
            <a:ext cx="399081" cy="298972"/>
          </a:xfrm>
          <a:prstGeom prst="rect">
            <a:avLst/>
          </a:prstGeom>
        </p:spPr>
      </p:pic>
      <p:sp>
        <p:nvSpPr>
          <p:cNvPr id="13" name="Выгнутая влево стрелка 12"/>
          <p:cNvSpPr/>
          <p:nvPr/>
        </p:nvSpPr>
        <p:spPr>
          <a:xfrm>
            <a:off x="38651" y="939740"/>
            <a:ext cx="399080" cy="1322197"/>
          </a:xfrm>
          <a:prstGeom prst="curvedRightArrow">
            <a:avLst/>
          </a:prstGeom>
          <a:solidFill>
            <a:srgbClr val="FFCDC1"/>
          </a:solidFill>
          <a:ln>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890144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88"/>
            <a:ext cx="9906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29">
            <a:extLst>
              <a:ext uri="{FF2B5EF4-FFF2-40B4-BE49-F238E27FC236}">
                <a16:creationId xmlns:a16="http://schemas.microsoft.com/office/drawing/2014/main" id="{F718A020-4DBD-433C-85E5-478C506DAB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2159" y="1"/>
            <a:ext cx="841375" cy="8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Рисунок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Рисунок 2147483648">
            <a:extLst>
              <a:ext uri="{FF2B5EF4-FFF2-40B4-BE49-F238E27FC236}">
                <a16:creationId xmlns:a16="http://schemas.microsoft.com/office/drawing/2014/main" id="{4C09D166-3856-8807-BCC0-BDE0A029BDA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717"/>
          <a:stretch>
            <a:fillRect/>
          </a:stretch>
        </p:blipFill>
        <p:spPr bwMode="auto">
          <a:xfrm>
            <a:off x="3053566" y="2507275"/>
            <a:ext cx="3121092" cy="715353"/>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BB3CDC-54A9-2424-0D3D-E5491BCFE0A2}"/>
              </a:ext>
            </a:extLst>
          </p:cNvPr>
          <p:cNvSpPr txBox="1"/>
          <p:nvPr/>
        </p:nvSpPr>
        <p:spPr>
          <a:xfrm>
            <a:off x="329260" y="3279916"/>
            <a:ext cx="4490155" cy="1532727"/>
          </a:xfrm>
          <a:prstGeom prst="rect">
            <a:avLst/>
          </a:prstGeom>
          <a:noFill/>
          <a:ln>
            <a:noFill/>
          </a:ln>
        </p:spPr>
        <p:txBody>
          <a:bodyPr wrap="square">
            <a:spAutoFit/>
          </a:bodyPr>
          <a:lstStyle/>
          <a:p>
            <a:pPr marL="0" marR="0" algn="just">
              <a:lnSpc>
                <a:spcPct val="90000"/>
              </a:lnSpc>
              <a:buNone/>
            </a:pPr>
            <a:r>
              <a:rPr lang="ru-RU" sz="1300" b="0" dirty="0">
                <a:effectLst/>
                <a:latin typeface="Times New Roman" panose="02020603050405020304" pitchFamily="18" charset="0"/>
                <a:cs typeface="Times New Roman" panose="02020603050405020304" pitchFamily="18" charset="0"/>
              </a:rPr>
              <a:t>i - порядковый номер года, имеющий значение от 1 до 5; </a:t>
            </a:r>
          </a:p>
          <a:p>
            <a:pPr marL="0" marR="0" algn="just">
              <a:lnSpc>
                <a:spcPct val="90000"/>
              </a:lnSpc>
              <a:buNone/>
            </a:pPr>
            <a:r>
              <a:rPr lang="ru-RU" sz="1300" b="0" dirty="0">
                <a:effectLst/>
                <a:latin typeface="Times New Roman" panose="02020603050405020304" pitchFamily="18" charset="0"/>
                <a:cs typeface="Times New Roman" panose="02020603050405020304" pitchFamily="18" charset="0"/>
              </a:rPr>
              <a:t>m</a:t>
            </a:r>
            <a:r>
              <a:rPr lang="ru-RU" sz="1300" b="0" baseline="-25000" dirty="0">
                <a:effectLst/>
                <a:latin typeface="Times New Roman" panose="02020603050405020304" pitchFamily="18" charset="0"/>
                <a:cs typeface="Times New Roman" panose="02020603050405020304" pitchFamily="18" charset="0"/>
              </a:rPr>
              <a:t>i</a:t>
            </a:r>
            <a:r>
              <a:rPr lang="ru-RU" sz="1300" b="0" dirty="0">
                <a:effectLst/>
                <a:latin typeface="Times New Roman" panose="02020603050405020304" pitchFamily="18" charset="0"/>
                <a:cs typeface="Times New Roman" panose="02020603050405020304" pitchFamily="18" charset="0"/>
              </a:rPr>
              <a:t> - количество плательщиков, воспользовавшихся льготой в i-м году; </a:t>
            </a:r>
          </a:p>
          <a:p>
            <a:pPr marL="0" marR="0" algn="just">
              <a:lnSpc>
                <a:spcPct val="90000"/>
              </a:lnSpc>
              <a:buNone/>
            </a:pPr>
            <a:r>
              <a:rPr lang="ru-RU" sz="1300" b="0" dirty="0">
                <a:effectLst/>
                <a:latin typeface="Times New Roman" panose="02020603050405020304" pitchFamily="18" charset="0"/>
                <a:cs typeface="Times New Roman" panose="02020603050405020304" pitchFamily="18" charset="0"/>
              </a:rPr>
              <a:t>j - порядковый номер плательщика, имеющий значение от 1 до m; </a:t>
            </a:r>
          </a:p>
          <a:p>
            <a:pPr marL="0" marR="0" algn="just">
              <a:lnSpc>
                <a:spcPct val="90000"/>
              </a:lnSpc>
              <a:buNone/>
            </a:pPr>
            <a:r>
              <a:rPr lang="ru-RU" sz="1300" b="0" dirty="0">
                <a:effectLst/>
                <a:latin typeface="Times New Roman" panose="02020603050405020304" pitchFamily="18" charset="0"/>
                <a:cs typeface="Times New Roman" panose="02020603050405020304" pitchFamily="18" charset="0"/>
              </a:rPr>
              <a:t>N</a:t>
            </a:r>
            <a:r>
              <a:rPr lang="ru-RU" sz="1300" b="0" baseline="-25000" dirty="0">
                <a:effectLst/>
                <a:latin typeface="Times New Roman" panose="02020603050405020304" pitchFamily="18" charset="0"/>
                <a:cs typeface="Times New Roman" panose="02020603050405020304" pitchFamily="18" charset="0"/>
              </a:rPr>
              <a:t>ij</a:t>
            </a:r>
            <a:r>
              <a:rPr lang="ru-RU" sz="1300" b="0" dirty="0">
                <a:effectLst/>
                <a:latin typeface="Times New Roman" panose="02020603050405020304" pitchFamily="18" charset="0"/>
                <a:cs typeface="Times New Roman" panose="02020603050405020304" pitchFamily="18" charset="0"/>
              </a:rPr>
              <a:t> - объем налогов, задекларированных для уплаты в консолидированный бюджет субъекта Российской Федерации</a:t>
            </a:r>
          </a:p>
        </p:txBody>
      </p:sp>
      <p:sp>
        <p:nvSpPr>
          <p:cNvPr id="11" name="TextBox 10">
            <a:extLst>
              <a:ext uri="{FF2B5EF4-FFF2-40B4-BE49-F238E27FC236}">
                <a16:creationId xmlns:a16="http://schemas.microsoft.com/office/drawing/2014/main" id="{5F36EB17-32BA-8DD4-205E-EAB0E2E90E8C}"/>
              </a:ext>
            </a:extLst>
          </p:cNvPr>
          <p:cNvSpPr txBox="1"/>
          <p:nvPr/>
        </p:nvSpPr>
        <p:spPr>
          <a:xfrm>
            <a:off x="5038724" y="3275625"/>
            <a:ext cx="4490155" cy="1532727"/>
          </a:xfrm>
          <a:prstGeom prst="rect">
            <a:avLst/>
          </a:prstGeom>
          <a:noFill/>
          <a:ln>
            <a:noFill/>
          </a:ln>
        </p:spPr>
        <p:txBody>
          <a:bodyPr wrap="square">
            <a:spAutoFit/>
          </a:bodyPr>
          <a:lstStyle/>
          <a:p>
            <a:pPr marL="0" marR="0" lvl="0" indent="0" defTabSz="914400" rtl="0" eaLnBrk="1" fontAlgn="auto" latinLnBrk="0" hangingPunct="1">
              <a:lnSpc>
                <a:spcPct val="90000"/>
              </a:lnSpc>
              <a:spcBef>
                <a:spcPts val="84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j-м плательщиком в i-м году. </a:t>
            </a:r>
          </a:p>
          <a:p>
            <a:pPr marL="0" marR="0" lvl="0" indent="0" defTabSz="914400" rtl="0" eaLnBrk="1" fontAlgn="auto" latinLnBrk="0" hangingPunct="1">
              <a:lnSpc>
                <a:spcPct val="9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ru-RU" sz="13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oj</a:t>
            </a:r>
            <a:r>
              <a:rPr kumimoji="0" lang="ru-RU"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базовый объем налогов, задекларированных для уплаты в консолидированный бюджет субъекта Российской Федерации j-м плательщиком в базовом году;</a:t>
            </a:r>
          </a:p>
          <a:p>
            <a:pPr marL="0" marR="0" lvl="0" indent="0" defTabSz="914400" rtl="0" eaLnBrk="1" fontAlgn="auto" latinLnBrk="0" hangingPunct="1">
              <a:lnSpc>
                <a:spcPct val="9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a:t>
            </a:r>
            <a:r>
              <a:rPr kumimoji="0" lang="ru-RU" sz="13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ru-RU"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номинальный темп прироста налоговых доходов консолидированных бюджетов субъектов Российской Федерации в i-м году по отношению к показателям базового года. </a:t>
            </a:r>
          </a:p>
        </p:txBody>
      </p:sp>
      <p:sp>
        <p:nvSpPr>
          <p:cNvPr id="3" name="TextBox 2">
            <a:extLst>
              <a:ext uri="{FF2B5EF4-FFF2-40B4-BE49-F238E27FC236}">
                <a16:creationId xmlns:a16="http://schemas.microsoft.com/office/drawing/2014/main" id="{D9226D98-9E9C-220E-977E-515DDCFB0384}"/>
              </a:ext>
            </a:extLst>
          </p:cNvPr>
          <p:cNvSpPr txBox="1"/>
          <p:nvPr/>
        </p:nvSpPr>
        <p:spPr>
          <a:xfrm>
            <a:off x="1841596" y="4850376"/>
            <a:ext cx="5665508" cy="630942"/>
          </a:xfrm>
          <a:prstGeom prst="rect">
            <a:avLst/>
          </a:prstGeom>
          <a:noFill/>
        </p:spPr>
        <p:txBody>
          <a:bodyPr wrap="square">
            <a:spAutoFit/>
          </a:bodyPr>
          <a:lstStyle/>
          <a:p>
            <a:pPr marL="0" marR="0" algn="just">
              <a:lnSpc>
                <a:spcPct val="90000"/>
              </a:lnSpc>
              <a:buNone/>
            </a:pPr>
            <a:r>
              <a:rPr lang="ru-RU" sz="1300" b="0" dirty="0">
                <a:effectLst/>
                <a:latin typeface="Times New Roman" panose="02020603050405020304" pitchFamily="18" charset="0"/>
                <a:cs typeface="Times New Roman" panose="02020603050405020304" pitchFamily="18" charset="0"/>
              </a:rPr>
              <a:t>r - расчетная стоимость среднесрочных рыночных заимствований субъекта Российской Федерации, рассчитываемая по формуле:</a:t>
            </a:r>
            <a:br>
              <a:rPr lang="ru-RU" sz="1300" b="0" dirty="0">
                <a:effectLst/>
                <a:latin typeface="Times New Roman" panose="02020603050405020304" pitchFamily="18" charset="0"/>
                <a:cs typeface="Times New Roman" panose="02020603050405020304" pitchFamily="18" charset="0"/>
              </a:rPr>
            </a:br>
            <a:endParaRPr lang="ru-RU" sz="1300" b="0" dirty="0">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42843DC-4A22-FAB6-5F3F-4DF6F9F3E1E5}"/>
              </a:ext>
            </a:extLst>
          </p:cNvPr>
          <p:cNvSpPr txBox="1"/>
          <p:nvPr/>
        </p:nvSpPr>
        <p:spPr>
          <a:xfrm>
            <a:off x="3338101" y="5337679"/>
            <a:ext cx="2672499" cy="369332"/>
          </a:xfrm>
          <a:prstGeom prst="rect">
            <a:avLst/>
          </a:prstGeom>
          <a:noFill/>
          <a:ln>
            <a:solidFill>
              <a:schemeClr val="accent5">
                <a:lumMod val="75000"/>
              </a:schemeClr>
            </a:solidFill>
          </a:ln>
        </p:spPr>
        <p:txBody>
          <a:bodyPr wrap="square">
            <a:spAutoFit/>
          </a:bodyPr>
          <a:lstStyle/>
          <a:p>
            <a:pPr marL="0" marR="0" algn="ctr">
              <a:buNone/>
            </a:pPr>
            <a:r>
              <a:rPr lang="en-US" dirty="0">
                <a:effectLst/>
                <a:latin typeface="Times New Roman" panose="02020603050405020304" pitchFamily="18" charset="0"/>
                <a:cs typeface="Times New Roman" panose="02020603050405020304" pitchFamily="18" charset="0"/>
              </a:rPr>
              <a:t>r = </a:t>
            </a:r>
            <a:r>
              <a:rPr lang="en-US" dirty="0" err="1">
                <a:effectLst/>
                <a:latin typeface="Times New Roman" panose="02020603050405020304" pitchFamily="18" charset="0"/>
                <a:cs typeface="Times New Roman" panose="02020603050405020304" pitchFamily="18" charset="0"/>
              </a:rPr>
              <a:t>i</a:t>
            </a:r>
            <a:r>
              <a:rPr lang="ru-RU" dirty="0">
                <a:effectLst/>
                <a:latin typeface="Times New Roman" panose="02020603050405020304" pitchFamily="18" charset="0"/>
                <a:cs typeface="Times New Roman" panose="02020603050405020304" pitchFamily="18" charset="0"/>
              </a:rPr>
              <a:t> </a:t>
            </a:r>
            <a:r>
              <a:rPr lang="ru-RU" baseline="-25000" dirty="0">
                <a:effectLst/>
                <a:latin typeface="Times New Roman" panose="02020603050405020304" pitchFamily="18" charset="0"/>
                <a:cs typeface="Times New Roman" panose="02020603050405020304" pitchFamily="18" charset="0"/>
              </a:rPr>
              <a:t>инф</a:t>
            </a:r>
            <a:r>
              <a:rPr lang="ru-RU" dirty="0">
                <a:effectLst/>
                <a:latin typeface="Times New Roman" panose="02020603050405020304" pitchFamily="18" charset="0"/>
                <a:cs typeface="Times New Roman" panose="02020603050405020304" pitchFamily="18" charset="0"/>
              </a:rPr>
              <a:t> + </a:t>
            </a:r>
            <a:r>
              <a:rPr lang="en-US" dirty="0">
                <a:effectLst/>
                <a:latin typeface="Times New Roman" panose="02020603050405020304" pitchFamily="18" charset="0"/>
                <a:cs typeface="Times New Roman" panose="02020603050405020304" pitchFamily="18" charset="0"/>
              </a:rPr>
              <a:t>p + c</a:t>
            </a:r>
            <a:r>
              <a:rPr lang="en-US" b="0" dirty="0">
                <a:effectLst/>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764F731B-A5A3-EBDC-9556-E8CB79F8AF67}"/>
              </a:ext>
            </a:extLst>
          </p:cNvPr>
          <p:cNvSpPr txBox="1"/>
          <p:nvPr/>
        </p:nvSpPr>
        <p:spPr>
          <a:xfrm>
            <a:off x="1407434" y="5707011"/>
            <a:ext cx="8121445" cy="1104918"/>
          </a:xfrm>
          <a:prstGeom prst="rect">
            <a:avLst/>
          </a:prstGeom>
          <a:noFill/>
        </p:spPr>
        <p:txBody>
          <a:bodyPr wrap="square">
            <a:spAutoFit/>
          </a:bodyPr>
          <a:lstStyle/>
          <a:p>
            <a:r>
              <a:rPr lang="ru-RU" sz="1400" dirty="0" err="1">
                <a:latin typeface="Times New Roman" panose="02020603050405020304" pitchFamily="18" charset="0"/>
                <a:cs typeface="Times New Roman" panose="02020603050405020304" pitchFamily="18" charset="0"/>
              </a:rPr>
              <a:t>i</a:t>
            </a:r>
            <a:r>
              <a:rPr lang="ru-RU" sz="1200" dirty="0" err="1">
                <a:latin typeface="Times New Roman" panose="02020603050405020304" pitchFamily="18" charset="0"/>
                <a:cs typeface="Times New Roman" panose="02020603050405020304" pitchFamily="18" charset="0"/>
              </a:rPr>
              <a:t>инф</a:t>
            </a:r>
            <a:r>
              <a:rPr lang="ru-RU" sz="1400" dirty="0">
                <a:latin typeface="Times New Roman" panose="02020603050405020304" pitchFamily="18" charset="0"/>
                <a:cs typeface="Times New Roman" panose="02020603050405020304" pitchFamily="18" charset="0"/>
              </a:rPr>
              <a:t> - целевой уровень инфляции (4 процента);</a:t>
            </a:r>
          </a:p>
          <a:p>
            <a:r>
              <a:rPr lang="ru-RU" sz="1400" dirty="0">
                <a:latin typeface="Times New Roman" panose="02020603050405020304" pitchFamily="18" charset="0"/>
                <a:cs typeface="Times New Roman" panose="02020603050405020304" pitchFamily="18" charset="0"/>
              </a:rPr>
              <a:t>p - реальная процентная ставка, определяемая на уровне 2,5 процента;</a:t>
            </a:r>
          </a:p>
          <a:p>
            <a:pPr>
              <a:lnSpc>
                <a:spcPct val="90000"/>
              </a:lnSpc>
            </a:pPr>
            <a:r>
              <a:rPr lang="ru-RU" sz="1400" dirty="0">
                <a:latin typeface="Times New Roman" panose="02020603050405020304" pitchFamily="18" charset="0"/>
                <a:cs typeface="Times New Roman" panose="02020603050405020304" pitchFamily="18" charset="0"/>
              </a:rPr>
              <a:t>c - кредитная премия за риск, рассчитываемая для целей настоящего документа в зависимости от отношения государственного долга субъекта Российской Федерации по состоянию на 1 января текущего финансового года к доходам (без учета безвозмездных поступлений) за отчетный период</a:t>
            </a:r>
          </a:p>
        </p:txBody>
      </p:sp>
      <p:sp>
        <p:nvSpPr>
          <p:cNvPr id="12" name="TextBox 11">
            <a:extLst>
              <a:ext uri="{FF2B5EF4-FFF2-40B4-BE49-F238E27FC236}">
                <a16:creationId xmlns:a16="http://schemas.microsoft.com/office/drawing/2014/main" id="{D9226D98-9E9C-220E-977E-515DDCFB0384}"/>
              </a:ext>
            </a:extLst>
          </p:cNvPr>
          <p:cNvSpPr txBox="1"/>
          <p:nvPr/>
        </p:nvSpPr>
        <p:spPr>
          <a:xfrm>
            <a:off x="329259" y="807387"/>
            <a:ext cx="9316186" cy="2031325"/>
          </a:xfrm>
          <a:prstGeom prst="rect">
            <a:avLst/>
          </a:prstGeom>
          <a:noFill/>
        </p:spPr>
        <p:txBody>
          <a:bodyPr wrap="square">
            <a:spAutoFit/>
          </a:bodyPr>
          <a:lstStyle/>
          <a:p>
            <a:pPr marL="0" marR="0" indent="457200" algn="just">
              <a:lnSpc>
                <a:spcPct val="90000"/>
              </a:lnSpc>
              <a:buNone/>
            </a:pPr>
            <a:r>
              <a:rPr lang="ru-RU" sz="1400" dirty="0">
                <a:latin typeface="Times New Roman" panose="02020603050405020304" pitchFamily="18" charset="0"/>
                <a:cs typeface="Times New Roman" panose="02020603050405020304" pitchFamily="18" charset="0"/>
              </a:rPr>
              <a:t>В соответствии с Постановлением Правительства РФ от 22.06.2019 № 796 оценка совокупного бюджетного эффекта (самоокупаемости) стимулирующих налоговых расходов Липецкой области определяется отдельно по каждому налоговому расходу. В случае если для отдельных категорий плательщиков, имеющих право на льготы, предоставлены льготы по нескольким видам налогов, оценка совокупного бюджетного эффекта (самоокупаемости) налоговых расходов определяется в целом по указанной категории плательщиков.</a:t>
            </a:r>
          </a:p>
          <a:p>
            <a:pPr marL="0" marR="0" indent="457200" algn="just">
              <a:lnSpc>
                <a:spcPct val="90000"/>
              </a:lnSpc>
              <a:buNone/>
            </a:pPr>
            <a:r>
              <a:rPr lang="ru-RU" sz="1400" dirty="0">
                <a:latin typeface="Times New Roman" panose="02020603050405020304" pitchFamily="18" charset="0"/>
                <a:cs typeface="Times New Roman" panose="02020603050405020304" pitchFamily="18" charset="0"/>
              </a:rPr>
              <a:t>Оценка совокупного бюджетного эффекта (самоокупаемости) стимулирующих налоговых расходов определяется за период с начала действия для плательщиков соответствующих льгот или за 5 отчетных лет, а в случае, если указанные льготы действуют более 6 лет, - на день проведения оценки эффективности налогового расхода (E) по следующей формуле:</a:t>
            </a:r>
          </a:p>
          <a:p>
            <a:pPr marL="0" marR="0" indent="457200" algn="just">
              <a:lnSpc>
                <a:spcPct val="90000"/>
              </a:lnSpc>
              <a:buNone/>
            </a:pPr>
            <a:endParaRPr lang="ru-RU" sz="1400" dirty="0">
              <a:latin typeface="Times New Roman" panose="02020603050405020304" pitchFamily="18" charset="0"/>
              <a:cs typeface="Times New Roman" panose="02020603050405020304" pitchFamily="18" charset="0"/>
            </a:endParaRPr>
          </a:p>
        </p:txBody>
      </p:sp>
      <p:sp>
        <p:nvSpPr>
          <p:cNvPr id="13" name="TextBox 31"/>
          <p:cNvSpPr txBox="1">
            <a:spLocks noChangeArrowheads="1"/>
          </p:cNvSpPr>
          <p:nvPr/>
        </p:nvSpPr>
        <p:spPr bwMode="auto">
          <a:xfrm>
            <a:off x="632466" y="6368"/>
            <a:ext cx="7395962" cy="7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ctr">
              <a:buNone/>
            </a:pPr>
            <a:r>
              <a:rPr lang="ru-RU" sz="1600" b="1" dirty="0">
                <a:solidFill>
                  <a:schemeClr val="bg1"/>
                </a:solidFill>
                <a:latin typeface="Times New Roman" panose="02020603050405020304" pitchFamily="18" charset="0"/>
                <a:cs typeface="Times New Roman" panose="02020603050405020304" pitchFamily="18" charset="0"/>
              </a:rPr>
              <a:t>Гипотеза 3.1 «Не все действующие в Липецкой области стимулирующие налоговые расходы применительно к налогу на прибыль и налогу на имущество положительно повлияли на бюджет Липецкой области»</a:t>
            </a:r>
          </a:p>
        </p:txBody>
      </p:sp>
      <p:sp>
        <p:nvSpPr>
          <p:cNvPr id="2" name="Номер слайда 5">
            <a:extLst>
              <a:ext uri="{FF2B5EF4-FFF2-40B4-BE49-F238E27FC236}">
                <a16:creationId xmlns:a16="http://schemas.microsoft.com/office/drawing/2014/main" id="{01321C99-BE52-C130-CFBC-33E2865BA33B}"/>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41</a:t>
            </a:fld>
            <a:endParaRPr lang="en-US" altLang="ru-RU" dirty="0"/>
          </a:p>
        </p:txBody>
      </p:sp>
    </p:spTree>
    <p:extLst>
      <p:ext uri="{BB962C8B-B14F-4D97-AF65-F5344CB8AC3E}">
        <p14:creationId xmlns:p14="http://schemas.microsoft.com/office/powerpoint/2010/main" val="2645244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42</a:t>
            </a:fld>
            <a:endParaRPr lang="en-US" altLang="ru-RU" dirty="0"/>
          </a:p>
        </p:txBody>
      </p:sp>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151376" y="774062"/>
            <a:ext cx="9615949" cy="641714"/>
          </a:xfrm>
          <a:prstGeom prst="rect">
            <a:avLst/>
          </a:prstGeom>
        </p:spPr>
        <p:txBody>
          <a:bodyPr wrap="square">
            <a:spAutoFit/>
          </a:bodyPr>
          <a:lstStyle/>
          <a:p>
            <a:pPr indent="354013" algn="just">
              <a:lnSpc>
                <a:spcPct val="85000"/>
              </a:lnSpc>
              <a:defRPr/>
            </a:pPr>
            <a:r>
              <a:rPr lang="ru-RU" sz="1400" dirty="0">
                <a:latin typeface="Times New Roman" panose="02020603050405020304" pitchFamily="18" charset="0"/>
                <a:cs typeface="Times New Roman" panose="02020603050405020304" pitchFamily="18" charset="0"/>
              </a:rPr>
              <a:t>В ходе анализа </a:t>
            </a:r>
            <a:r>
              <a:rPr lang="ru-RU" sz="1400" b="1" dirty="0">
                <a:latin typeface="Times New Roman" panose="02020603050405020304" pitchFamily="18" charset="0"/>
                <a:cs typeface="Times New Roman" panose="02020603050405020304" pitchFamily="18" charset="0"/>
              </a:rPr>
              <a:t>оценки совокупного бюджетного эффекта (самоокупаемости) стимулирующих налоговых расходов Липецкой области за 2023 год</a:t>
            </a:r>
            <a:r>
              <a:rPr lang="ru-RU" sz="1400" dirty="0">
                <a:latin typeface="Times New Roman" panose="02020603050405020304" pitchFamily="18" charset="0"/>
                <a:cs typeface="Times New Roman" panose="02020603050405020304" pitchFamily="18" charset="0"/>
              </a:rPr>
              <a:t>, проводимой </a:t>
            </a:r>
            <a:r>
              <a:rPr lang="ru-RU" sz="1400" b="1" dirty="0">
                <a:latin typeface="Times New Roman" panose="02020603050405020304" pitchFamily="18" charset="0"/>
                <a:cs typeface="Times New Roman" panose="02020603050405020304" pitchFamily="18" charset="0"/>
              </a:rPr>
              <a:t>министерством экономического развития Липецкой области,</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установлено, что у 12 стимулирующих налоговых льгот бюджетный эффект отрицательный.</a:t>
            </a:r>
          </a:p>
        </p:txBody>
      </p:sp>
      <p:sp>
        <p:nvSpPr>
          <p:cNvPr id="8" name="TextBox 31"/>
          <p:cNvSpPr txBox="1">
            <a:spLocks noChangeArrowheads="1"/>
          </p:cNvSpPr>
          <p:nvPr/>
        </p:nvSpPr>
        <p:spPr bwMode="auto">
          <a:xfrm>
            <a:off x="587832" y="138160"/>
            <a:ext cx="739596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Оценка совокупного бюджетного эффекта (самоокупаемости) стимулирующих налоговых расходов Липецкой области (2)</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12836555"/>
              </p:ext>
            </p:extLst>
          </p:nvPr>
        </p:nvGraphicFramePr>
        <p:xfrm>
          <a:off x="262730" y="1398082"/>
          <a:ext cx="9353218" cy="5411132"/>
        </p:xfrm>
        <a:graphic>
          <a:graphicData uri="http://schemas.openxmlformats.org/drawingml/2006/table">
            <a:tbl>
              <a:tblPr>
                <a:tableStyleId>{5C22544A-7EE6-4342-B048-85BDC9FD1C3A}</a:tableStyleId>
              </a:tblPr>
              <a:tblGrid>
                <a:gridCol w="293126">
                  <a:extLst>
                    <a:ext uri="{9D8B030D-6E8A-4147-A177-3AD203B41FA5}">
                      <a16:colId xmlns:a16="http://schemas.microsoft.com/office/drawing/2014/main" val="2473923194"/>
                    </a:ext>
                  </a:extLst>
                </a:gridCol>
                <a:gridCol w="859841">
                  <a:extLst>
                    <a:ext uri="{9D8B030D-6E8A-4147-A177-3AD203B41FA5}">
                      <a16:colId xmlns:a16="http://schemas.microsoft.com/office/drawing/2014/main" val="4273039731"/>
                    </a:ext>
                  </a:extLst>
                </a:gridCol>
                <a:gridCol w="806393">
                  <a:extLst>
                    <a:ext uri="{9D8B030D-6E8A-4147-A177-3AD203B41FA5}">
                      <a16:colId xmlns:a16="http://schemas.microsoft.com/office/drawing/2014/main" val="3696892895"/>
                    </a:ext>
                  </a:extLst>
                </a:gridCol>
                <a:gridCol w="92533">
                  <a:extLst>
                    <a:ext uri="{9D8B030D-6E8A-4147-A177-3AD203B41FA5}">
                      <a16:colId xmlns:a16="http://schemas.microsoft.com/office/drawing/2014/main" val="820244938"/>
                    </a:ext>
                  </a:extLst>
                </a:gridCol>
                <a:gridCol w="4310381">
                  <a:extLst>
                    <a:ext uri="{9D8B030D-6E8A-4147-A177-3AD203B41FA5}">
                      <a16:colId xmlns:a16="http://schemas.microsoft.com/office/drawing/2014/main" val="2901555221"/>
                    </a:ext>
                  </a:extLst>
                </a:gridCol>
                <a:gridCol w="653251">
                  <a:extLst>
                    <a:ext uri="{9D8B030D-6E8A-4147-A177-3AD203B41FA5}">
                      <a16:colId xmlns:a16="http://schemas.microsoft.com/office/drawing/2014/main" val="417534572"/>
                    </a:ext>
                  </a:extLst>
                </a:gridCol>
                <a:gridCol w="693665">
                  <a:extLst>
                    <a:ext uri="{9D8B030D-6E8A-4147-A177-3AD203B41FA5}">
                      <a16:colId xmlns:a16="http://schemas.microsoft.com/office/drawing/2014/main" val="1928666357"/>
                    </a:ext>
                  </a:extLst>
                </a:gridCol>
                <a:gridCol w="774415">
                  <a:extLst>
                    <a:ext uri="{9D8B030D-6E8A-4147-A177-3AD203B41FA5}">
                      <a16:colId xmlns:a16="http://schemas.microsoft.com/office/drawing/2014/main" val="728669250"/>
                    </a:ext>
                  </a:extLst>
                </a:gridCol>
                <a:gridCol w="869613">
                  <a:extLst>
                    <a:ext uri="{9D8B030D-6E8A-4147-A177-3AD203B41FA5}">
                      <a16:colId xmlns:a16="http://schemas.microsoft.com/office/drawing/2014/main" val="147544279"/>
                    </a:ext>
                  </a:extLst>
                </a:gridCol>
              </a:tblGrid>
              <a:tr h="1074986">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 п/п</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Даты начала действия налоговых льгот</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Дата прекращения действия налоговых льгот</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Наименование налоговых льгот, освобождений и иных преференций по налогам</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Объем налоговых льгот, освобождений и иных преференций, тыс. рублей</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Численность плательщиков налогов, воспользовавшихся налоговой льготой</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Бюджетный эффект</a:t>
                      </a:r>
                      <a:br>
                        <a:rPr lang="ru-RU" sz="1000" b="1" u="none" strike="noStrike" dirty="0">
                          <a:effectLst/>
                          <a:latin typeface="Times New Roman" panose="02020603050405020304" pitchFamily="18" charset="0"/>
                          <a:cs typeface="Times New Roman" panose="02020603050405020304" pitchFamily="18" charset="0"/>
                        </a:rPr>
                      </a:b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Оценка налогового куратора (эффективность налоговой льготы -да/нет, вывод)</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76300993"/>
                  </a:ext>
                </a:extLst>
              </a:tr>
              <a:tr h="233170">
                <a:tc gridSpan="9">
                  <a:txBody>
                    <a:bodyPr/>
                    <a:lstStyle/>
                    <a:p>
                      <a:pPr algn="ctr" fontAlgn="ctr">
                        <a:lnSpc>
                          <a:spcPct val="80000"/>
                        </a:lnSpc>
                      </a:pPr>
                      <a:r>
                        <a:rPr lang="ru-RU" sz="1050" b="1" u="none" strike="noStrike" dirty="0">
                          <a:effectLst/>
                          <a:latin typeface="Times New Roman" panose="02020603050405020304" pitchFamily="18" charset="0"/>
                          <a:cs typeface="Times New Roman" panose="02020603050405020304" pitchFamily="18" charset="0"/>
                        </a:rPr>
                        <a:t>Куратор - министерство промышленности, инвестиций и науки Липецкой области</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62547563"/>
                  </a:ext>
                </a:extLst>
              </a:tr>
              <a:tr h="501660">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01.01.2012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solidFill>
                            <a:schemeClr val="tx1"/>
                          </a:solidFill>
                          <a:effectLst/>
                          <a:latin typeface="Times New Roman" panose="02020603050405020304" pitchFamily="18" charset="0"/>
                          <a:cs typeface="Times New Roman" panose="02020603050405020304" pitchFamily="18" charset="0"/>
                        </a:rPr>
                        <a:t>действующая</a:t>
                      </a:r>
                      <a:endParaRPr lang="ru-RU" sz="105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Пониженная (50%) сумма </a:t>
                      </a:r>
                      <a:r>
                        <a:rPr lang="ru-RU" sz="1050" b="1" u="none" strike="noStrike" dirty="0">
                          <a:effectLst/>
                          <a:latin typeface="Times New Roman" panose="02020603050405020304" pitchFamily="18" charset="0"/>
                          <a:cs typeface="Times New Roman" panose="02020603050405020304" pitchFamily="18" charset="0"/>
                        </a:rPr>
                        <a:t>налога на имущество организаций </a:t>
                      </a:r>
                      <a:r>
                        <a:rPr lang="ru-RU" sz="1050" u="none" strike="noStrike" dirty="0">
                          <a:effectLst/>
                          <a:latin typeface="Times New Roman" panose="02020603050405020304" pitchFamily="18" charset="0"/>
                          <a:cs typeface="Times New Roman" panose="02020603050405020304" pitchFamily="18" charset="0"/>
                        </a:rPr>
                        <a:t>- управляющих компаний индустриальных (промышленных) парков - в отношении имущества, используемого для функционирования индустриального (промышленного) парка</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72000" algn="l" fontAlgn="ctr">
                        <a:lnSpc>
                          <a:spcPct val="80000"/>
                        </a:lnSpc>
                      </a:pP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0 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-53 988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да, </a:t>
                      </a:r>
                      <a:br>
                        <a:rPr lang="ru-RU" sz="1050" u="none" strike="noStrike">
                          <a:effectLst/>
                          <a:latin typeface="Times New Roman" panose="02020603050405020304" pitchFamily="18" charset="0"/>
                          <a:cs typeface="Times New Roman" panose="02020603050405020304" pitchFamily="18" charset="0"/>
                        </a:rPr>
                      </a:br>
                      <a:r>
                        <a:rPr lang="ru-RU" sz="1050" u="none" strike="noStrike">
                          <a:effectLst/>
                          <a:latin typeface="Times New Roman" panose="02020603050405020304" pitchFamily="18" charset="0"/>
                          <a:cs typeface="Times New Roman" panose="02020603050405020304" pitchFamily="18" charset="0"/>
                        </a:rPr>
                        <a:t>сохранить</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533363"/>
                  </a:ext>
                </a:extLst>
              </a:tr>
              <a:tr h="376245">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2</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01.01.2012</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01.01.2025</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Пониженная (на 4,5%) ставка </a:t>
                      </a:r>
                      <a:r>
                        <a:rPr lang="ru-RU" sz="1050" b="1" u="none" strike="noStrike" dirty="0">
                          <a:effectLst/>
                          <a:latin typeface="Times New Roman" panose="02020603050405020304" pitchFamily="18" charset="0"/>
                          <a:cs typeface="Times New Roman" panose="02020603050405020304" pitchFamily="18" charset="0"/>
                        </a:rPr>
                        <a:t>налога на прибыль организаций </a:t>
                      </a:r>
                      <a:r>
                        <a:rPr lang="ru-RU" sz="1050" u="none" strike="noStrike" dirty="0">
                          <a:effectLst/>
                          <a:latin typeface="Times New Roman" panose="02020603050405020304" pitchFamily="18" charset="0"/>
                          <a:cs typeface="Times New Roman" panose="02020603050405020304" pitchFamily="18" charset="0"/>
                        </a:rPr>
                        <a:t>- управляющих компаний индустриальных (промышленных) парков - в отношении прибыли, полученной от деятельности на территории парка</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72000" algn="l" fontAlgn="ctr">
                        <a:lnSpc>
                          <a:spcPct val="80000"/>
                        </a:lnSpc>
                      </a:pP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0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да, </a:t>
                      </a:r>
                      <a:br>
                        <a:rPr lang="ru-RU" sz="1050" u="none" strike="noStrike">
                          <a:effectLst/>
                          <a:latin typeface="Times New Roman" panose="02020603050405020304" pitchFamily="18" charset="0"/>
                          <a:cs typeface="Times New Roman" panose="02020603050405020304" pitchFamily="18" charset="0"/>
                        </a:rPr>
                      </a:br>
                      <a:r>
                        <a:rPr lang="ru-RU" sz="1050" u="none" strike="noStrike">
                          <a:effectLst/>
                          <a:latin typeface="Times New Roman" panose="02020603050405020304" pitchFamily="18" charset="0"/>
                          <a:cs typeface="Times New Roman" panose="02020603050405020304" pitchFamily="18" charset="0"/>
                        </a:rPr>
                        <a:t>сохранить</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7696704"/>
                  </a:ext>
                </a:extLst>
              </a:tr>
              <a:tr h="752490">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3</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01.01.2005</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действующая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Освобождаются от уплаты </a:t>
                      </a:r>
                      <a:r>
                        <a:rPr lang="ru-RU" sz="1050" b="1" u="none" strike="noStrike" dirty="0">
                          <a:effectLst/>
                          <a:latin typeface="Times New Roman" panose="02020603050405020304" pitchFamily="18" charset="0"/>
                          <a:cs typeface="Times New Roman" panose="02020603050405020304" pitchFamily="18" charset="0"/>
                        </a:rPr>
                        <a:t>налога на имущество организаций </a:t>
                      </a:r>
                      <a:r>
                        <a:rPr lang="ru-RU" sz="1050" u="none" strike="noStrike" dirty="0">
                          <a:effectLst/>
                          <a:latin typeface="Times New Roman" panose="02020603050405020304" pitchFamily="18" charset="0"/>
                          <a:cs typeface="Times New Roman" panose="02020603050405020304" pitchFamily="18" charset="0"/>
                        </a:rPr>
                        <a:t>организации-победители конкурса инвестиционных проектов - в отношении имущества, являющегося объектом реконструкции, расширения или технического перевооружения производства, а также созданного или приобретенного в результате осуществления инвестиционных проектов на территории Липецкой области</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72000" algn="l" fontAlgn="ctr">
                        <a:lnSpc>
                          <a:spcPct val="80000"/>
                        </a:lnSpc>
                      </a:pP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126 578</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6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-856 649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да, </a:t>
                      </a:r>
                      <a:br>
                        <a:rPr lang="ru-RU" sz="1050" u="none" strike="noStrike" dirty="0">
                          <a:effectLst/>
                          <a:latin typeface="Times New Roman" panose="02020603050405020304" pitchFamily="18" charset="0"/>
                          <a:cs typeface="Times New Roman" panose="02020603050405020304" pitchFamily="18" charset="0"/>
                        </a:rPr>
                      </a:br>
                      <a:r>
                        <a:rPr lang="ru-RU" sz="1050" u="none" strike="noStrike" dirty="0">
                          <a:effectLst/>
                          <a:latin typeface="Times New Roman" panose="02020603050405020304" pitchFamily="18" charset="0"/>
                          <a:cs typeface="Times New Roman" panose="02020603050405020304" pitchFamily="18" charset="0"/>
                        </a:rPr>
                        <a:t>сохранить</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8183765"/>
                  </a:ext>
                </a:extLst>
              </a:tr>
              <a:tr h="376245">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4</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01.01.2009</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01.01.2025</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Пониженная (на 4,5%) ставка </a:t>
                      </a:r>
                      <a:r>
                        <a:rPr lang="ru-RU" sz="1050" b="1" u="none" strike="noStrike" dirty="0">
                          <a:effectLst/>
                          <a:latin typeface="Times New Roman" panose="02020603050405020304" pitchFamily="18" charset="0"/>
                          <a:cs typeface="Times New Roman" panose="02020603050405020304" pitchFamily="18" charset="0"/>
                        </a:rPr>
                        <a:t>налога на прибыль организаций</a:t>
                      </a:r>
                      <a:r>
                        <a:rPr lang="ru-RU" sz="1050" u="none" strike="noStrike" dirty="0">
                          <a:effectLst/>
                          <a:latin typeface="Times New Roman" panose="02020603050405020304" pitchFamily="18" charset="0"/>
                          <a:cs typeface="Times New Roman" panose="02020603050405020304" pitchFamily="18" charset="0"/>
                        </a:rPr>
                        <a:t>-победителей конкурса инвестиционных проектов - в отношении прибыли, полученной от реализации проекта на территории области</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72000" algn="l" fontAlgn="ctr">
                        <a:lnSpc>
                          <a:spcPct val="80000"/>
                        </a:lnSpc>
                      </a:pP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да, </a:t>
                      </a:r>
                      <a:br>
                        <a:rPr lang="ru-RU" sz="1050" u="none" strike="noStrike">
                          <a:effectLst/>
                          <a:latin typeface="Times New Roman" panose="02020603050405020304" pitchFamily="18" charset="0"/>
                          <a:cs typeface="Times New Roman" panose="02020603050405020304" pitchFamily="18" charset="0"/>
                        </a:rPr>
                      </a:br>
                      <a:r>
                        <a:rPr lang="ru-RU" sz="1050" u="none" strike="noStrike">
                          <a:effectLst/>
                          <a:latin typeface="Times New Roman" panose="02020603050405020304" pitchFamily="18" charset="0"/>
                          <a:cs typeface="Times New Roman" panose="02020603050405020304" pitchFamily="18" charset="0"/>
                        </a:rPr>
                        <a:t>сохранить</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384836"/>
                  </a:ext>
                </a:extLst>
              </a:tr>
              <a:tr h="627075">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5</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01.01.2007</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действующая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Освобождаются от уплаты </a:t>
                      </a:r>
                      <a:r>
                        <a:rPr lang="ru-RU" sz="1050" b="1" u="none" strike="noStrike" dirty="0">
                          <a:effectLst/>
                          <a:latin typeface="Times New Roman" panose="02020603050405020304" pitchFamily="18" charset="0"/>
                          <a:cs typeface="Times New Roman" panose="02020603050405020304" pitchFamily="18" charset="0"/>
                        </a:rPr>
                        <a:t>налога на имущество организаций </a:t>
                      </a:r>
                      <a:r>
                        <a:rPr lang="ru-RU" sz="1050" u="none" strike="noStrike" dirty="0">
                          <a:effectLst/>
                          <a:latin typeface="Times New Roman" panose="02020603050405020304" pitchFamily="18" charset="0"/>
                          <a:cs typeface="Times New Roman" panose="02020603050405020304" pitchFamily="18" charset="0"/>
                        </a:rPr>
                        <a:t>организации, которым до 1 января 2022 г. был присвоен статус участников ОЭЗ регионального уровня  - в отношении имущества, созданного или приобретенного в целях ведения деятельности на территории, которая ранее имела статус ОЭЗ регионального уровня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72000" algn="l" fontAlgn="ctr">
                        <a:lnSpc>
                          <a:spcPct val="80000"/>
                        </a:lnSpc>
                      </a:pP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340 387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10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-510 795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да, </a:t>
                      </a:r>
                      <a:br>
                        <a:rPr lang="ru-RU" sz="1050" u="none" strike="noStrike">
                          <a:effectLst/>
                          <a:latin typeface="Times New Roman" panose="02020603050405020304" pitchFamily="18" charset="0"/>
                          <a:cs typeface="Times New Roman" panose="02020603050405020304" pitchFamily="18" charset="0"/>
                        </a:rPr>
                      </a:br>
                      <a:r>
                        <a:rPr lang="ru-RU" sz="1050" u="none" strike="noStrike">
                          <a:effectLst/>
                          <a:latin typeface="Times New Roman" panose="02020603050405020304" pitchFamily="18" charset="0"/>
                          <a:cs typeface="Times New Roman" panose="02020603050405020304" pitchFamily="18" charset="0"/>
                        </a:rPr>
                        <a:t>сохранить</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6602762"/>
                  </a:ext>
                </a:extLst>
              </a:tr>
              <a:tr h="501660">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6</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01.01.2009</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01.01.2025</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Пониженная (на 4,5%) ставка </a:t>
                      </a:r>
                      <a:r>
                        <a:rPr lang="ru-RU" sz="1050" b="1" u="none" strike="noStrike" dirty="0">
                          <a:effectLst/>
                          <a:latin typeface="Times New Roman" panose="02020603050405020304" pitchFamily="18" charset="0"/>
                          <a:cs typeface="Times New Roman" panose="02020603050405020304" pitchFamily="18" charset="0"/>
                        </a:rPr>
                        <a:t>налога на прибыль организаций</a:t>
                      </a:r>
                      <a:r>
                        <a:rPr lang="ru-RU" sz="1050" u="none" strike="noStrike" dirty="0">
                          <a:effectLst/>
                          <a:latin typeface="Times New Roman" panose="02020603050405020304" pitchFamily="18" charset="0"/>
                          <a:cs typeface="Times New Roman" panose="02020603050405020304" pitchFamily="18" charset="0"/>
                        </a:rPr>
                        <a:t>, которым до 01.01.2022 г. был присвоен статус участников ОЭЗ регионального уровня - в отношении прибыли, полученной от деятельности, осуществляемой на территории ОЭЗ регионального уровня</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72000" algn="l" fontAlgn="ctr">
                        <a:lnSpc>
                          <a:spcPct val="80000"/>
                        </a:lnSpc>
                      </a:pP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695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1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да, </a:t>
                      </a:r>
                      <a:br>
                        <a:rPr lang="ru-RU" sz="1050" u="none" strike="noStrike" dirty="0">
                          <a:effectLst/>
                          <a:latin typeface="Times New Roman" panose="02020603050405020304" pitchFamily="18" charset="0"/>
                          <a:cs typeface="Times New Roman" panose="02020603050405020304" pitchFamily="18" charset="0"/>
                        </a:rPr>
                      </a:br>
                      <a:r>
                        <a:rPr lang="ru-RU" sz="1050" u="none" strike="noStrike" dirty="0">
                          <a:effectLst/>
                          <a:latin typeface="Times New Roman" panose="02020603050405020304" pitchFamily="18" charset="0"/>
                          <a:cs typeface="Times New Roman" panose="02020603050405020304" pitchFamily="18" charset="0"/>
                        </a:rPr>
                        <a:t>сохранить</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2725286"/>
                  </a:ext>
                </a:extLst>
              </a:tr>
              <a:tr h="412328">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01.01.2012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действующая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Освобождаются от уплаты </a:t>
                      </a:r>
                      <a:r>
                        <a:rPr lang="ru-RU" sz="1050" b="1" u="none" strike="noStrike" dirty="0">
                          <a:effectLst/>
                          <a:latin typeface="Times New Roman" panose="02020603050405020304" pitchFamily="18" charset="0"/>
                          <a:cs typeface="Times New Roman" panose="02020603050405020304" pitchFamily="18" charset="0"/>
                        </a:rPr>
                        <a:t>налога</a:t>
                      </a:r>
                      <a:r>
                        <a:rPr lang="ru-RU" sz="1050" u="none" strike="noStrike" dirty="0">
                          <a:effectLst/>
                          <a:latin typeface="Times New Roman" panose="02020603050405020304" pitchFamily="18" charset="0"/>
                          <a:cs typeface="Times New Roman" panose="02020603050405020304" pitchFamily="18" charset="0"/>
                        </a:rPr>
                        <a:t> </a:t>
                      </a:r>
                      <a:r>
                        <a:rPr lang="ru-RU" sz="1050" b="1" u="none" strike="noStrike" dirty="0">
                          <a:effectLst/>
                          <a:latin typeface="Times New Roman" panose="02020603050405020304" pitchFamily="18" charset="0"/>
                          <a:cs typeface="Times New Roman" panose="02020603050405020304" pitchFamily="18" charset="0"/>
                        </a:rPr>
                        <a:t>на имущество организации</a:t>
                      </a:r>
                      <a:r>
                        <a:rPr lang="ru-RU" sz="1050" u="none" strike="noStrike" dirty="0">
                          <a:effectLst/>
                          <a:latin typeface="Times New Roman" panose="02020603050405020304" pitchFamily="18" charset="0"/>
                          <a:cs typeface="Times New Roman" panose="02020603050405020304" pitchFamily="18" charset="0"/>
                        </a:rPr>
                        <a:t>, реализующие инновационные проекты - в отношении имущества, используемого для реализации инновационного проекта</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72000" algn="l" fontAlgn="ctr">
                        <a:lnSpc>
                          <a:spcPct val="80000"/>
                        </a:lnSpc>
                      </a:pP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7 376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2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-137 684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да, </a:t>
                      </a:r>
                      <a:br>
                        <a:rPr lang="ru-RU" sz="1050" u="none" strike="noStrike" dirty="0">
                          <a:effectLst/>
                          <a:latin typeface="Times New Roman" panose="02020603050405020304" pitchFamily="18" charset="0"/>
                          <a:cs typeface="Times New Roman" panose="02020603050405020304" pitchFamily="18" charset="0"/>
                        </a:rPr>
                      </a:br>
                      <a:r>
                        <a:rPr lang="ru-RU" sz="1050" u="none" strike="noStrike" dirty="0">
                          <a:effectLst/>
                          <a:latin typeface="Times New Roman" panose="02020603050405020304" pitchFamily="18" charset="0"/>
                          <a:cs typeface="Times New Roman" panose="02020603050405020304" pitchFamily="18" charset="0"/>
                        </a:rPr>
                        <a:t>сохранить</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7577691"/>
                  </a:ext>
                </a:extLst>
              </a:tr>
              <a:tr h="412328">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8</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01.01.2012</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01.01.2025</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Пониженная (на 4,5%) ставка </a:t>
                      </a:r>
                      <a:r>
                        <a:rPr lang="ru-RU" sz="1050" b="1" u="none" strike="noStrike" dirty="0">
                          <a:effectLst/>
                          <a:latin typeface="Times New Roman" panose="02020603050405020304" pitchFamily="18" charset="0"/>
                          <a:cs typeface="Times New Roman" panose="02020603050405020304" pitchFamily="18" charset="0"/>
                        </a:rPr>
                        <a:t>налога на прибыль организаций</a:t>
                      </a:r>
                      <a:r>
                        <a:rPr lang="ru-RU" sz="1050" u="none" strike="noStrike" dirty="0">
                          <a:effectLst/>
                          <a:latin typeface="Times New Roman" panose="02020603050405020304" pitchFamily="18" charset="0"/>
                          <a:cs typeface="Times New Roman" panose="02020603050405020304" pitchFamily="18" charset="0"/>
                        </a:rPr>
                        <a:t>, реализующих инновационные проекты, включенные в областной реестр инновационных проектов</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72000" algn="l" fontAlgn="ctr">
                        <a:lnSpc>
                          <a:spcPct val="80000"/>
                        </a:lnSpc>
                      </a:pP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121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1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да, </a:t>
                      </a:r>
                      <a:br>
                        <a:rPr lang="ru-RU" sz="1050" u="none" strike="noStrike" dirty="0">
                          <a:effectLst/>
                          <a:latin typeface="Times New Roman" panose="02020603050405020304" pitchFamily="18" charset="0"/>
                          <a:cs typeface="Times New Roman" panose="02020603050405020304" pitchFamily="18" charset="0"/>
                        </a:rPr>
                      </a:br>
                      <a:r>
                        <a:rPr lang="ru-RU" sz="1050" u="none" strike="noStrike" dirty="0">
                          <a:effectLst/>
                          <a:latin typeface="Times New Roman" panose="02020603050405020304" pitchFamily="18" charset="0"/>
                          <a:cs typeface="Times New Roman" panose="02020603050405020304" pitchFamily="18" charset="0"/>
                        </a:rPr>
                        <a:t>сохранить</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9816744"/>
                  </a:ext>
                </a:extLst>
              </a:tr>
            </a:tbl>
          </a:graphicData>
        </a:graphic>
      </p:graphicFrame>
      <p:pic>
        <p:nvPicPr>
          <p:cNvPr id="3" name="Рисунок 2" descr="Восклицательный знак">
            <a:extLst>
              <a:ext uri="{FF2B5EF4-FFF2-40B4-BE49-F238E27FC236}">
                <a16:creationId xmlns:a16="http://schemas.microsoft.com/office/drawing/2014/main" id="{82152FA7-D0DB-745F-0C6F-650D716E9CE9}"/>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188751" y="751862"/>
            <a:ext cx="399081" cy="298972"/>
          </a:xfrm>
          <a:prstGeom prst="rect">
            <a:avLst/>
          </a:prstGeom>
        </p:spPr>
      </p:pic>
    </p:spTree>
    <p:extLst>
      <p:ext uri="{BB962C8B-B14F-4D97-AF65-F5344CB8AC3E}">
        <p14:creationId xmlns:p14="http://schemas.microsoft.com/office/powerpoint/2010/main" val="2935307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p:cNvSpPr>
            <a:spLocks noGrp="1"/>
          </p:cNvSpPr>
          <p:nvPr>
            <p:ph type="sldNum" sz="quarter" idx="12"/>
          </p:nvPr>
        </p:nvSpPr>
        <p:spPr>
          <a:xfrm>
            <a:off x="9480182" y="6568719"/>
            <a:ext cx="474133" cy="365125"/>
          </a:xfrm>
        </p:spPr>
        <p:txBody>
          <a:bodyPr/>
          <a:lstStyle/>
          <a:p>
            <a:pPr>
              <a:defRPr/>
            </a:pPr>
            <a:fld id="{727E1FB9-A03A-4DAE-89DF-D4DAA0999C26}" type="slidenum">
              <a:rPr lang="en-US" altLang="ru-RU" smtClean="0"/>
              <a:pPr>
                <a:defRPr/>
              </a:pPr>
              <a:t>43</a:t>
            </a:fld>
            <a:endParaRPr lang="en-US" altLang="ru-RU" dirty="0"/>
          </a:p>
        </p:txBody>
      </p:sp>
      <p:sp>
        <p:nvSpPr>
          <p:cNvPr id="8" name="TextBox 31"/>
          <p:cNvSpPr txBox="1">
            <a:spLocks noChangeArrowheads="1"/>
          </p:cNvSpPr>
          <p:nvPr/>
        </p:nvSpPr>
        <p:spPr bwMode="auto">
          <a:xfrm>
            <a:off x="587832" y="138160"/>
            <a:ext cx="739596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Оценка совокупного бюджетного эффекта (самоокупаемости) стимулирующих налоговых расходов Липецкой области (3)</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966449748"/>
              </p:ext>
            </p:extLst>
          </p:nvPr>
        </p:nvGraphicFramePr>
        <p:xfrm>
          <a:off x="163483" y="880902"/>
          <a:ext cx="9505450" cy="4725928"/>
        </p:xfrm>
        <a:graphic>
          <a:graphicData uri="http://schemas.openxmlformats.org/drawingml/2006/table">
            <a:tbl>
              <a:tblPr>
                <a:tableStyleId>{5C22544A-7EE6-4342-B048-85BDC9FD1C3A}</a:tableStyleId>
              </a:tblPr>
              <a:tblGrid>
                <a:gridCol w="297897">
                  <a:extLst>
                    <a:ext uri="{9D8B030D-6E8A-4147-A177-3AD203B41FA5}">
                      <a16:colId xmlns:a16="http://schemas.microsoft.com/office/drawing/2014/main" val="2473923194"/>
                    </a:ext>
                  </a:extLst>
                </a:gridCol>
                <a:gridCol w="873836">
                  <a:extLst>
                    <a:ext uri="{9D8B030D-6E8A-4147-A177-3AD203B41FA5}">
                      <a16:colId xmlns:a16="http://schemas.microsoft.com/office/drawing/2014/main" val="4273039731"/>
                    </a:ext>
                  </a:extLst>
                </a:gridCol>
                <a:gridCol w="798384">
                  <a:extLst>
                    <a:ext uri="{9D8B030D-6E8A-4147-A177-3AD203B41FA5}">
                      <a16:colId xmlns:a16="http://schemas.microsoft.com/office/drawing/2014/main" val="3696892895"/>
                    </a:ext>
                  </a:extLst>
                </a:gridCol>
                <a:gridCol w="4479958">
                  <a:extLst>
                    <a:ext uri="{9D8B030D-6E8A-4147-A177-3AD203B41FA5}">
                      <a16:colId xmlns:a16="http://schemas.microsoft.com/office/drawing/2014/main" val="2927694505"/>
                    </a:ext>
                  </a:extLst>
                </a:gridCol>
                <a:gridCol w="679636">
                  <a:extLst>
                    <a:ext uri="{9D8B030D-6E8A-4147-A177-3AD203B41FA5}">
                      <a16:colId xmlns:a16="http://schemas.microsoft.com/office/drawing/2014/main" val="1444423666"/>
                    </a:ext>
                  </a:extLst>
                </a:gridCol>
                <a:gridCol w="700432">
                  <a:extLst>
                    <a:ext uri="{9D8B030D-6E8A-4147-A177-3AD203B41FA5}">
                      <a16:colId xmlns:a16="http://schemas.microsoft.com/office/drawing/2014/main" val="1928666357"/>
                    </a:ext>
                  </a:extLst>
                </a:gridCol>
                <a:gridCol w="791542">
                  <a:extLst>
                    <a:ext uri="{9D8B030D-6E8A-4147-A177-3AD203B41FA5}">
                      <a16:colId xmlns:a16="http://schemas.microsoft.com/office/drawing/2014/main" val="2971770149"/>
                    </a:ext>
                  </a:extLst>
                </a:gridCol>
                <a:gridCol w="883765">
                  <a:extLst>
                    <a:ext uri="{9D8B030D-6E8A-4147-A177-3AD203B41FA5}">
                      <a16:colId xmlns:a16="http://schemas.microsoft.com/office/drawing/2014/main" val="147544279"/>
                    </a:ext>
                  </a:extLst>
                </a:gridCol>
              </a:tblGrid>
              <a:tr h="1139734">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 п/п</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Даты начала действия налоговых льгот</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Дата прекращения действия налоговых льгот</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Наименование налоговых льгот, освобождений и иных преференций по налогам</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Объем налоговых льгот, освобождений и иных преференций, тыс. рублей</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Численность плательщиков налогов, воспользовавшихся налоговой льготой</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Бюджетный эффект</a:t>
                      </a:r>
                      <a:br>
                        <a:rPr lang="ru-RU" sz="1000" b="1" u="none" strike="noStrike" dirty="0">
                          <a:effectLst/>
                          <a:latin typeface="Times New Roman" panose="02020603050405020304" pitchFamily="18" charset="0"/>
                          <a:cs typeface="Times New Roman" panose="02020603050405020304" pitchFamily="18" charset="0"/>
                        </a:rPr>
                      </a:br>
                      <a:r>
                        <a:rPr lang="ru-RU" sz="1000" b="1" u="none" strike="noStrike" dirty="0">
                          <a:effectLst/>
                          <a:latin typeface="Times New Roman" panose="02020603050405020304" pitchFamily="18" charset="0"/>
                          <a:cs typeface="Times New Roman" panose="02020603050405020304" pitchFamily="18" charset="0"/>
                        </a:rPr>
                        <a:t>(только по стимулирующим НР)</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lnSpc>
                          <a:spcPct val="80000"/>
                        </a:lnSpc>
                      </a:pPr>
                      <a:r>
                        <a:rPr lang="ru-RU" sz="1000" b="1" u="none" strike="noStrike" dirty="0">
                          <a:effectLst/>
                          <a:latin typeface="Times New Roman" panose="02020603050405020304" pitchFamily="18" charset="0"/>
                          <a:cs typeface="Times New Roman" panose="02020603050405020304" pitchFamily="18" charset="0"/>
                        </a:rPr>
                        <a:t>Оценка налогового расхода куратором (эффективность налоговой льготы -да/нет, вывод)</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76300993"/>
                  </a:ext>
                </a:extLst>
              </a:tr>
              <a:tr h="181790">
                <a:tc gridSpan="8">
                  <a:txBody>
                    <a:bodyPr/>
                    <a:lstStyle/>
                    <a:p>
                      <a:pPr algn="ctr" fontAlgn="ctr">
                        <a:lnSpc>
                          <a:spcPct val="80000"/>
                        </a:lnSpc>
                      </a:pPr>
                      <a:r>
                        <a:rPr lang="ru-RU" sz="1050" b="1" u="none" strike="noStrike" dirty="0">
                          <a:effectLst/>
                          <a:latin typeface="Times New Roman" panose="02020603050405020304" pitchFamily="18" charset="0"/>
                          <a:cs typeface="Times New Roman" panose="02020603050405020304" pitchFamily="18" charset="0"/>
                        </a:rPr>
                        <a:t>Куратор - министерство промышленности, инвестиций и науки Липецкой области</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62547563"/>
                  </a:ext>
                </a:extLst>
              </a:tr>
              <a:tr h="591821">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01.01.2023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действующая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Освобождаются от уплаты </a:t>
                      </a:r>
                      <a:r>
                        <a:rPr lang="ru-RU" sz="1050" b="1" u="none" strike="noStrike" dirty="0">
                          <a:effectLst/>
                          <a:latin typeface="Times New Roman" panose="02020603050405020304" pitchFamily="18" charset="0"/>
                          <a:cs typeface="Times New Roman" panose="02020603050405020304" pitchFamily="18" charset="0"/>
                        </a:rPr>
                        <a:t>налога на имущество организаций</a:t>
                      </a:r>
                      <a:r>
                        <a:rPr lang="ru-RU" sz="1050" u="none" strike="noStrike" dirty="0">
                          <a:effectLst/>
                          <a:latin typeface="Times New Roman" panose="02020603050405020304" pitchFamily="18" charset="0"/>
                          <a:cs typeface="Times New Roman" panose="02020603050405020304" pitchFamily="18" charset="0"/>
                        </a:rPr>
                        <a:t>, признаваемых управляющими компаниями особых экономических зон промышленно-производственного типа - в отношении недвижимого имущества, созданного в целях реализации соглашений о создании особых экономических зон</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42 609</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2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-16 122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да, </a:t>
                      </a:r>
                      <a:br>
                        <a:rPr lang="ru-RU" sz="1050" u="none" strike="noStrike" dirty="0">
                          <a:effectLst/>
                          <a:latin typeface="Times New Roman" panose="02020603050405020304" pitchFamily="18" charset="0"/>
                          <a:cs typeface="Times New Roman" panose="02020603050405020304" pitchFamily="18" charset="0"/>
                        </a:rPr>
                      </a:br>
                      <a:r>
                        <a:rPr lang="ru-RU" sz="1050" u="none" strike="noStrike" dirty="0">
                          <a:effectLst/>
                          <a:latin typeface="Times New Roman" panose="02020603050405020304" pitchFamily="18" charset="0"/>
                          <a:cs typeface="Times New Roman" panose="02020603050405020304" pitchFamily="18" charset="0"/>
                        </a:rPr>
                        <a:t>сохранить</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412117"/>
                  </a:ext>
                </a:extLst>
              </a:tr>
              <a:tr h="828549">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10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01.01.2020</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действующая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Льгота по </a:t>
                      </a:r>
                      <a:r>
                        <a:rPr lang="ru-RU" sz="1050" b="1" u="none" strike="noStrike" dirty="0">
                          <a:effectLst/>
                          <a:latin typeface="Times New Roman" panose="02020603050405020304" pitchFamily="18" charset="0"/>
                          <a:cs typeface="Times New Roman" panose="02020603050405020304" pitchFamily="18" charset="0"/>
                        </a:rPr>
                        <a:t>налогу на прибыль организаций </a:t>
                      </a:r>
                      <a:r>
                        <a:rPr lang="ru-RU" sz="1050" u="none" strike="noStrike" dirty="0">
                          <a:effectLst/>
                          <a:latin typeface="Times New Roman" panose="02020603050405020304" pitchFamily="18" charset="0"/>
                          <a:cs typeface="Times New Roman" panose="02020603050405020304" pitchFamily="18" charset="0"/>
                        </a:rPr>
                        <a:t>- инвестиционный налоговый вычет (50% суммы расходов текущего периода, указанных в ст.257/п.1/абз.2 НКРФ, и 50% суммы расходов текущего периода на цели, указанные в ст.257/п.2 НКРФ (за </a:t>
                      </a:r>
                      <a:r>
                        <a:rPr lang="ru-RU" sz="1050" u="none" strike="noStrike" dirty="0" err="1">
                          <a:effectLst/>
                          <a:latin typeface="Times New Roman" panose="02020603050405020304" pitchFamily="18" charset="0"/>
                          <a:cs typeface="Times New Roman" panose="02020603050405020304" pitchFamily="18" charset="0"/>
                        </a:rPr>
                        <a:t>искл</a:t>
                      </a:r>
                      <a:r>
                        <a:rPr lang="ru-RU" sz="1050" u="none" strike="noStrike" dirty="0">
                          <a:effectLst/>
                          <a:latin typeface="Times New Roman" panose="02020603050405020304" pitchFamily="18" charset="0"/>
                          <a:cs typeface="Times New Roman" panose="02020603050405020304" pitchFamily="18" charset="0"/>
                        </a:rPr>
                        <a:t>. расходов на ликвидацию основных средств; размер ставки 5% - с 01.01.2023.) для организаций или обособленных подразделений, расположенных на территории Липецкой области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37 597</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2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-21 604 </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да, </a:t>
                      </a:r>
                      <a:br>
                        <a:rPr lang="ru-RU" sz="1050" u="none" strike="noStrike">
                          <a:effectLst/>
                          <a:latin typeface="Times New Roman" panose="02020603050405020304" pitchFamily="18" charset="0"/>
                          <a:cs typeface="Times New Roman" panose="02020603050405020304" pitchFamily="18" charset="0"/>
                        </a:rPr>
                      </a:br>
                      <a:r>
                        <a:rPr lang="ru-RU" sz="1050" u="none" strike="noStrike">
                          <a:effectLst/>
                          <a:latin typeface="Times New Roman" panose="02020603050405020304" pitchFamily="18" charset="0"/>
                          <a:cs typeface="Times New Roman" panose="02020603050405020304" pitchFamily="18" charset="0"/>
                        </a:rPr>
                        <a:t>сохранить</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9092324"/>
                  </a:ext>
                </a:extLst>
              </a:tr>
              <a:tr h="184453">
                <a:tc gridSpan="8">
                  <a:txBody>
                    <a:bodyPr/>
                    <a:lstStyle/>
                    <a:p>
                      <a:pPr algn="ctr" fontAlgn="ctr">
                        <a:lnSpc>
                          <a:spcPct val="80000"/>
                        </a:lnSpc>
                      </a:pPr>
                      <a:r>
                        <a:rPr lang="ru-RU" sz="1050" b="1" u="none" strike="noStrike" dirty="0">
                          <a:effectLst/>
                          <a:latin typeface="Times New Roman" panose="02020603050405020304" pitchFamily="18" charset="0"/>
                          <a:cs typeface="Times New Roman" panose="02020603050405020304" pitchFamily="18" charset="0"/>
                        </a:rPr>
                        <a:t>Куратор - министерство энергетики и тарифов Липецкой области</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60369459"/>
                  </a:ext>
                </a:extLst>
              </a:tr>
              <a:tr h="725286">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11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01.01.2022</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01.01.2033</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Пониженная (50%) сумма </a:t>
                      </a:r>
                      <a:r>
                        <a:rPr lang="ru-RU" sz="1050" b="1" u="none" strike="noStrike" dirty="0">
                          <a:effectLst/>
                          <a:latin typeface="Times New Roman" panose="02020603050405020304" pitchFamily="18" charset="0"/>
                          <a:cs typeface="Times New Roman" panose="02020603050405020304" pitchFamily="18" charset="0"/>
                        </a:rPr>
                        <a:t>налога на имущество</a:t>
                      </a:r>
                      <a:r>
                        <a:rPr lang="ru-RU" sz="1050" u="none" strike="noStrike" dirty="0">
                          <a:effectLst/>
                          <a:latin typeface="Times New Roman" panose="02020603050405020304" pitchFamily="18" charset="0"/>
                          <a:cs typeface="Times New Roman" panose="02020603050405020304" pitchFamily="18" charset="0"/>
                        </a:rPr>
                        <a:t> газораспределительных </a:t>
                      </a:r>
                      <a:r>
                        <a:rPr lang="ru-RU" sz="1050" b="1" u="none" strike="noStrike" dirty="0">
                          <a:effectLst/>
                          <a:latin typeface="Times New Roman" panose="02020603050405020304" pitchFamily="18" charset="0"/>
                          <a:cs typeface="Times New Roman" panose="02020603050405020304" pitchFamily="18" charset="0"/>
                        </a:rPr>
                        <a:t>организаций </a:t>
                      </a:r>
                      <a:r>
                        <a:rPr lang="ru-RU" sz="1050" u="none" strike="noStrike" dirty="0">
                          <a:effectLst/>
                          <a:latin typeface="Times New Roman" panose="02020603050405020304" pitchFamily="18" charset="0"/>
                          <a:cs typeface="Times New Roman" panose="02020603050405020304" pitchFamily="18" charset="0"/>
                        </a:rPr>
                        <a:t>в отношении объектов газораспределительных сетей, созданных в рамках реализации мероприятий по </a:t>
                      </a:r>
                      <a:r>
                        <a:rPr lang="ru-RU" sz="1050" u="none" strike="noStrike" dirty="0" err="1">
                          <a:effectLst/>
                          <a:latin typeface="Times New Roman" panose="02020603050405020304" pitchFamily="18" charset="0"/>
                          <a:cs typeface="Times New Roman" panose="02020603050405020304" pitchFamily="18" charset="0"/>
                        </a:rPr>
                        <a:t>догазификации</a:t>
                      </a:r>
                      <a:r>
                        <a:rPr lang="ru-RU" sz="1050" u="none" strike="noStrike" dirty="0">
                          <a:effectLst/>
                          <a:latin typeface="Times New Roman" panose="02020603050405020304" pitchFamily="18" charset="0"/>
                          <a:cs typeface="Times New Roman" panose="02020603050405020304" pitchFamily="18" charset="0"/>
                        </a:rPr>
                        <a:t> населенных пунктов на территории Липецкой области в соответствии с региональной программой газификации жилищно-коммунального хозяйства, промышленных и иных организаций Липецкой области</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4 241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1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-99 324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да, </a:t>
                      </a:r>
                      <a:br>
                        <a:rPr lang="ru-RU" sz="1050" u="none" strike="noStrike">
                          <a:effectLst/>
                          <a:latin typeface="Times New Roman" panose="02020603050405020304" pitchFamily="18" charset="0"/>
                          <a:cs typeface="Times New Roman" panose="02020603050405020304" pitchFamily="18" charset="0"/>
                        </a:rPr>
                      </a:br>
                      <a:r>
                        <a:rPr lang="ru-RU" sz="1050" u="none" strike="noStrike">
                          <a:effectLst/>
                          <a:latin typeface="Times New Roman" panose="02020603050405020304" pitchFamily="18" charset="0"/>
                          <a:cs typeface="Times New Roman" panose="02020603050405020304" pitchFamily="18" charset="0"/>
                        </a:rPr>
                        <a:t>сохранить</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924750"/>
                  </a:ext>
                </a:extLst>
              </a:tr>
              <a:tr h="215130">
                <a:tc gridSpan="8">
                  <a:txBody>
                    <a:bodyPr/>
                    <a:lstStyle/>
                    <a:p>
                      <a:pPr algn="ctr" fontAlgn="ctr">
                        <a:lnSpc>
                          <a:spcPct val="80000"/>
                        </a:lnSpc>
                      </a:pPr>
                      <a:r>
                        <a:rPr lang="ru-RU" sz="1050" b="1" u="none" strike="noStrike" dirty="0">
                          <a:effectLst/>
                          <a:latin typeface="Times New Roman" panose="02020603050405020304" pitchFamily="18" charset="0"/>
                          <a:cs typeface="Times New Roman" panose="02020603050405020304" pitchFamily="18" charset="0"/>
                        </a:rPr>
                        <a:t>Куратор - министерство экономического развития Липецкой области</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592597561"/>
                  </a:ext>
                </a:extLst>
              </a:tr>
              <a:tr h="710185">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12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a:effectLst/>
                          <a:latin typeface="Times New Roman" panose="02020603050405020304" pitchFamily="18" charset="0"/>
                          <a:cs typeface="Times New Roman" panose="02020603050405020304" pitchFamily="18" charset="0"/>
                        </a:rPr>
                        <a:t>01.01.2019</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действующая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l" fontAlgn="ctr">
                        <a:lnSpc>
                          <a:spcPct val="80000"/>
                        </a:lnSpc>
                      </a:pPr>
                      <a:r>
                        <a:rPr lang="ru-RU" sz="1050" u="none" strike="noStrike" dirty="0">
                          <a:effectLst/>
                          <a:latin typeface="Times New Roman" panose="02020603050405020304" pitchFamily="18" charset="0"/>
                          <a:cs typeface="Times New Roman" panose="02020603050405020304" pitchFamily="18" charset="0"/>
                        </a:rPr>
                        <a:t> Льгота по </a:t>
                      </a:r>
                      <a:r>
                        <a:rPr lang="ru-RU" sz="1050" b="1" u="none" strike="noStrike" dirty="0">
                          <a:effectLst/>
                          <a:latin typeface="Times New Roman" panose="02020603050405020304" pitchFamily="18" charset="0"/>
                          <a:cs typeface="Times New Roman" panose="02020603050405020304" pitchFamily="18" charset="0"/>
                        </a:rPr>
                        <a:t>налогу на имущество организаций </a:t>
                      </a:r>
                      <a:r>
                        <a:rPr lang="ru-RU" sz="1050" u="none" strike="noStrike" dirty="0">
                          <a:effectLst/>
                          <a:latin typeface="Times New Roman" panose="02020603050405020304" pitchFamily="18" charset="0"/>
                          <a:cs typeface="Times New Roman" panose="02020603050405020304" pitchFamily="18" charset="0"/>
                        </a:rPr>
                        <a:t>- вычет из налогооблагаемой базы 150 кв. метров  площади объекта недвижимого имущества (административно-деловых центров, торговых центров, помещений в них, офисов, торговых объектов, объектов общественного питания и бытового обслуживания), принадлежащего налогоплательщику, применяющему специальный налоговый режим</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28 507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540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-15 099 </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80000"/>
                        </a:lnSpc>
                      </a:pPr>
                      <a:r>
                        <a:rPr lang="ru-RU" sz="1050" u="none" strike="noStrike" dirty="0">
                          <a:effectLst/>
                          <a:latin typeface="Times New Roman" panose="02020603050405020304" pitchFamily="18" charset="0"/>
                          <a:cs typeface="Times New Roman" panose="02020603050405020304" pitchFamily="18" charset="0"/>
                        </a:rPr>
                        <a:t>да, </a:t>
                      </a:r>
                      <a:br>
                        <a:rPr lang="ru-RU" sz="1050" u="none" strike="noStrike" dirty="0">
                          <a:effectLst/>
                          <a:latin typeface="Times New Roman" panose="02020603050405020304" pitchFamily="18" charset="0"/>
                          <a:cs typeface="Times New Roman" panose="02020603050405020304" pitchFamily="18" charset="0"/>
                        </a:rPr>
                      </a:br>
                      <a:r>
                        <a:rPr lang="ru-RU" sz="1050" u="none" strike="noStrike" dirty="0">
                          <a:effectLst/>
                          <a:latin typeface="Times New Roman" panose="02020603050405020304" pitchFamily="18" charset="0"/>
                          <a:cs typeface="Times New Roman" panose="02020603050405020304" pitchFamily="18" charset="0"/>
                        </a:rPr>
                        <a:t>сохранить</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053955"/>
                  </a:ext>
                </a:extLst>
              </a:tr>
            </a:tbl>
          </a:graphicData>
        </a:graphic>
      </p:graphicFrame>
      <p:sp>
        <p:nvSpPr>
          <p:cNvPr id="9" name="Прямоугольник 8"/>
          <p:cNvSpPr/>
          <p:nvPr/>
        </p:nvSpPr>
        <p:spPr>
          <a:xfrm>
            <a:off x="163483" y="5584801"/>
            <a:ext cx="9615949" cy="1418850"/>
          </a:xfrm>
          <a:prstGeom prst="rect">
            <a:avLst/>
          </a:prstGeom>
        </p:spPr>
        <p:txBody>
          <a:bodyPr wrap="square">
            <a:spAutoFit/>
          </a:bodyPr>
          <a:lstStyle/>
          <a:p>
            <a:pPr indent="354013" algn="just">
              <a:lnSpc>
                <a:spcPct val="80000"/>
              </a:lnSpc>
              <a:spcAft>
                <a:spcPts val="600"/>
              </a:spcAft>
              <a:defRPr/>
            </a:pPr>
            <a:r>
              <a:rPr lang="ru-RU" sz="1400" b="1" dirty="0">
                <a:latin typeface="Times New Roman" panose="02020603050405020304" pitchFamily="18" charset="0"/>
                <a:cs typeface="Times New Roman" panose="02020603050405020304" pitchFamily="18" charset="0"/>
              </a:rPr>
              <a:t>Следует отметить, что по итогам оценки эффективности налоговых расходов за 2023 год, которая включает оценки целесообразности и результативности, кураторами признаются вышеуказанные льготы эффективными, несмотря на отрицательный бюджетный эффект, рассчитанный министерством экономического развития Липецкой области. </a:t>
            </a:r>
          </a:p>
          <a:p>
            <a:pPr indent="354013" algn="just">
              <a:lnSpc>
                <a:spcPct val="80000"/>
              </a:lnSpc>
              <a:defRPr/>
            </a:pPr>
            <a:r>
              <a:rPr lang="ru-RU" sz="1400" b="1" dirty="0">
                <a:latin typeface="Times New Roman" panose="02020603050405020304" pitchFamily="18" charset="0"/>
                <a:cs typeface="Times New Roman" panose="02020603050405020304" pitchFamily="18" charset="0"/>
              </a:rPr>
              <a:t>Гипотеза 3.1 «Не все действующие в Липецкой области стимулирующие налоговые расходы применительно к налогу на прибыль и налогу на имущество положительно повлияли на бюджет Липецкой области» подтверждается.</a:t>
            </a:r>
          </a:p>
          <a:p>
            <a:pPr indent="354013" algn="just">
              <a:defRPr/>
            </a:pPr>
            <a:endParaRPr lang="ru-RU" sz="1400" b="1" dirty="0">
              <a:latin typeface="Times New Roman" panose="02020603050405020304" pitchFamily="18" charset="0"/>
              <a:cs typeface="Times New Roman" panose="02020603050405020304" pitchFamily="18" charset="0"/>
            </a:endParaRPr>
          </a:p>
        </p:txBody>
      </p:sp>
      <p:pic>
        <p:nvPicPr>
          <p:cNvPr id="10" name="Рисунок 9" descr="Восклицательный знак">
            <a:extLst>
              <a:ext uri="{FF2B5EF4-FFF2-40B4-BE49-F238E27FC236}">
                <a16:creationId xmlns:a16="http://schemas.microsoft.com/office/drawing/2014/main" id="{3B0ABC28-B791-4C04-1DF1-CD4F48E26529}"/>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188751" y="6294226"/>
            <a:ext cx="399081" cy="298972"/>
          </a:xfrm>
          <a:prstGeom prst="rect">
            <a:avLst/>
          </a:prstGeom>
        </p:spPr>
      </p:pic>
    </p:spTree>
    <p:extLst>
      <p:ext uri="{BB962C8B-B14F-4D97-AF65-F5344CB8AC3E}">
        <p14:creationId xmlns:p14="http://schemas.microsoft.com/office/powerpoint/2010/main" val="2452661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2B861-DFD4-C22A-491C-36783D825334}"/>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9CBA78CD-BE73-131F-F225-BC88E3AE950D}"/>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44</a:t>
            </a:fld>
            <a:endParaRPr lang="en-US" altLang="ru-RU" dirty="0"/>
          </a:p>
        </p:txBody>
      </p:sp>
      <p:pic>
        <p:nvPicPr>
          <p:cNvPr id="23" name="Рисунок 27">
            <a:extLst>
              <a:ext uri="{FF2B5EF4-FFF2-40B4-BE49-F238E27FC236}">
                <a16:creationId xmlns:a16="http://schemas.microsoft.com/office/drawing/2014/main" id="{0B76687B-480D-83DF-82FC-D7E78BA5E0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87CE4589-E6E3-3056-26A4-15C9A14DB730}"/>
              </a:ext>
            </a:extLst>
          </p:cNvPr>
          <p:cNvSpPr/>
          <p:nvPr/>
        </p:nvSpPr>
        <p:spPr>
          <a:xfrm>
            <a:off x="372569" y="1623661"/>
            <a:ext cx="9322444" cy="4437177"/>
          </a:xfrm>
          <a:prstGeom prst="rect">
            <a:avLst/>
          </a:prstGeom>
        </p:spPr>
        <p:txBody>
          <a:bodyPr wrap="square">
            <a:spAutoFit/>
          </a:bodyPr>
          <a:lstStyle/>
          <a:p>
            <a:pPr algn="ctr">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Основные принципы оценки совокупного бюджетного эффекта:</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самоокупаемость (дополнительные доходы от налоговый льготы должны окупать выпадающие доходы);</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долговая устойчивость (эффективные льготы не приводят к росту долговой нагрузки);</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межбюджетное стимулирование </a:t>
            </a:r>
            <a:r>
              <a:rPr lang="ru-RU" sz="1400" b="1" dirty="0">
                <a:latin typeface="Times New Roman" panose="02020603050405020304" pitchFamily="18" charset="0"/>
                <a:cs typeface="Times New Roman" panose="02020603050405020304" pitchFamily="18" charset="0"/>
              </a:rPr>
              <a:t>(создание стимулов для отмены неэффективных льгот на муниципальном уровне).</a:t>
            </a:r>
          </a:p>
          <a:p>
            <a:pPr algn="just">
              <a:lnSpc>
                <a:spcPct val="120000"/>
              </a:lnSpc>
              <a:tabLst>
                <a:tab pos="355600" algn="l"/>
              </a:tabLst>
              <a:defRPr/>
            </a:pPr>
            <a:endParaRPr lang="ru-RU" sz="1400" b="1" dirty="0">
              <a:latin typeface="Times New Roman" panose="02020603050405020304" pitchFamily="18" charset="0"/>
              <a:cs typeface="Times New Roman" panose="02020603050405020304" pitchFamily="18" charset="0"/>
            </a:endParaRPr>
          </a:p>
          <a:p>
            <a:pPr indent="355600" algn="just">
              <a:lnSpc>
                <a:spcPct val="120000"/>
              </a:lnSpc>
              <a:spcAft>
                <a:spcPts val="600"/>
              </a:spcAft>
              <a:tabLst>
                <a:tab pos="355600" algn="l"/>
              </a:tabLst>
              <a:defRPr/>
            </a:pPr>
            <a:r>
              <a:rPr lang="ru-RU" sz="1400" dirty="0">
                <a:latin typeface="Times New Roman" panose="02020603050405020304" pitchFamily="18" charset="0"/>
                <a:cs typeface="Times New Roman" panose="02020603050405020304" pitchFamily="18" charset="0"/>
              </a:rPr>
              <a:t>Следует отметить, что </a:t>
            </a:r>
            <a:r>
              <a:rPr lang="ru-RU" sz="1400" b="1" dirty="0">
                <a:latin typeface="Times New Roman" panose="02020603050405020304" pitchFamily="18" charset="0"/>
                <a:cs typeface="Times New Roman" panose="02020603050405020304" pitchFamily="18" charset="0"/>
              </a:rPr>
              <a:t>результаты проведенной</a:t>
            </a:r>
            <a:r>
              <a:rPr lang="ru-RU" altLang="ru-RU" sz="1400" b="1" dirty="0">
                <a:latin typeface="Times New Roman" panose="02020603050405020304" pitchFamily="18" charset="0"/>
                <a:cs typeface="Times New Roman" panose="02020603050405020304" pitchFamily="18" charset="0"/>
              </a:rPr>
              <a:t> министерством экономического развития Липецкой области оценки совокупного бюджетного эффекта (самоокупаемости) стимулирующих налоговых расходов Липецкой области до кураторов налоговых расходов не доводятся и, как следствие, кураторами не учитываются.</a:t>
            </a:r>
          </a:p>
          <a:p>
            <a:pPr indent="355600" algn="just">
              <a:lnSpc>
                <a:spcPct val="120000"/>
              </a:lnSpc>
              <a:spcAft>
                <a:spcPts val="600"/>
              </a:spcAft>
              <a:tabLst>
                <a:tab pos="355600" algn="l"/>
              </a:tabLst>
              <a:defRPr/>
            </a:pPr>
            <a:endParaRPr lang="ru-RU" altLang="ru-RU" sz="1400" b="1" dirty="0">
              <a:latin typeface="Times New Roman" panose="02020603050405020304" pitchFamily="18" charset="0"/>
              <a:cs typeface="Times New Roman" panose="02020603050405020304" pitchFamily="18" charset="0"/>
            </a:endParaRPr>
          </a:p>
          <a:p>
            <a:pPr indent="355600" algn="just">
              <a:lnSpc>
                <a:spcPct val="120000"/>
              </a:lnSpc>
              <a:spcAft>
                <a:spcPts val="600"/>
              </a:spcAft>
              <a:tabLst>
                <a:tab pos="355600" algn="l"/>
              </a:tabLst>
              <a:defRPr/>
            </a:pPr>
            <a:r>
              <a:rPr lang="ru-RU" sz="1400" b="1" dirty="0">
                <a:latin typeface="Times New Roman" panose="02020603050405020304" pitchFamily="18" charset="0"/>
                <a:cs typeface="Times New Roman" panose="02020603050405020304" pitchFamily="18" charset="0"/>
              </a:rPr>
              <a:t>Гипотеза 3.2 «Отсутствие дальнейшего взаимодействия органа исполнительной власти Липецкой области, уполномоченного проводить оценку совокупного бюджетного эффекта (самоокупаемости) стимулирующих налоговых расходов Липецкой области (министерство экономического развития Липецкой области) с кураторами налоговых расходов с целью обмена информацией по результатам проведенной оценки» подтверждается.</a:t>
            </a:r>
          </a:p>
          <a:p>
            <a:pPr indent="355600" algn="just">
              <a:lnSpc>
                <a:spcPct val="120000"/>
              </a:lnSpc>
              <a:spcAft>
                <a:spcPts val="600"/>
              </a:spcAft>
              <a:tabLst>
                <a:tab pos="355600" algn="l"/>
              </a:tabLst>
              <a:defRPr/>
            </a:pPr>
            <a:endParaRPr lang="ru-RU" altLang="ru-RU" sz="1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7ABA2A7-34EC-2496-CFF4-F97AE1DE48DD}"/>
              </a:ext>
            </a:extLst>
          </p:cNvPr>
          <p:cNvSpPr txBox="1"/>
          <p:nvPr/>
        </p:nvSpPr>
        <p:spPr>
          <a:xfrm>
            <a:off x="749416" y="895290"/>
            <a:ext cx="8568752" cy="523220"/>
          </a:xfrm>
          <a:prstGeom prst="rect">
            <a:avLst/>
          </a:prstGeom>
          <a:solidFill>
            <a:schemeClr val="accent5">
              <a:lumMod val="20000"/>
              <a:lumOff val="80000"/>
            </a:schemeClr>
          </a:solidFill>
          <a:ln>
            <a:solidFill>
              <a:schemeClr val="accent5">
                <a:lumMod val="50000"/>
              </a:schemeClr>
            </a:solidFill>
          </a:ln>
        </p:spPr>
        <p:txBody>
          <a:bodyPr wrap="square">
            <a:spAutoFit/>
          </a:bodyPr>
          <a:lstStyle/>
          <a:p>
            <a:pPr algn="ctr"/>
            <a:r>
              <a:rPr lang="ru-RU" sz="1400" b="1" dirty="0">
                <a:latin typeface="Times New Roman" panose="02020603050405020304" pitchFamily="18" charset="0"/>
                <a:cs typeface="Times New Roman" panose="02020603050405020304" pitchFamily="18" charset="0"/>
              </a:rPr>
              <a:t>Рекомендации субъектам Российской Федерации по повышению качества оценки эффективности налоговых расходов, обусловленных налоговыми льготами, освобождениями и иными преференциями</a:t>
            </a:r>
          </a:p>
        </p:txBody>
      </p:sp>
      <p:sp>
        <p:nvSpPr>
          <p:cNvPr id="4" name="Стрелка вниз 29">
            <a:extLst>
              <a:ext uri="{FF2B5EF4-FFF2-40B4-BE49-F238E27FC236}">
                <a16:creationId xmlns:a16="http://schemas.microsoft.com/office/drawing/2014/main" id="{09817612-6D48-6E29-F77F-C9470CD988AA}"/>
              </a:ext>
            </a:extLst>
          </p:cNvPr>
          <p:cNvSpPr/>
          <p:nvPr/>
        </p:nvSpPr>
        <p:spPr>
          <a:xfrm>
            <a:off x="4826402" y="1460058"/>
            <a:ext cx="414779" cy="178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descr="Восклицательный знак">
            <a:extLst>
              <a:ext uri="{FF2B5EF4-FFF2-40B4-BE49-F238E27FC236}">
                <a16:creationId xmlns:a16="http://schemas.microsoft.com/office/drawing/2014/main" id="{52A2D10F-8DB2-66F6-D05B-BBEA3B2DD84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467467" y="4333186"/>
            <a:ext cx="399081" cy="298972"/>
          </a:xfrm>
          <a:prstGeom prst="rect">
            <a:avLst/>
          </a:prstGeom>
        </p:spPr>
      </p:pic>
      <p:sp>
        <p:nvSpPr>
          <p:cNvPr id="9" name="TextBox 8">
            <a:extLst>
              <a:ext uri="{FF2B5EF4-FFF2-40B4-BE49-F238E27FC236}">
                <a16:creationId xmlns:a16="http://schemas.microsoft.com/office/drawing/2014/main" id="{2CB4AB11-A355-30C3-3334-98BEFB889A85}"/>
              </a:ext>
            </a:extLst>
          </p:cNvPr>
          <p:cNvSpPr txBox="1"/>
          <p:nvPr/>
        </p:nvSpPr>
        <p:spPr>
          <a:xfrm>
            <a:off x="143610" y="0"/>
            <a:ext cx="8568752" cy="742511"/>
          </a:xfrm>
          <a:prstGeom prst="rect">
            <a:avLst/>
          </a:prstGeom>
          <a:noFill/>
        </p:spPr>
        <p:txBody>
          <a:bodyPr wrap="square">
            <a:spAutoFit/>
          </a:bodyPr>
          <a:lstStyle/>
          <a:p>
            <a:pPr algn="ctr" fontAlgn="ctr">
              <a:lnSpc>
                <a:spcPct val="80000"/>
              </a:lnSpc>
              <a:buNone/>
            </a:pPr>
            <a:r>
              <a:rPr lang="ru-RU" sz="1300" b="1" u="none" strike="noStrike" dirty="0">
                <a:solidFill>
                  <a:schemeClr val="bg1"/>
                </a:solidFill>
                <a:effectLst/>
                <a:latin typeface="Times New Roman" panose="02020603050405020304" pitchFamily="18" charset="0"/>
                <a:cs typeface="Times New Roman" panose="02020603050405020304" pitchFamily="18" charset="0"/>
              </a:rPr>
              <a:t>Гипотеза 3.2 «Отсутствие дальнейшего взаимодействия органа исполнительной власти Липецкой области, уполномоченного проводить оценку совокупного бюджетного эффекта (самоокупаемости) стимулирующих налоговых расходов Липецкой области (министерство экономического развития Липецкой области) с кураторами налоговых расходов с целью обмена информацией по результатам проведенной оценки» </a:t>
            </a:r>
            <a:endParaRPr lang="ru-RU" sz="1300" b="1" i="0" u="none" strike="noStrike"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351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D9821-6428-39A4-0432-469DA238D8CC}"/>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FC60B933-E986-5D09-DA9B-0537519DAA16}"/>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45</a:t>
            </a:fld>
            <a:endParaRPr lang="en-US" altLang="ru-RU" dirty="0"/>
          </a:p>
        </p:txBody>
      </p:sp>
      <p:pic>
        <p:nvPicPr>
          <p:cNvPr id="23" name="Рисунок 27">
            <a:extLst>
              <a:ext uri="{FF2B5EF4-FFF2-40B4-BE49-F238E27FC236}">
                <a16:creationId xmlns:a16="http://schemas.microsoft.com/office/drawing/2014/main" id="{853A8B5E-B4A8-7F04-8FBD-DFC46B9EAE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87E9FF38-1BBC-F53F-DD58-A9F0FD18546D}"/>
              </a:ext>
            </a:extLst>
          </p:cNvPr>
          <p:cNvSpPr/>
          <p:nvPr/>
        </p:nvSpPr>
        <p:spPr>
          <a:xfrm>
            <a:off x="350335" y="895290"/>
            <a:ext cx="9322444" cy="4981941"/>
          </a:xfrm>
          <a:prstGeom prst="rect">
            <a:avLst/>
          </a:prstGeom>
        </p:spPr>
        <p:txBody>
          <a:bodyPr wrap="square">
            <a:spAutoFit/>
          </a:bodyPr>
          <a:lstStyle/>
          <a:p>
            <a:pPr indent="355600" algn="just">
              <a:lnSpc>
                <a:spcPct val="120000"/>
              </a:lnSpc>
              <a:tabLst>
                <a:tab pos="355600" algn="l"/>
              </a:tabLst>
              <a:defRPr/>
            </a:pPr>
            <a:r>
              <a:rPr lang="ru-RU" altLang="ru-RU" sz="1400" dirty="0">
                <a:latin typeface="Times New Roman" panose="02020603050405020304" pitchFamily="18" charset="0"/>
                <a:cs typeface="Times New Roman" panose="02020603050405020304" pitchFamily="18" charset="0"/>
              </a:rPr>
              <a:t>Министерством экономического развития Липецкой области</a:t>
            </a:r>
            <a:r>
              <a:rPr lang="ru-RU" sz="1400" dirty="0">
                <a:latin typeface="Times New Roman" panose="02020603050405020304" pitchFamily="18" charset="0"/>
                <a:cs typeface="Times New Roman" panose="02020603050405020304" pitchFamily="18" charset="0"/>
              </a:rPr>
              <a:t> оценка совокупного бюджетного эффекта (самоокупаемости) рассчитывается в отношении стимулирующих налоговых расходов, обусловленных льготами по налогу на прибыль организаций и налогу на имущество организаций, что обусловлено в том числе последующим использованием результатов оценки при расчете индекса налогового потенциала субъекта Российской Федерации в соответствии с постановлением Правительства Российской Федерации от 22.11.2004 № 670 «О распределении дотаций на выравнивание бюджетной обеспеченности субъектов Российской Федерации». </a:t>
            </a:r>
          </a:p>
          <a:p>
            <a:pPr indent="355600"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При </a:t>
            </a:r>
            <a:r>
              <a:rPr lang="ru-RU" sz="1400" b="1" dirty="0">
                <a:latin typeface="Times New Roman" panose="02020603050405020304" pitchFamily="18" charset="0"/>
                <a:cs typeface="Times New Roman" panose="02020603050405020304" pitchFamily="18" charset="0"/>
              </a:rPr>
              <a:t>этом в Постановлении Правительства РФ от 22.06.2019 № 796 отсутствуют ограничения на проведение оценки совокупного бюджетного эффекта (самоокупаемости) в отношении стимулирующих налоговых расходов, обусловленных иными налоговыми льготами. </a:t>
            </a:r>
          </a:p>
          <a:p>
            <a:pPr indent="355600" algn="just">
              <a:lnSpc>
                <a:spcPct val="120000"/>
              </a:lnSpc>
              <a:tabLst>
                <a:tab pos="355600" algn="l"/>
              </a:tabLst>
              <a:defRPr/>
            </a:pPr>
            <a:endParaRPr lang="ru-RU" sz="1400" b="1" dirty="0">
              <a:latin typeface="Times New Roman" panose="02020603050405020304" pitchFamily="18" charset="0"/>
              <a:cs typeface="Times New Roman" panose="02020603050405020304" pitchFamily="18" charset="0"/>
            </a:endParaRPr>
          </a:p>
          <a:p>
            <a:pPr indent="355600" algn="just">
              <a:lnSpc>
                <a:spcPct val="120000"/>
              </a:lnSpc>
              <a:tabLst>
                <a:tab pos="355600" algn="l"/>
              </a:tabLst>
              <a:defRPr/>
            </a:pPr>
            <a:r>
              <a:rPr lang="ru-RU" sz="1400" b="1" dirty="0">
                <a:latin typeface="Times New Roman" panose="02020603050405020304" pitchFamily="18" charset="0"/>
                <a:cs typeface="Times New Roman" panose="02020603050405020304" pitchFamily="18" charset="0"/>
              </a:rPr>
              <a:t>Несмотря на отсутствие ограничений, министерство экономического развития  Липецкой области не использует право проведения </a:t>
            </a:r>
            <a:r>
              <a:rPr lang="ru-RU" sz="1400" dirty="0">
                <a:latin typeface="Times New Roman" panose="02020603050405020304" pitchFamily="18" charset="0"/>
                <a:cs typeface="Times New Roman" panose="02020603050405020304" pitchFamily="18" charset="0"/>
              </a:rPr>
              <a:t>оценки совокупного бюджетного эффекта (самоокупаемости) в отношении стимулирующих налоговых расходов, обусловленных </a:t>
            </a:r>
            <a:r>
              <a:rPr lang="ru-RU" sz="1400" b="1" dirty="0">
                <a:latin typeface="Times New Roman" panose="02020603050405020304" pitchFamily="18" charset="0"/>
                <a:cs typeface="Times New Roman" panose="02020603050405020304" pitchFamily="18" charset="0"/>
              </a:rPr>
              <a:t>иными налоговыми льготами. </a:t>
            </a:r>
          </a:p>
          <a:p>
            <a:pPr indent="355600"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Следовательно, </a:t>
            </a:r>
            <a:r>
              <a:rPr lang="ru-RU" altLang="ru-RU" sz="1400" b="1" dirty="0">
                <a:latin typeface="Times New Roman" panose="02020603050405020304" pitchFamily="18" charset="0"/>
                <a:cs typeface="Times New Roman" panose="02020603050405020304" pitchFamily="18" charset="0"/>
              </a:rPr>
              <a:t>совокупный бюджетный эффект (самоокупаемость) </a:t>
            </a:r>
            <a:r>
              <a:rPr lang="ru-RU" altLang="ru-RU" sz="1400" dirty="0">
                <a:latin typeface="Times New Roman" panose="02020603050405020304" pitchFamily="18" charset="0"/>
                <a:cs typeface="Times New Roman" panose="02020603050405020304" pitchFamily="18" charset="0"/>
              </a:rPr>
              <a:t>стимулирующих налоговых расходов Липецкой области</a:t>
            </a:r>
            <a:r>
              <a:rPr lang="ru-RU" altLang="ru-RU" sz="1400" b="1" dirty="0">
                <a:latin typeface="Times New Roman" panose="02020603050405020304" pitchFamily="18" charset="0"/>
                <a:cs typeface="Times New Roman" panose="02020603050405020304" pitchFamily="18" charset="0"/>
              </a:rPr>
              <a:t>, обусловленных иными налоговыми льготами</a:t>
            </a:r>
            <a:r>
              <a:rPr lang="ru-RU" altLang="ru-RU" sz="1400" dirty="0">
                <a:latin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cs typeface="Times New Roman" panose="02020603050405020304" pitchFamily="18" charset="0"/>
              </a:rPr>
              <a:t>не оценивается</a:t>
            </a:r>
            <a:r>
              <a:rPr lang="ru-RU" altLang="ru-RU" sz="1400" dirty="0">
                <a:latin typeface="Times New Roman" panose="02020603050405020304" pitchFamily="18" charset="0"/>
                <a:cs typeface="Times New Roman" panose="02020603050405020304" pitchFamily="18" charset="0"/>
              </a:rPr>
              <a:t>.</a:t>
            </a:r>
          </a:p>
          <a:p>
            <a:pPr indent="355600" algn="just">
              <a:lnSpc>
                <a:spcPct val="120000"/>
              </a:lnSpc>
              <a:tabLst>
                <a:tab pos="355600" algn="l"/>
              </a:tabLst>
              <a:defRPr/>
            </a:pPr>
            <a:endParaRPr lang="ru-RU" sz="1400" dirty="0">
              <a:latin typeface="Times New Roman" panose="02020603050405020304" pitchFamily="18" charset="0"/>
              <a:cs typeface="Times New Roman" panose="02020603050405020304" pitchFamily="18" charset="0"/>
            </a:endParaRPr>
          </a:p>
          <a:p>
            <a:pPr indent="355600" algn="just">
              <a:lnSpc>
                <a:spcPct val="120000"/>
              </a:lnSpc>
              <a:tabLst>
                <a:tab pos="355600" algn="l"/>
              </a:tabLst>
              <a:defRPr/>
            </a:pPr>
            <a:r>
              <a:rPr lang="ru-RU" altLang="ru-RU" sz="1400" b="1" dirty="0">
                <a:latin typeface="Times New Roman" panose="02020603050405020304" pitchFamily="18" charset="0"/>
                <a:cs typeface="Times New Roman" panose="02020603050405020304" pitchFamily="18" charset="0"/>
              </a:rPr>
              <a:t>Гипотеза 3.3 «Оценка совокупного бюджетного эффекта (самоокупаемости) в Липецкой области проводится по стимулирующим налоговым расходам применительно к налогу на прибыль и налогу на имущество» подтверждается.</a:t>
            </a:r>
            <a:endParaRPr lang="ru-RU" sz="1400" dirty="0">
              <a:latin typeface="Times New Roman" panose="02020603050405020304" pitchFamily="18" charset="0"/>
              <a:cs typeface="Times New Roman" panose="02020603050405020304" pitchFamily="18" charset="0"/>
            </a:endParaRPr>
          </a:p>
        </p:txBody>
      </p:sp>
      <p:sp>
        <p:nvSpPr>
          <p:cNvPr id="8" name="TextBox 31">
            <a:extLst>
              <a:ext uri="{FF2B5EF4-FFF2-40B4-BE49-F238E27FC236}">
                <a16:creationId xmlns:a16="http://schemas.microsoft.com/office/drawing/2014/main" id="{9CA7ED89-1598-CEF5-C669-23466BB7F888}"/>
              </a:ext>
            </a:extLst>
          </p:cNvPr>
          <p:cNvSpPr txBox="1">
            <a:spLocks noChangeArrowheads="1"/>
          </p:cNvSpPr>
          <p:nvPr/>
        </p:nvSpPr>
        <p:spPr bwMode="auto">
          <a:xfrm>
            <a:off x="587831" y="0"/>
            <a:ext cx="739596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Гипотеза 3.3 «Оценка совокупного бюджетного эффекта (самоокупаемости) в Липецкой области проводится по стимулирующим налоговым расходам применительно к налогу на прибыль и налогу на имущество» </a:t>
            </a:r>
          </a:p>
          <a:p>
            <a:pPr algn="ctr" eaLnBrk="1" hangingPunct="1">
              <a:spcBef>
                <a:spcPct val="0"/>
              </a:spcBef>
              <a:buFontTx/>
              <a:buNone/>
              <a:defRPr/>
            </a:pPr>
            <a:endParaRPr lang="en-US" altLang="ru-RU" sz="1600" b="1" dirty="0">
              <a:solidFill>
                <a:schemeClr val="bg1"/>
              </a:solidFill>
              <a:latin typeface="Times New Roman" panose="02020603050405020304" pitchFamily="18" charset="0"/>
              <a:cs typeface="Times New Roman" panose="02020603050405020304" pitchFamily="18" charset="0"/>
            </a:endParaRPr>
          </a:p>
        </p:txBody>
      </p:sp>
      <p:pic>
        <p:nvPicPr>
          <p:cNvPr id="10" name="Рисунок 9" descr="Восклицательный знак">
            <a:extLst>
              <a:ext uri="{FF2B5EF4-FFF2-40B4-BE49-F238E27FC236}">
                <a16:creationId xmlns:a16="http://schemas.microsoft.com/office/drawing/2014/main" id="{7175BA8D-2934-717C-99A2-5ACAF5FFC8D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388291" y="3429000"/>
            <a:ext cx="399081" cy="298972"/>
          </a:xfrm>
          <a:prstGeom prst="rect">
            <a:avLst/>
          </a:prstGeom>
        </p:spPr>
      </p:pic>
      <p:pic>
        <p:nvPicPr>
          <p:cNvPr id="2" name="Рисунок 1" descr="Восклицательный знак">
            <a:extLst>
              <a:ext uri="{FF2B5EF4-FFF2-40B4-BE49-F238E27FC236}">
                <a16:creationId xmlns:a16="http://schemas.microsoft.com/office/drawing/2014/main" id="{32C605CA-0D65-667B-CD80-E7851A177586}"/>
              </a:ext>
            </a:extLst>
          </p:cNvPr>
          <p:cNvPicPr>
            <a:picLocks noChangeAspect="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115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8698" y="895290"/>
            <a:ext cx="399081" cy="298972"/>
          </a:xfrm>
          <a:prstGeom prst="rect">
            <a:avLst/>
          </a:prstGeom>
        </p:spPr>
      </p:pic>
      <p:pic>
        <p:nvPicPr>
          <p:cNvPr id="3" name="Рисунок 2" descr="Восклицательный знак">
            <a:extLst>
              <a:ext uri="{FF2B5EF4-FFF2-40B4-BE49-F238E27FC236}">
                <a16:creationId xmlns:a16="http://schemas.microsoft.com/office/drawing/2014/main" id="{7B08E1FE-B7F9-D98D-8261-D62D90CA6D9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388290" y="5006727"/>
            <a:ext cx="399081" cy="298972"/>
          </a:xfrm>
          <a:prstGeom prst="rect">
            <a:avLst/>
          </a:prstGeom>
        </p:spPr>
      </p:pic>
    </p:spTree>
    <p:extLst>
      <p:ext uri="{BB962C8B-B14F-4D97-AF65-F5344CB8AC3E}">
        <p14:creationId xmlns:p14="http://schemas.microsoft.com/office/powerpoint/2010/main" val="1977215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A3282-F225-071D-B31E-AFB2CAFCC8FA}"/>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5E500851-991F-A125-8F79-F5C54A61729D}"/>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46</a:t>
            </a:fld>
            <a:endParaRPr lang="en-US" altLang="ru-RU" dirty="0"/>
          </a:p>
        </p:txBody>
      </p:sp>
      <p:pic>
        <p:nvPicPr>
          <p:cNvPr id="23" name="Рисунок 27">
            <a:extLst>
              <a:ext uri="{FF2B5EF4-FFF2-40B4-BE49-F238E27FC236}">
                <a16:creationId xmlns:a16="http://schemas.microsoft.com/office/drawing/2014/main" id="{7904981D-CABB-1CD9-A952-B97CD63618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BE20C262-6E48-7B3F-2F22-D523468826D9}"/>
              </a:ext>
            </a:extLst>
          </p:cNvPr>
          <p:cNvSpPr/>
          <p:nvPr/>
        </p:nvSpPr>
        <p:spPr>
          <a:xfrm>
            <a:off x="145025" y="993869"/>
            <a:ext cx="9615949" cy="5757538"/>
          </a:xfrm>
          <a:prstGeom prst="rect">
            <a:avLst/>
          </a:prstGeom>
        </p:spPr>
        <p:txBody>
          <a:bodyPr wrap="square">
            <a:spAutoFit/>
          </a:bodyPr>
          <a:lstStyle/>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1. Льготы по региональным и по местным налогам устанавливаются и отменяются НК РФ и (или) законами субъектов Российской Федерации о налогах (и (или) нормативными правовыми актами представительных органов муниципальных образований о налогах), если иное не предусмотрено статьей 56 НК РФ.</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2. В нарушение Постановления Правительства РФ от 22.06.2019 № 796 в Липецкой области отсутствуют:</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 порядок участия соисполнителя куратора налогового расхода в проведении оценки налоговых расходов субъекта РФ;</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 порядок рассмотрения предложений о сохранении (уточнении, отмене) льгот для плательщиков, формируемых в соответствии с пунктами 11 и 20 Постановления Правительства РФ от 22.06.2019 № 796.</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3.  Постановление администрации Липецкой области от 07.10.2019 №430 не приведено в соответствие с действующим законодательством в части наименования высшего исполнительного органа и исполнительных органов Липецкой области, а также требует актуализации в соответствии с требованиями Постановления Правительства РФ от 22.06.2019 № 796 в части проведения оценки эффективности налоговых расходов.</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Министерством финансов Липецкой области совместно с министерством экономического развития Липецкой области оценка эффективности налоговых расходов Липецкой области фактически проводится в соответствии с требованиями Постановления Правительства РФ от 22.06.2019 № 796.</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4. В соответствии с рекомендациями субъектам Российской Федерации по повышению качества оценки эффективности налоговых расходов, обусловленных налоговыми льготами, освобождениями и иными преференциями, опубликованными на сайте https://minfin.gov.ru по состоянию на 05.12.2023, оценка эффективности осуществляется кураторами налоговых расходов на основании методик оценки эффективности. В Липецкой области данные методики кураторами не разрабатывались и не утверждались.</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5. В связи с отсутствием методики проведения оценки эффективности налоговых расходов установлены разные подходы ее проведения, так одни кураторы проводят оценку эффективности налоговых расходов по каждой льготе отдельно, другие оценивают налоговые расходы группами.</a:t>
            </a:r>
          </a:p>
        </p:txBody>
      </p:sp>
      <p:sp>
        <p:nvSpPr>
          <p:cNvPr id="8" name="TextBox 31">
            <a:extLst>
              <a:ext uri="{FF2B5EF4-FFF2-40B4-BE49-F238E27FC236}">
                <a16:creationId xmlns:a16="http://schemas.microsoft.com/office/drawing/2014/main" id="{4EBF6C92-6C72-72F0-0AD4-2FD753EFD63E}"/>
              </a:ext>
            </a:extLst>
          </p:cNvPr>
          <p:cNvSpPr txBox="1">
            <a:spLocks noChangeArrowheads="1"/>
          </p:cNvSpPr>
          <p:nvPr/>
        </p:nvSpPr>
        <p:spPr bwMode="auto">
          <a:xfrm>
            <a:off x="587832" y="138160"/>
            <a:ext cx="739596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Выводы</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по итогам экспертно-аналитического мероприятия</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993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18AC7-60A0-7848-8145-A645298922C8}"/>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B330A86-ABBE-960F-3FF5-AC8D750F54BE}"/>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47</a:t>
            </a:fld>
            <a:endParaRPr lang="en-US" altLang="ru-RU" dirty="0"/>
          </a:p>
        </p:txBody>
      </p:sp>
      <p:pic>
        <p:nvPicPr>
          <p:cNvPr id="23" name="Рисунок 27">
            <a:extLst>
              <a:ext uri="{FF2B5EF4-FFF2-40B4-BE49-F238E27FC236}">
                <a16:creationId xmlns:a16="http://schemas.microsoft.com/office/drawing/2014/main" id="{B45F2EA2-B6B7-A829-5805-FC0AC01454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DB98E65F-74A0-2C8F-08DF-5FE8B5B5895D}"/>
              </a:ext>
            </a:extLst>
          </p:cNvPr>
          <p:cNvSpPr/>
          <p:nvPr/>
        </p:nvSpPr>
        <p:spPr>
          <a:xfrm>
            <a:off x="145025" y="674981"/>
            <a:ext cx="9615949" cy="6274603"/>
          </a:xfrm>
          <a:prstGeom prst="rect">
            <a:avLst/>
          </a:prstGeom>
        </p:spPr>
        <p:txBody>
          <a:bodyPr wrap="square">
            <a:spAutoFit/>
          </a:bodyPr>
          <a:lstStyle/>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Как следствие, оценка эффективности налоговых расходов в группе приводит к некорректному выводу о востребованности льгот в составе данной группы.</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6. В ряде муниципальных образований (Приложении №1) в проверяемом периоде порядки по формированию перечня налоговых расходов муниципального образования и оценки налоговых расходов муниципального образования не разрабатывались и не утверждались. </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Отсутствие данных порядков, в случае возникновения налоговых расходов, оказывает</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отрицательное влияние на исполнение полномочий данными муниципальными образованиями в части формирования перечня налоговых расходов и проведения оценки налоговых расходов.</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7. Решением Совета депутатов городского поселения г. Задонска Задонского района Липецкой области от 26.11.2009   № 296 «О проекте положения о земельном налоге на территории городского поселения город Задонск Задонского муниципального района Липецкой области» на территории городского поселения город Задонск Задонского муниципального района Липецкой области установлена налоговая льгота по земельному налогу.</a:t>
            </a:r>
          </a:p>
          <a:p>
            <a:pPr indent="354013" algn="just">
              <a:lnSpc>
                <a:spcPct val="120000"/>
              </a:lnSpc>
              <a:defRPr/>
            </a:pPr>
            <a:r>
              <a:rPr lang="ru-RU" sz="1400" dirty="0">
                <a:latin typeface="Times New Roman" panose="02020603050405020304" pitchFamily="18" charset="0"/>
                <a:cs typeface="Times New Roman" panose="02020603050405020304" pitchFamily="18" charset="0"/>
              </a:rPr>
              <a:t>В нарушение статьи 174.3. БК РФ и Решения Совета депутатов г. Задонска Задонского района от 20.02.2020 № 249 «О Положении о бюджетном процессе городского поселения город Задонск Задонского муниципального района Липецкой области Российской Федерации» администрацией города Задонска не были разработаны порядки по формированию перечня налоговых расходов и оценки эффективности налоговых расходов городского поселения город Задонск.</a:t>
            </a:r>
          </a:p>
          <a:p>
            <a:pPr indent="354013" algn="just">
              <a:lnSpc>
                <a:spcPct val="120000"/>
              </a:lnSpc>
              <a:defRPr/>
            </a:pPr>
            <a:r>
              <a:rPr lang="ru-RU" sz="1400" dirty="0">
                <a:latin typeface="Times New Roman" panose="02020603050405020304" pitchFamily="18" charset="0"/>
                <a:cs typeface="Times New Roman" panose="02020603050405020304" pitchFamily="18" charset="0"/>
              </a:rPr>
              <a:t>В связи с чем формирование перечня и оценка налоговых расходов проводились не городским поселением город Задонск, а администрацией Задонского муниципального района с применением норм постановления администрации Задонского муниципального района Липецкой области №377 от 31.07.2020 года «Об утверждении порядков формирования перечня налоговых расходов Задонского муниципального района и оценки налоговых расходов Задонского муниципального района», т.е. в нарушение Решения Совета депутатов г. Задонска Задонского района от 20.02.2020 № 249 «О Положении о бюджетном процессе городского поселения город Задонск Задонского муниципального района Липецкой области Российской Федерации» городским поселением город Задонск не была проведена оценка эффективности налоговых расходов.</a:t>
            </a:r>
          </a:p>
        </p:txBody>
      </p:sp>
      <p:sp>
        <p:nvSpPr>
          <p:cNvPr id="8" name="TextBox 31">
            <a:extLst>
              <a:ext uri="{FF2B5EF4-FFF2-40B4-BE49-F238E27FC236}">
                <a16:creationId xmlns:a16="http://schemas.microsoft.com/office/drawing/2014/main" id="{070B467A-7C4C-2C19-7878-A27EB11B12D1}"/>
              </a:ext>
            </a:extLst>
          </p:cNvPr>
          <p:cNvSpPr txBox="1">
            <a:spLocks noChangeArrowheads="1"/>
          </p:cNvSpPr>
          <p:nvPr/>
        </p:nvSpPr>
        <p:spPr bwMode="auto">
          <a:xfrm>
            <a:off x="741836" y="139450"/>
            <a:ext cx="739596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Выводы</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по итогам экспертно-аналитического мероприятия</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2156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3A5FC-DE8E-462C-B12E-C00F8BD6B625}"/>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E680F728-D78C-D1F7-95E7-2CD231303B6E}"/>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48</a:t>
            </a:fld>
            <a:endParaRPr lang="en-US" altLang="ru-RU" dirty="0"/>
          </a:p>
        </p:txBody>
      </p:sp>
      <p:pic>
        <p:nvPicPr>
          <p:cNvPr id="23" name="Рисунок 27">
            <a:extLst>
              <a:ext uri="{FF2B5EF4-FFF2-40B4-BE49-F238E27FC236}">
                <a16:creationId xmlns:a16="http://schemas.microsoft.com/office/drawing/2014/main" id="{8680A910-F7C9-FE1A-288E-FD1409BE60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5AF8683E-A8DF-1BFE-C638-F4E1E29E68B9}"/>
              </a:ext>
            </a:extLst>
          </p:cNvPr>
          <p:cNvSpPr/>
          <p:nvPr/>
        </p:nvSpPr>
        <p:spPr>
          <a:xfrm>
            <a:off x="259882" y="834425"/>
            <a:ext cx="9423133" cy="5757538"/>
          </a:xfrm>
          <a:prstGeom prst="rect">
            <a:avLst/>
          </a:prstGeom>
        </p:spPr>
        <p:txBody>
          <a:bodyPr wrap="square">
            <a:spAutoFit/>
          </a:bodyPr>
          <a:lstStyle/>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8. В нарушение статьи 174.3. БК РФ администрациями </a:t>
            </a:r>
            <a:r>
              <a:rPr lang="ru-RU" sz="1400" dirty="0" err="1">
                <a:latin typeface="Times New Roman" panose="02020603050405020304" pitchFamily="18" charset="0"/>
                <a:cs typeface="Times New Roman" panose="02020603050405020304" pitchFamily="18" charset="0"/>
              </a:rPr>
              <a:t>Косыревский</a:t>
            </a:r>
            <a:r>
              <a:rPr lang="ru-RU" sz="1400" dirty="0">
                <a:latin typeface="Times New Roman" panose="02020603050405020304" pitchFamily="18" charset="0"/>
                <a:cs typeface="Times New Roman" panose="02020603050405020304" pitchFamily="18" charset="0"/>
              </a:rPr>
              <a:t> сельсовет Липецкого муниципального района и </a:t>
            </a:r>
            <a:r>
              <a:rPr lang="ru-RU" sz="1400" dirty="0" err="1">
                <a:latin typeface="Times New Roman" panose="02020603050405020304" pitchFamily="18" charset="0"/>
                <a:cs typeface="Times New Roman" panose="02020603050405020304" pitchFamily="18" charset="0"/>
              </a:rPr>
              <a:t>Большекузьминский</a:t>
            </a:r>
            <a:r>
              <a:rPr lang="ru-RU" sz="1400" dirty="0">
                <a:latin typeface="Times New Roman" panose="02020603050405020304" pitchFamily="18" charset="0"/>
                <a:cs typeface="Times New Roman" panose="02020603050405020304" pitchFamily="18" charset="0"/>
              </a:rPr>
              <a:t> сельсовет Липецкого муниципального района не были разработаны порядки по формированию перечня налоговых расходов и оценки эффективности налоговых расходов, соответственно и оценка эффективности установленных налоговых льгот по земельному налогу не проводилась.</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9. В нарушение Постановления администрации Липецкой области от 07.10.2019 №430 Перечень налоговых расходов за 2024 год в информационно-телекоммуникационной сети Интернет по адресу: https://admlip.ru не размещен. </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10. При отнесении налоговых расходов к востребованным анализируется соотношение численности плательщиков, воспользовавшихся правом на льготы, и общей численности плательщиков, за 5-летний период.</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В Липецкой области минимальное значение соотношения численности плательщиков, воспользовавшихся правом на льготы, и общей численности плательщиков, за 5-летний период, для отнесения анализируемой льготы к востребованной не установлено, в связи с чем кураторами налоговых расходов признаются востребованными налоговые льготы, пользователями которых являются 1-2 плательщика.</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11. В Липецкой области более 20% действующих льгот в 2023-2024 годах были не востребованы.</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12. Учитывая, что по невостребованным налоговым льготам Липецкой области, пользователи отсутствуют, причины, указанные кураторами, для сохранения данных льгот фактически не оказывают влияние на развитие Липецкой области и носят формальный характер.</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13. Несмотря на то, что в 2023 году действовали 12 налоговых льгот, которыми не воспользовались (из них: 5 налоговых льгот, которые с 1 января 2025 года утратили силу, а 7 налоговых льгот продолжают действовать при отсутствии плательщиков налогов, воспользовавшихся  данными налоговыми льготами), в результате оценки данные налоговые расходы признаны налоговыми кураторами эффективными.</a:t>
            </a:r>
          </a:p>
          <a:p>
            <a:pPr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Аналогичная ситуация наблюдается при проведении оценки эффективности налоговых расходов муниципальных образований.</a:t>
            </a:r>
          </a:p>
        </p:txBody>
      </p:sp>
      <p:sp>
        <p:nvSpPr>
          <p:cNvPr id="8" name="TextBox 31">
            <a:extLst>
              <a:ext uri="{FF2B5EF4-FFF2-40B4-BE49-F238E27FC236}">
                <a16:creationId xmlns:a16="http://schemas.microsoft.com/office/drawing/2014/main" id="{4D5FB83E-F477-C09F-360C-35975B9B54AD}"/>
              </a:ext>
            </a:extLst>
          </p:cNvPr>
          <p:cNvSpPr txBox="1">
            <a:spLocks noChangeArrowheads="1"/>
          </p:cNvSpPr>
          <p:nvPr/>
        </p:nvSpPr>
        <p:spPr bwMode="auto">
          <a:xfrm>
            <a:off x="587832" y="138160"/>
            <a:ext cx="739596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Выводы</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по итогам экспертно-аналитического мероприятия</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59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822C9-F0B8-44F2-8A6C-0F42D066A6D7}"/>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4A9EBB67-8BF1-1B2B-119C-A448E34D4232}"/>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4</a:t>
            </a:fld>
            <a:endParaRPr lang="en-US" altLang="ru-RU" dirty="0"/>
          </a:p>
        </p:txBody>
      </p:sp>
      <p:sp>
        <p:nvSpPr>
          <p:cNvPr id="16393" name="TextBox 31">
            <a:extLst>
              <a:ext uri="{FF2B5EF4-FFF2-40B4-BE49-F238E27FC236}">
                <a16:creationId xmlns:a16="http://schemas.microsoft.com/office/drawing/2014/main" id="{DEB3313D-D46F-962C-8EB3-1FFF88596FDF}"/>
              </a:ext>
            </a:extLst>
          </p:cNvPr>
          <p:cNvSpPr txBox="1">
            <a:spLocks noChangeArrowheads="1"/>
          </p:cNvSpPr>
          <p:nvPr/>
        </p:nvSpPr>
        <p:spPr bwMode="auto">
          <a:xfrm>
            <a:off x="295714" y="0"/>
            <a:ext cx="8338147"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Матрица дизайна экспертно-аналитического мероприятия «Оценка эффективности предоставления налоговых и иных льгот и</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преимуществ на территории Липецкой области в 2023 - 2025 годах»</a:t>
            </a:r>
          </a:p>
        </p:txBody>
      </p:sp>
      <p:graphicFrame>
        <p:nvGraphicFramePr>
          <p:cNvPr id="3" name="Таблица 2">
            <a:extLst>
              <a:ext uri="{FF2B5EF4-FFF2-40B4-BE49-F238E27FC236}">
                <a16:creationId xmlns:a16="http://schemas.microsoft.com/office/drawing/2014/main" id="{1EB09592-9E96-A81F-BE5C-FBD0D75F88CB}"/>
              </a:ext>
            </a:extLst>
          </p:cNvPr>
          <p:cNvGraphicFramePr>
            <a:graphicFrameLocks noGrp="1"/>
          </p:cNvGraphicFramePr>
          <p:nvPr>
            <p:extLst>
              <p:ext uri="{D42A27DB-BD31-4B8C-83A1-F6EECF244321}">
                <p14:modId xmlns:p14="http://schemas.microsoft.com/office/powerpoint/2010/main" val="3296076978"/>
              </p:ext>
            </p:extLst>
          </p:nvPr>
        </p:nvGraphicFramePr>
        <p:xfrm>
          <a:off x="174858" y="805255"/>
          <a:ext cx="9435428" cy="5965533"/>
        </p:xfrm>
        <a:graphic>
          <a:graphicData uri="http://schemas.openxmlformats.org/drawingml/2006/table">
            <a:tbl>
              <a:tblPr>
                <a:tableStyleId>{5C22544A-7EE6-4342-B048-85BDC9FD1C3A}</a:tableStyleId>
              </a:tblPr>
              <a:tblGrid>
                <a:gridCol w="320303">
                  <a:extLst>
                    <a:ext uri="{9D8B030D-6E8A-4147-A177-3AD203B41FA5}">
                      <a16:colId xmlns:a16="http://schemas.microsoft.com/office/drawing/2014/main" val="196236166"/>
                    </a:ext>
                  </a:extLst>
                </a:gridCol>
                <a:gridCol w="1838425">
                  <a:extLst>
                    <a:ext uri="{9D8B030D-6E8A-4147-A177-3AD203B41FA5}">
                      <a16:colId xmlns:a16="http://schemas.microsoft.com/office/drawing/2014/main" val="3268293353"/>
                    </a:ext>
                  </a:extLst>
                </a:gridCol>
                <a:gridCol w="2579571">
                  <a:extLst>
                    <a:ext uri="{9D8B030D-6E8A-4147-A177-3AD203B41FA5}">
                      <a16:colId xmlns:a16="http://schemas.microsoft.com/office/drawing/2014/main" val="1277348746"/>
                    </a:ext>
                  </a:extLst>
                </a:gridCol>
                <a:gridCol w="1270534">
                  <a:extLst>
                    <a:ext uri="{9D8B030D-6E8A-4147-A177-3AD203B41FA5}">
                      <a16:colId xmlns:a16="http://schemas.microsoft.com/office/drawing/2014/main" val="3765444865"/>
                    </a:ext>
                  </a:extLst>
                </a:gridCol>
                <a:gridCol w="1568918">
                  <a:extLst>
                    <a:ext uri="{9D8B030D-6E8A-4147-A177-3AD203B41FA5}">
                      <a16:colId xmlns:a16="http://schemas.microsoft.com/office/drawing/2014/main" val="3108176781"/>
                    </a:ext>
                  </a:extLst>
                </a:gridCol>
                <a:gridCol w="1857677">
                  <a:extLst>
                    <a:ext uri="{9D8B030D-6E8A-4147-A177-3AD203B41FA5}">
                      <a16:colId xmlns:a16="http://schemas.microsoft.com/office/drawing/2014/main" val="3109225914"/>
                    </a:ext>
                  </a:extLst>
                </a:gridCol>
              </a:tblGrid>
              <a:tr h="0">
                <a:tc>
                  <a:txBody>
                    <a:bodyPr/>
                    <a:lstStyle/>
                    <a:p>
                      <a:pPr algn="ctr" fontAlgn="b">
                        <a:buNone/>
                      </a:pPr>
                      <a:endParaRPr lang="ru-RU" sz="1150" b="1" u="none" strike="noStrike" dirty="0">
                        <a:effectLst/>
                        <a:latin typeface="Times New Roman" panose="02020603050405020304" pitchFamily="18" charset="0"/>
                        <a:cs typeface="Times New Roman" panose="02020603050405020304" pitchFamily="18" charset="0"/>
                      </a:endParaRPr>
                    </a:p>
                  </a:txBody>
                  <a:tcPr marL="36000" marR="36000"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Гипотеза</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Критерий</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Методы</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Предварительный результат</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ru-RU" sz="1150" b="1" u="none" strike="noStrike" dirty="0">
                          <a:effectLst/>
                          <a:latin typeface="Times New Roman" panose="02020603050405020304" pitchFamily="18" charset="0"/>
                          <a:cs typeface="Times New Roman" panose="02020603050405020304" pitchFamily="18" charset="0"/>
                        </a:rPr>
                        <a:t>Предварительные рекомендации</a:t>
                      </a:r>
                      <a:endParaRPr lang="ru-RU"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878799"/>
                  </a:ext>
                </a:extLst>
              </a:tr>
              <a:tr h="1117555">
                <a:tc>
                  <a:txBody>
                    <a:bodyPr/>
                    <a:lstStyle/>
                    <a:p>
                      <a:pPr algn="ctr" fontAlgn="ctr">
                        <a:buNone/>
                      </a:pPr>
                      <a:r>
                        <a:rPr lang="ru-RU" sz="1150" u="none" strike="noStrike" dirty="0">
                          <a:effectLst/>
                          <a:latin typeface="Times New Roman" panose="02020603050405020304" pitchFamily="18" charset="0"/>
                          <a:cs typeface="Times New Roman" panose="02020603050405020304" pitchFamily="18" charset="0"/>
                        </a:rPr>
                        <a:t>3.2</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Отсутствие дальнейшего взаимодействия органа исполнительной власти Липецкой области, уполномоченного проводить оценку совокупного бюджетного эффекта (самоокупаемости) стимулирующих налоговых расходов Липецкой области (министерство экономического развития Липецкой области) с кураторами налоговых расходов с целью обмена информацией по результатам проведенной оценки </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Результаты оценки совокупного бюджетного эффекта (самоокупаемости) стимулирующих налоговых расходов Липецкой области не доводятся до кураторов налоговых расходов Липецкой области с целью дальнейшего использования при исполнении своих полномочий</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Анализ нормативной правовой базы; анализ информации, полученной по запросу у объектов проверки</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Отсутствие взаимодействия кураторов стимулирующих налоговых расходов применительно к налогу на прибыль и налогу на имущество и министерства экономического развития Липецкой области оказывает отрицательное влияние на результаты оценки эффективности налоговых расходов</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Министерству экономического развития Липецкой области рассмотреть вопрос об организации взаимодействия с кураторами налоговых расходов Липецкой области с целью обмена информацией по результатам проведения оценки совокупного бюджетного эффекта (самоокупаемости) по   стимулирующим налоговым расходам </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40869"/>
                  </a:ext>
                </a:extLst>
              </a:tr>
              <a:tr h="1117555">
                <a:tc>
                  <a:txBody>
                    <a:bodyPr/>
                    <a:lstStyle/>
                    <a:p>
                      <a:pPr algn="ctr" fontAlgn="ctr">
                        <a:buNone/>
                      </a:pPr>
                      <a:r>
                        <a:rPr lang="ru-RU" sz="1150" b="0" i="0" u="none" strike="noStrike" dirty="0">
                          <a:solidFill>
                            <a:srgbClr val="000000"/>
                          </a:solidFill>
                          <a:effectLst/>
                          <a:latin typeface="Times New Roman" panose="02020603050405020304" pitchFamily="18" charset="0"/>
                          <a:cs typeface="Times New Roman" panose="02020603050405020304" pitchFamily="18" charset="0"/>
                        </a:rPr>
                        <a:t>3.3</a:t>
                      </a: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Оценка совокупного бюджетного эффекта (самоокупаемости) в Липецкой области проводится по   стимулирующим налоговым расходам применительно к налогу на прибыль и налогу на имущество </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buNone/>
                      </a:pPr>
                      <a:r>
                        <a:rPr lang="ru-RU" sz="1150" u="none" strike="noStrike" dirty="0">
                          <a:effectLst/>
                          <a:latin typeface="Times New Roman" panose="02020603050405020304" pitchFamily="18" charset="0"/>
                          <a:cs typeface="Times New Roman" panose="02020603050405020304" pitchFamily="18" charset="0"/>
                        </a:rPr>
                        <a:t>Липецкая область не воспользовалась правом, данным Постановлением Правительства Российской Федерации от 22.06.2019 №796 "Об общих требованиях к оценке налоговых расходов субъектов Российской Федерации и муниципальных образований" в части проведения оценки совокупного бюджетного эффекта (самоокупаемости) в Липецкой области в отношении иных стимулирующих налоговых расходов, кроме налога на прибыль и налога на имущество</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buNone/>
                      </a:pPr>
                      <a:r>
                        <a:rPr lang="ru-RU" sz="1150" u="none" strike="noStrike" dirty="0">
                          <a:effectLst/>
                          <a:latin typeface="Times New Roman" panose="02020603050405020304" pitchFamily="18" charset="0"/>
                          <a:cs typeface="Times New Roman" panose="02020603050405020304" pitchFamily="18" charset="0"/>
                        </a:rPr>
                        <a:t>Анализ нормативной правовой базы; анализ информации, полученной по запросу у объектов проверки</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buNone/>
                      </a:pPr>
                      <a:r>
                        <a:rPr lang="ru-RU" sz="1150" u="none" strike="noStrike" dirty="0">
                          <a:effectLst/>
                          <a:latin typeface="Times New Roman" panose="02020603050405020304" pitchFamily="18" charset="0"/>
                          <a:cs typeface="Times New Roman" panose="02020603050405020304" pitchFamily="18" charset="0"/>
                        </a:rPr>
                        <a:t>В Липецкой области отсутствует оценка совокупного бюджетного эффекта (самоокупаемости) по   стимулирующим налоговым расходам применительно к иным налогам</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buNone/>
                      </a:pPr>
                      <a:r>
                        <a:rPr lang="ru-RU" sz="1150" u="none" strike="noStrike" dirty="0">
                          <a:effectLst/>
                          <a:latin typeface="Times New Roman" panose="02020603050405020304" pitchFamily="18" charset="0"/>
                          <a:cs typeface="Times New Roman" panose="02020603050405020304" pitchFamily="18" charset="0"/>
                        </a:rPr>
                        <a:t>Министерству экономического развития Липецкой области совместно с министерством финансов Липецкой области рассмотреть вопрос о проведении оценки совокупного бюджетного эффекта (самоокупаемости) по   стимулирующим налоговым расходам применительно к иным налогам </a:t>
                      </a:r>
                      <a:endParaRPr lang="ru-RU" sz="11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36000" marT="2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8470566"/>
                  </a:ext>
                </a:extLst>
              </a:tr>
            </a:tbl>
          </a:graphicData>
        </a:graphic>
      </p:graphicFrame>
      <p:pic>
        <p:nvPicPr>
          <p:cNvPr id="16" name="Рисунок 27">
            <a:extLst>
              <a:ext uri="{FF2B5EF4-FFF2-40B4-BE49-F238E27FC236}">
                <a16:creationId xmlns:a16="http://schemas.microsoft.com/office/drawing/2014/main" id="{002B11FF-BABC-9F7A-0B4A-5C5CF5E29A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436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420FA-545C-8CB9-7D8F-411C0C37B152}"/>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8150D3E2-7392-4C19-58F3-1BEEAD6DB391}"/>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49</a:t>
            </a:fld>
            <a:endParaRPr lang="en-US" altLang="ru-RU" dirty="0"/>
          </a:p>
        </p:txBody>
      </p:sp>
      <p:pic>
        <p:nvPicPr>
          <p:cNvPr id="23" name="Рисунок 27">
            <a:extLst>
              <a:ext uri="{FF2B5EF4-FFF2-40B4-BE49-F238E27FC236}">
                <a16:creationId xmlns:a16="http://schemas.microsoft.com/office/drawing/2014/main" id="{13C9A11D-DF36-D304-1FC7-B3EFB3A74E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9F8AEB05-E61C-25F0-49E7-3A8FB1B7582A}"/>
              </a:ext>
            </a:extLst>
          </p:cNvPr>
          <p:cNvSpPr/>
          <p:nvPr/>
        </p:nvSpPr>
        <p:spPr>
          <a:xfrm>
            <a:off x="259882" y="834425"/>
            <a:ext cx="9423133" cy="5499006"/>
          </a:xfrm>
          <a:prstGeom prst="rect">
            <a:avLst/>
          </a:prstGeom>
        </p:spPr>
        <p:txBody>
          <a:bodyPr wrap="square">
            <a:spAutoFit/>
          </a:bodyPr>
          <a:lstStyle/>
          <a:p>
            <a:pPr indent="354013" algn="just">
              <a:lnSpc>
                <a:spcPct val="120000"/>
              </a:lnSpc>
              <a:defRPr/>
            </a:pPr>
            <a:r>
              <a:rPr lang="ru-RU" sz="1400" dirty="0">
                <a:latin typeface="Times New Roman" panose="02020603050405020304" pitchFamily="18" charset="0"/>
                <a:cs typeface="Times New Roman" panose="02020603050405020304" pitchFamily="18" charset="0"/>
              </a:rPr>
              <a:t>14. При</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анализе результатов оценки эффективности налоговых расходов Липецкой области, предоставленные  кураторами налоговых расходов в министерство экономического развития Липецкой области в соответствии с Постановлением администрации Липецкой области №430, установлены:</a:t>
            </a:r>
          </a:p>
          <a:p>
            <a:pPr indent="354013" algn="just">
              <a:lnSpc>
                <a:spcPct val="120000"/>
              </a:lnSpc>
              <a:defRPr/>
            </a:pPr>
            <a:r>
              <a:rPr lang="ru-RU" sz="1400" dirty="0">
                <a:latin typeface="Times New Roman" panose="02020603050405020304" pitchFamily="18" charset="0"/>
                <a:cs typeface="Times New Roman" panose="02020603050405020304" pitchFamily="18" charset="0"/>
              </a:rPr>
              <a:t>- факты формального подхода к оценке эффективности налоговых расходов Липецкой области за 2023 год;</a:t>
            </a:r>
          </a:p>
          <a:p>
            <a:pPr indent="354013" algn="just">
              <a:lnSpc>
                <a:spcPct val="120000"/>
              </a:lnSpc>
              <a:defRPr/>
            </a:pPr>
            <a:r>
              <a:rPr lang="ru-RU" sz="1400" dirty="0">
                <a:latin typeface="Times New Roman" panose="02020603050405020304" pitchFamily="18" charset="0"/>
                <a:cs typeface="Times New Roman" panose="02020603050405020304" pitchFamily="18" charset="0"/>
              </a:rPr>
              <a:t>- расхождения информации о результатах оценки налоговых расходов за 2023 год, представленной налоговыми кураторами, с обобщенной информацией министерства экономического развития Липецкой области о результатах оценки эффективности налоговых расходов за 2023 год. </a:t>
            </a:r>
          </a:p>
          <a:p>
            <a:pPr indent="354013" algn="just">
              <a:lnSpc>
                <a:spcPct val="120000"/>
              </a:lnSpc>
              <a:defRPr/>
            </a:pPr>
            <a:r>
              <a:rPr lang="ru-RU" sz="1400" dirty="0">
                <a:latin typeface="Times New Roman" panose="02020603050405020304" pitchFamily="18" charset="0"/>
                <a:cs typeface="Times New Roman" panose="02020603050405020304" pitchFamily="18" charset="0"/>
              </a:rPr>
              <a:t>15. В 2024 году, несмотря на рост налоговых расходов Липецкой области стимулирующей целевой категории, эффект от них снижается по сравнению с 2023 годом (рост налоговых доходов Липецкой области в 2023 году по сравнению с 2022 годом составил 32,3% или 21 025,7 млн рублей, при этом налоговые расходы стимулирующей целевой категории увеличились на 16,5% или на 506,4 млн рублей; в 2024 году по сравнению с 2023 годом - 0,2% или на 142,0 млн рублей, при этом налоговые расходы стимулирующей целевой категории увеличились на 40,7% или на 1 452,7 млн рублей).</a:t>
            </a:r>
          </a:p>
          <a:p>
            <a:pPr indent="354013" algn="just">
              <a:lnSpc>
                <a:spcPct val="120000"/>
              </a:lnSpc>
              <a:defRPr/>
            </a:pPr>
            <a:r>
              <a:rPr lang="ru-RU" sz="1400" dirty="0">
                <a:latin typeface="Times New Roman" panose="02020603050405020304" pitchFamily="18" charset="0"/>
                <a:cs typeface="Times New Roman" panose="02020603050405020304" pitchFamily="18" charset="0"/>
              </a:rPr>
              <a:t>16. В ходе анализа оценки совокупного бюджетного эффекта (самоокупаемости) стимулирующих налоговых расходов Липецкой области за 2023 год, проводимой министерством экономического развития Липецкой области,  установлено, что у 12 стимулирующих налоговых льгот бюджетный эффект отрицательный.</a:t>
            </a:r>
          </a:p>
          <a:p>
            <a:pPr indent="354013" algn="just">
              <a:lnSpc>
                <a:spcPct val="120000"/>
              </a:lnSpc>
              <a:defRPr/>
            </a:pPr>
            <a:r>
              <a:rPr lang="ru-RU" sz="1400" dirty="0">
                <a:latin typeface="Times New Roman" panose="02020603050405020304" pitchFamily="18" charset="0"/>
                <a:cs typeface="Times New Roman" panose="02020603050405020304" pitchFamily="18" charset="0"/>
              </a:rPr>
              <a:t>Следует отметить, что нормативными документами не предусмотрено дальнейшее взаимодействие между министерством экономического развития Липецкой области и кураторами налоговых расходов с целью обмена данной информацией.</a:t>
            </a:r>
          </a:p>
          <a:p>
            <a:pPr indent="354013" algn="just">
              <a:lnSpc>
                <a:spcPct val="120000"/>
              </a:lnSpc>
              <a:defRPr/>
            </a:pPr>
            <a:r>
              <a:rPr lang="ru-RU" sz="1400" dirty="0">
                <a:latin typeface="Times New Roman" panose="02020603050405020304" pitchFamily="18" charset="0"/>
                <a:cs typeface="Times New Roman" panose="02020603050405020304" pitchFamily="18" charset="0"/>
              </a:rPr>
              <a:t>Несмотря на отрицательный бюджетный эффект, рассчитанный министерством экономического развития Липецкой области, кураторами данные налоговые расходы признаются эффективными. </a:t>
            </a:r>
          </a:p>
        </p:txBody>
      </p:sp>
      <p:sp>
        <p:nvSpPr>
          <p:cNvPr id="8" name="TextBox 31">
            <a:extLst>
              <a:ext uri="{FF2B5EF4-FFF2-40B4-BE49-F238E27FC236}">
                <a16:creationId xmlns:a16="http://schemas.microsoft.com/office/drawing/2014/main" id="{3B44326E-3EEB-8EFB-4FD2-2B88F65BBCE5}"/>
              </a:ext>
            </a:extLst>
          </p:cNvPr>
          <p:cNvSpPr txBox="1">
            <a:spLocks noChangeArrowheads="1"/>
          </p:cNvSpPr>
          <p:nvPr/>
        </p:nvSpPr>
        <p:spPr bwMode="auto">
          <a:xfrm>
            <a:off x="587832" y="138160"/>
            <a:ext cx="739596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Выводы</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по итогам экспертно-аналитического мероприятия</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179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420FA-545C-8CB9-7D8F-411C0C37B152}"/>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8150D3E2-7392-4C19-58F3-1BEEAD6DB391}"/>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50</a:t>
            </a:fld>
            <a:endParaRPr lang="en-US" altLang="ru-RU" dirty="0"/>
          </a:p>
        </p:txBody>
      </p:sp>
      <p:pic>
        <p:nvPicPr>
          <p:cNvPr id="23" name="Рисунок 27">
            <a:extLst>
              <a:ext uri="{FF2B5EF4-FFF2-40B4-BE49-F238E27FC236}">
                <a16:creationId xmlns:a16="http://schemas.microsoft.com/office/drawing/2014/main" id="{13C9A11D-DF36-D304-1FC7-B3EFB3A74E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4510" y="2822580"/>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9F8AEB05-E61C-25F0-49E7-3A8FB1B7582A}"/>
              </a:ext>
            </a:extLst>
          </p:cNvPr>
          <p:cNvSpPr/>
          <p:nvPr/>
        </p:nvSpPr>
        <p:spPr>
          <a:xfrm>
            <a:off x="259882" y="834425"/>
            <a:ext cx="9423133" cy="2160591"/>
          </a:xfrm>
          <a:prstGeom prst="rect">
            <a:avLst/>
          </a:prstGeom>
        </p:spPr>
        <p:txBody>
          <a:bodyPr wrap="square">
            <a:spAutoFit/>
          </a:bodyPr>
          <a:lstStyle/>
          <a:p>
            <a:pPr indent="355600"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17. В соответствии с Постановлением Правительства РФ от 22.06.2019 № 796 отсутствуют ограничения на проведение оценки совокупного бюджетного эффекта (самоокупаемости) в отношении стимулирующих налоговых расходов, обусловленных иными налоговыми льготами. </a:t>
            </a:r>
          </a:p>
          <a:p>
            <a:pPr indent="355600"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 Несмотря на отсутствие ограничений, министерство экономического развития  Липецкой области не использует право проведения оценки совокупного бюджетного эффекта (самоокупаемости) в отношении стимулирующих налоговых расходов, обусловленных иными налоговыми льготами. </a:t>
            </a:r>
          </a:p>
          <a:p>
            <a:pPr indent="355600" algn="just">
              <a:lnSpc>
                <a:spcPct val="120000"/>
              </a:lnSpc>
              <a:tabLst>
                <a:tab pos="355600" algn="l"/>
              </a:tabLst>
              <a:defRPr/>
            </a:pPr>
            <a:r>
              <a:rPr lang="ru-RU" sz="1400" dirty="0">
                <a:latin typeface="Times New Roman" panose="02020603050405020304" pitchFamily="18" charset="0"/>
                <a:cs typeface="Times New Roman" panose="02020603050405020304" pitchFamily="18" charset="0"/>
              </a:rPr>
              <a:t>Следовательно, </a:t>
            </a:r>
            <a:r>
              <a:rPr lang="ru-RU" altLang="ru-RU" sz="1400" dirty="0">
                <a:latin typeface="Times New Roman" panose="02020603050405020304" pitchFamily="18" charset="0"/>
                <a:cs typeface="Times New Roman" panose="02020603050405020304" pitchFamily="18" charset="0"/>
              </a:rPr>
              <a:t>совокупный бюджетный эффект (самоокупаемость) стимулирующих налоговых расходов Липецкой области, обусловленных иными налоговыми льготами, не оценивается.</a:t>
            </a:r>
          </a:p>
        </p:txBody>
      </p:sp>
      <p:sp>
        <p:nvSpPr>
          <p:cNvPr id="8" name="TextBox 31">
            <a:extLst>
              <a:ext uri="{FF2B5EF4-FFF2-40B4-BE49-F238E27FC236}">
                <a16:creationId xmlns:a16="http://schemas.microsoft.com/office/drawing/2014/main" id="{3B44326E-3EEB-8EFB-4FD2-2B88F65BBCE5}"/>
              </a:ext>
            </a:extLst>
          </p:cNvPr>
          <p:cNvSpPr txBox="1">
            <a:spLocks noChangeArrowheads="1"/>
          </p:cNvSpPr>
          <p:nvPr/>
        </p:nvSpPr>
        <p:spPr bwMode="auto">
          <a:xfrm>
            <a:off x="587832" y="138160"/>
            <a:ext cx="739596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Выводы</a:t>
            </a:r>
          </a:p>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по итогам экспертно-аналитического мероприятия</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791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7241-3A38-40F9-A0E7-66284BFED5D5}"/>
            </a:ext>
          </a:extLst>
        </p:cNvPr>
        <p:cNvGrpSpPr/>
        <p:nvPr/>
      </p:nvGrpSpPr>
      <p:grpSpPr>
        <a:xfrm>
          <a:off x="0" y="0"/>
          <a:ext cx="0" cy="0"/>
          <a:chOff x="0" y="0"/>
          <a:chExt cx="0" cy="0"/>
        </a:xfrm>
      </p:grpSpPr>
      <p:pic>
        <p:nvPicPr>
          <p:cNvPr id="8"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a:extLst>
              <a:ext uri="{FF2B5EF4-FFF2-40B4-BE49-F238E27FC236}">
                <a16:creationId xmlns:a16="http://schemas.microsoft.com/office/drawing/2014/main" id="{E4D9202C-DA72-DE0A-A354-5BC1E5549CE4}"/>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7E1FB9-A03A-4DAE-89DF-D4DAA0999C26}" type="slidenum">
              <a:rPr kumimoji="0" lang="en-US" altLang="ru-RU" sz="1400" b="1" i="0" u="none" strike="noStrike" kern="1200" cap="none" spc="0" normalizeH="0" baseline="0" noProof="0" smtClean="0">
                <a:ln>
                  <a:noFill/>
                </a:ln>
                <a:solidFill>
                  <a:srgbClr val="5B9BD5">
                    <a:lumMod val="75000"/>
                  </a:srgbClr>
                </a:solidFill>
                <a:effectLst/>
                <a:uLnTx/>
                <a:uFillTx/>
                <a:latin typeface="Calibri"/>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ru-RU" sz="1400" b="1" i="0" u="none" strike="noStrike" kern="1200" cap="none" spc="0" normalizeH="0" baseline="0" noProof="0" dirty="0">
              <a:ln>
                <a:noFill/>
              </a:ln>
              <a:solidFill>
                <a:srgbClr val="5B9BD5">
                  <a:lumMod val="75000"/>
                </a:srgbClr>
              </a:solidFill>
              <a:effectLst/>
              <a:uLnTx/>
              <a:uFillTx/>
              <a:latin typeface="Calibri"/>
              <a:ea typeface="+mn-ea"/>
              <a:cs typeface="Arial" panose="020B0604020202020204" pitchFamily="34" charset="0"/>
            </a:endParaRPr>
          </a:p>
        </p:txBody>
      </p:sp>
      <p:sp>
        <p:nvSpPr>
          <p:cNvPr id="9" name="TextBox 8">
            <a:extLst>
              <a:ext uri="{FF2B5EF4-FFF2-40B4-BE49-F238E27FC236}">
                <a16:creationId xmlns:a16="http://schemas.microsoft.com/office/drawing/2014/main" id="{8E4508CF-272B-5742-36EB-84ADFBEF885B}"/>
              </a:ext>
            </a:extLst>
          </p:cNvPr>
          <p:cNvSpPr txBox="1"/>
          <p:nvPr/>
        </p:nvSpPr>
        <p:spPr>
          <a:xfrm>
            <a:off x="2021814" y="22953"/>
            <a:ext cx="5701284"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prstClr val="white"/>
                </a:solidFill>
                <a:effectLst/>
                <a:uLnTx/>
                <a:uFillTx/>
                <a:latin typeface="Times New Roman" panose="02020603050405020304" pitchFamily="18" charset="0"/>
                <a:ea typeface="Questrial" pitchFamily="2" charset="0"/>
                <a:cs typeface="Times New Roman" panose="02020603050405020304" pitchFamily="18" charset="0"/>
              </a:rPr>
              <a:t>Рекомендации</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prstClr val="white"/>
                </a:solidFill>
                <a:effectLst/>
                <a:uLnTx/>
                <a:uFillTx/>
                <a:latin typeface="Times New Roman" panose="02020603050405020304" pitchFamily="18" charset="0"/>
                <a:ea typeface="Questrial" pitchFamily="2" charset="0"/>
                <a:cs typeface="Times New Roman" panose="02020603050405020304" pitchFamily="18" charset="0"/>
              </a:rPr>
              <a:t>по итогам экспертно-аналитического мероприятия</a:t>
            </a:r>
            <a:endParaRPr kumimoji="0" lang="ru-R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Прямоугольник 6">
            <a:extLst>
              <a:ext uri="{FF2B5EF4-FFF2-40B4-BE49-F238E27FC236}">
                <a16:creationId xmlns:a16="http://schemas.microsoft.com/office/drawing/2014/main" id="{AB51E324-4179-F621-AA14-61A4FE8E9B32}"/>
              </a:ext>
            </a:extLst>
          </p:cNvPr>
          <p:cNvSpPr/>
          <p:nvPr/>
        </p:nvSpPr>
        <p:spPr>
          <a:xfrm>
            <a:off x="123826" y="752474"/>
            <a:ext cx="9405054" cy="5933932"/>
          </a:xfrm>
          <a:prstGeom prst="rect">
            <a:avLst/>
          </a:prstGeom>
        </p:spPr>
        <p:txBody>
          <a:bodyPr wrap="square">
            <a:spAutoFit/>
          </a:bodyPr>
          <a:lstStyle/>
          <a:p>
            <a:pPr marL="0" lvl="2" indent="358775" algn="just">
              <a:lnSpc>
                <a:spcPct val="120000"/>
              </a:lnSpc>
              <a:spcAft>
                <a:spcPts val="300"/>
              </a:spcAft>
              <a:defRPr/>
            </a:pPr>
            <a:r>
              <a:rPr lang="ru-RU" sz="1400" b="1" dirty="0">
                <a:latin typeface="Times New Roman" panose="02020603050405020304" pitchFamily="18" charset="0"/>
                <a:cs typeface="Times New Roman" panose="02020603050405020304" pitchFamily="18" charset="0"/>
              </a:rPr>
              <a:t>1. Министерству финансов Липецкой области совместно с министерством экономического развития Липецкой области:</a:t>
            </a:r>
          </a:p>
          <a:p>
            <a:pPr marL="0" lvl="2" indent="361950" algn="just">
              <a:lnSpc>
                <a:spcPct val="120000"/>
              </a:lnSpc>
              <a:spcAft>
                <a:spcPts val="0"/>
              </a:spcAft>
              <a:defRPr/>
            </a:pPr>
            <a:r>
              <a:rPr lang="ru-RU" sz="1400" dirty="0">
                <a:latin typeface="Times New Roman" panose="02020603050405020304" pitchFamily="18" charset="0"/>
                <a:cs typeface="Times New Roman" panose="02020603050405020304" pitchFamily="18" charset="0"/>
              </a:rPr>
              <a:t>- в соответствии с требованиями постановления Правительства РФ от 22.06.2019 № 796 «Об общих требованиях к оценке налоговых расходов субъектов Российской Федерации и муниципальных образований» разработать порядок участия соисполнителя куратора налогового расхода в проведении оценки налоговых расходов Липецкой области и порядок рассмотрения предложений о сохранении (уточнении, отмене) льгот для плательщиков;</a:t>
            </a:r>
          </a:p>
          <a:p>
            <a:pPr marL="0" lvl="2" indent="361950" algn="just">
              <a:lnSpc>
                <a:spcPct val="120000"/>
              </a:lnSpc>
              <a:spcAft>
                <a:spcPts val="0"/>
              </a:spcAft>
              <a:defRPr/>
            </a:pPr>
            <a:r>
              <a:rPr lang="ru-RU" altLang="ru-RU" sz="1400" dirty="0">
                <a:latin typeface="Times New Roman" panose="02020603050405020304" pitchFamily="18" charset="0"/>
                <a:cs typeface="Times New Roman" panose="02020603050405020304" pitchFamily="18" charset="0"/>
              </a:rPr>
              <a:t>- привести в соответствие с требованиями действующего законодательства </a:t>
            </a:r>
            <a:r>
              <a:rPr lang="ru-RU" sz="1400" dirty="0">
                <a:latin typeface="Times New Roman" panose="02020603050405020304" pitchFamily="18" charset="0"/>
                <a:cs typeface="Times New Roman" panose="02020603050405020304" pitchFamily="18" charset="0"/>
              </a:rPr>
              <a:t>постановление администрации Липецкой области от 07.10.2019 № 430 «Об утверждении порядков формирования перечня налоговых расходов Липецкой области и оценки налоговых расходов Липецкой области»;</a:t>
            </a:r>
          </a:p>
          <a:p>
            <a:pPr marL="0" lvl="2" indent="361950" algn="just">
              <a:lnSpc>
                <a:spcPct val="120000"/>
              </a:lnSpc>
              <a:spcAft>
                <a:spcPts val="0"/>
              </a:spcAft>
              <a:defRPr/>
            </a:pPr>
            <a:r>
              <a:rPr lang="ru-RU" sz="1400" dirty="0">
                <a:latin typeface="Times New Roman" panose="02020603050405020304" pitchFamily="18" charset="0"/>
                <a:cs typeface="Times New Roman" panose="02020603050405020304" pitchFamily="18" charset="0"/>
              </a:rPr>
              <a:t>- учитывая практику других регионов, рассмотреть вопрос об установлении минимального значения «соотношения численности плательщиков, воспользовавшихся правом на льготы, и общей численности плательщиков, за 5-летний период» при определении востребованности налоговой льготы;</a:t>
            </a:r>
          </a:p>
          <a:p>
            <a:pPr marL="0" lvl="2" indent="361950" algn="just">
              <a:lnSpc>
                <a:spcPct val="120000"/>
              </a:lnSpc>
              <a:spcAft>
                <a:spcPts val="600"/>
              </a:spcAft>
              <a:defRPr/>
            </a:pPr>
            <a:r>
              <a:rPr lang="ru-RU" sz="1400" dirty="0">
                <a:latin typeface="Times New Roman" panose="02020603050405020304" pitchFamily="18" charset="0"/>
                <a:cs typeface="Times New Roman" panose="02020603050405020304" pitchFamily="18" charset="0"/>
              </a:rPr>
              <a:t>- рассмотреть вопрос о проведении оценки совокупного бюджетного эффекта (самоокупаемости) по   стимулирующим налоговым расходам применительно к иным налогам.</a:t>
            </a:r>
          </a:p>
          <a:p>
            <a:pPr marL="0" lvl="2" indent="355600" algn="just">
              <a:lnSpc>
                <a:spcPct val="120000"/>
              </a:lnSpc>
              <a:spcAft>
                <a:spcPts val="300"/>
              </a:spcAft>
              <a:defRPr/>
            </a:pPr>
            <a:r>
              <a:rPr lang="ru-RU" sz="1400" b="1" dirty="0">
                <a:latin typeface="Times New Roman" panose="02020603050405020304" pitchFamily="18" charset="0"/>
                <a:cs typeface="Times New Roman" panose="02020603050405020304" pitchFamily="18" charset="0"/>
              </a:rPr>
              <a:t>2. Кураторам налоговых расходов Липецкой области (министерство промышленности, инвестиций и науки Липецкой области, министерство социальной политики Липецкой области, министерство экономического развития Липецкой области, министерство цифрового развития и искусственного интеллекта Липецкой области, министерство энергетики и тарифов Липецкой области, министерство финансов Липецкой области, министерство сельского хозяйства Липецкой области, министерство образования Липецкой области, министерство торговли и ценовой политики Липецкой области, министерство транспорта и дорожного хозяйства Липецкой области):</a:t>
            </a:r>
          </a:p>
          <a:p>
            <a:pPr marL="0" lvl="2" indent="361950" algn="just">
              <a:lnSpc>
                <a:spcPct val="120000"/>
              </a:lnSpc>
              <a:spcAft>
                <a:spcPts val="0"/>
              </a:spcAft>
              <a:defRPr/>
            </a:pP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рассмотреть вопрос об утверждении методик оценки эффективности  налоговых  расходов  Липецкой  области для</a:t>
            </a:r>
          </a:p>
        </p:txBody>
      </p:sp>
    </p:spTree>
    <p:extLst>
      <p:ext uri="{BB962C8B-B14F-4D97-AF65-F5344CB8AC3E}">
        <p14:creationId xmlns:p14="http://schemas.microsoft.com/office/powerpoint/2010/main" val="11648823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84376-B828-91FC-1F32-45B159CD78FC}"/>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80D13057-717A-22F2-304C-02D5BFF5763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7E1FB9-A03A-4DAE-89DF-D4DAA0999C26}" type="slidenum">
              <a:rPr kumimoji="0" lang="en-US" altLang="ru-RU" sz="1400" b="1" i="0" u="none" strike="noStrike" kern="1200" cap="none" spc="0" normalizeH="0" baseline="0" noProof="0" smtClean="0">
                <a:ln>
                  <a:noFill/>
                </a:ln>
                <a:solidFill>
                  <a:srgbClr val="5B9BD5">
                    <a:lumMod val="75000"/>
                  </a:srgbClr>
                </a:solidFill>
                <a:effectLst/>
                <a:uLnTx/>
                <a:uFillTx/>
                <a:latin typeface="Calibri"/>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ru-RU" sz="1400" b="1" i="0" u="none" strike="noStrike" kern="1200" cap="none" spc="0" normalizeH="0" baseline="0" noProof="0" dirty="0">
              <a:ln>
                <a:noFill/>
              </a:ln>
              <a:solidFill>
                <a:srgbClr val="5B9BD5">
                  <a:lumMod val="75000"/>
                </a:srgbClr>
              </a:solidFill>
              <a:effectLst/>
              <a:uLnTx/>
              <a:uFillTx/>
              <a:latin typeface="Calibri"/>
              <a:ea typeface="+mn-ea"/>
              <a:cs typeface="Arial" panose="020B0604020202020204" pitchFamily="34" charset="0"/>
            </a:endParaRPr>
          </a:p>
        </p:txBody>
      </p:sp>
      <p:sp>
        <p:nvSpPr>
          <p:cNvPr id="9" name="TextBox 8">
            <a:extLst>
              <a:ext uri="{FF2B5EF4-FFF2-40B4-BE49-F238E27FC236}">
                <a16:creationId xmlns:a16="http://schemas.microsoft.com/office/drawing/2014/main" id="{B32FA329-786E-DF76-FDE4-8D32DC2882DB}"/>
              </a:ext>
            </a:extLst>
          </p:cNvPr>
          <p:cNvSpPr txBox="1"/>
          <p:nvPr/>
        </p:nvSpPr>
        <p:spPr>
          <a:xfrm>
            <a:off x="2021814" y="22953"/>
            <a:ext cx="5701284"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prstClr val="white"/>
                </a:solidFill>
                <a:effectLst/>
                <a:uLnTx/>
                <a:uFillTx/>
                <a:latin typeface="Times New Roman" panose="02020603050405020304" pitchFamily="18" charset="0"/>
                <a:ea typeface="Questrial" pitchFamily="2" charset="0"/>
                <a:cs typeface="Times New Roman" panose="02020603050405020304" pitchFamily="18" charset="0"/>
              </a:rPr>
              <a:t>Рекомендации</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prstClr val="white"/>
                </a:solidFill>
                <a:effectLst/>
                <a:uLnTx/>
                <a:uFillTx/>
                <a:latin typeface="Times New Roman" panose="02020603050405020304" pitchFamily="18" charset="0"/>
                <a:ea typeface="Questrial" pitchFamily="2" charset="0"/>
                <a:cs typeface="Times New Roman" panose="02020603050405020304" pitchFamily="18" charset="0"/>
              </a:rPr>
              <a:t>по итогам экспертно-аналитического мероприятия</a:t>
            </a:r>
            <a:endParaRPr kumimoji="0" lang="ru-R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Прямоугольник 6">
            <a:extLst>
              <a:ext uri="{FF2B5EF4-FFF2-40B4-BE49-F238E27FC236}">
                <a16:creationId xmlns:a16="http://schemas.microsoft.com/office/drawing/2014/main" id="{B44F4D59-E6A7-A140-3214-AD25EE6444FA}"/>
              </a:ext>
            </a:extLst>
          </p:cNvPr>
          <p:cNvSpPr/>
          <p:nvPr/>
        </p:nvSpPr>
        <p:spPr>
          <a:xfrm>
            <a:off x="172459" y="1005090"/>
            <a:ext cx="9399993" cy="5533823"/>
          </a:xfrm>
          <a:prstGeom prst="rect">
            <a:avLst/>
          </a:prstGeom>
        </p:spPr>
        <p:txBody>
          <a:bodyPr wrap="square">
            <a:spAutoFit/>
          </a:bodyPr>
          <a:lstStyle/>
          <a:p>
            <a:pPr marL="0" lvl="2" algn="just">
              <a:lnSpc>
                <a:spcPct val="120000"/>
              </a:lnSpc>
              <a:spcAft>
                <a:spcPts val="0"/>
              </a:spcAft>
              <a:defRPr/>
            </a:pPr>
            <a:r>
              <a:rPr lang="ru-RU" sz="1400" dirty="0">
                <a:latin typeface="Times New Roman" panose="02020603050405020304" pitchFamily="18" charset="0"/>
                <a:cs typeface="Times New Roman" panose="02020603050405020304" pitchFamily="18" charset="0"/>
              </a:rPr>
              <a:t>определения конкретного алгоритма действий при проведении данной оценки;</a:t>
            </a:r>
          </a:p>
          <a:p>
            <a:pPr marL="0" lvl="2" indent="361950" algn="just">
              <a:lnSpc>
                <a:spcPct val="120000"/>
              </a:lnSpc>
              <a:spcAft>
                <a:spcPts val="0"/>
              </a:spcAft>
              <a:defRPr/>
            </a:pPr>
            <a:r>
              <a:rPr lang="ru-RU" sz="1400" dirty="0">
                <a:latin typeface="Times New Roman" panose="02020603050405020304" pitchFamily="18" charset="0"/>
                <a:cs typeface="Times New Roman" panose="02020603050405020304" pitchFamily="18" charset="0"/>
              </a:rPr>
              <a:t>- проводить оценку эффективности налоговых расходов Липецкой области в соответствии с требованиями действующего законодательства;</a:t>
            </a:r>
          </a:p>
          <a:p>
            <a:pPr marL="0" lvl="2" indent="361950" algn="just">
              <a:lnSpc>
                <a:spcPct val="120000"/>
              </a:lnSpc>
              <a:spcAft>
                <a:spcPts val="0"/>
              </a:spcAft>
              <a:defRPr/>
            </a:pPr>
            <a:r>
              <a:rPr lang="ru-RU" sz="1400" dirty="0">
                <a:latin typeface="Times New Roman" panose="02020603050405020304" pitchFamily="18" charset="0"/>
                <a:cs typeface="Times New Roman" panose="02020603050405020304" pitchFamily="18" charset="0"/>
              </a:rPr>
              <a:t>- отменить неэффективные и невостребованные налоговые расходы;</a:t>
            </a:r>
          </a:p>
          <a:p>
            <a:pPr marL="0" lvl="2" indent="361950" algn="just">
              <a:lnSpc>
                <a:spcPct val="120000"/>
              </a:lnSpc>
              <a:spcAft>
                <a:spcPts val="600"/>
              </a:spcAft>
              <a:defRPr/>
            </a:pPr>
            <a:r>
              <a:rPr lang="ru-RU" sz="1400" b="1" dirty="0">
                <a:solidFill>
                  <a:prstClr val="black"/>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проводить оценку эффективности стимулирующих налоговых расходов Липецкой области применительно к налогу на прибыль и налогу на имущество с учетом результатов проведенной оценки совокупного бюджетного эффекта (самоокупаемости).</a:t>
            </a:r>
            <a:endParaRPr lang="ru-RU" sz="1400" dirty="0">
              <a:solidFill>
                <a:srgbClr val="000000"/>
              </a:solidFill>
              <a:latin typeface="Times New Roman" panose="02020603050405020304" pitchFamily="18" charset="0"/>
              <a:cs typeface="Times New Roman" panose="02020603050405020304" pitchFamily="18" charset="0"/>
            </a:endParaRPr>
          </a:p>
          <a:p>
            <a:pPr marL="0" lvl="2" indent="361950" algn="just">
              <a:lnSpc>
                <a:spcPct val="120000"/>
              </a:lnSpc>
              <a:spcBef>
                <a:spcPts val="600"/>
              </a:spcBef>
              <a:spcAft>
                <a:spcPts val="600"/>
              </a:spcAft>
              <a:defRPr/>
            </a:pPr>
            <a:r>
              <a:rPr lang="ru-RU" sz="1400" b="1" dirty="0">
                <a:solidFill>
                  <a:prstClr val="black"/>
                </a:solidFill>
                <a:latin typeface="Times New Roman" panose="02020603050405020304" pitchFamily="18" charset="0"/>
                <a:cs typeface="Times New Roman" panose="02020603050405020304" pitchFamily="18" charset="0"/>
              </a:rPr>
              <a:t>3. Администрациям муниципальных образований Липецкой области:</a:t>
            </a:r>
          </a:p>
          <a:p>
            <a:pPr marL="0" lvl="2" indent="361950" algn="just">
              <a:lnSpc>
                <a:spcPct val="120000"/>
              </a:lnSpc>
              <a:spcAft>
                <a:spcPts val="600"/>
              </a:spcAft>
              <a:defRPr/>
            </a:pPr>
            <a:r>
              <a:rPr lang="ru-RU" sz="1400" b="1" dirty="0">
                <a:solidFill>
                  <a:prstClr val="black"/>
                </a:solidFill>
                <a:latin typeface="Times New Roman" panose="02020603050405020304" pitchFamily="18" charset="0"/>
                <a:cs typeface="Times New Roman" panose="02020603050405020304" pitchFamily="18" charset="0"/>
              </a:rPr>
              <a:t>- </a:t>
            </a:r>
            <a:r>
              <a:rPr lang="ru-RU" sz="1400" dirty="0">
                <a:solidFill>
                  <a:prstClr val="black"/>
                </a:solidFill>
                <a:latin typeface="Times New Roman" panose="02020603050405020304" pitchFamily="18" charset="0"/>
                <a:cs typeface="Times New Roman" panose="02020603050405020304" pitchFamily="18" charset="0"/>
              </a:rPr>
              <a:t>разработать </a:t>
            </a:r>
            <a:r>
              <a:rPr lang="ru-RU" sz="1400" dirty="0">
                <a:latin typeface="Times New Roman" panose="02020603050405020304" pitchFamily="18" charset="0"/>
                <a:cs typeface="Times New Roman" panose="02020603050405020304" pitchFamily="18" charset="0"/>
              </a:rPr>
              <a:t>порядки по формированию перечня налоговых расходов муниципальных образований, а также порядки в соответствии с требованиями постановления Правительства РФ от 22.06.2019 № 796 «Об общих требованиях к оценке налоговых расходов субъектов Российской Федерации и муниципальных образований»;</a:t>
            </a:r>
          </a:p>
          <a:p>
            <a:pPr marL="0" lvl="2" indent="361950" algn="just">
              <a:lnSpc>
                <a:spcPct val="130000"/>
              </a:lnSpc>
              <a:spcAft>
                <a:spcPts val="0"/>
              </a:spcAft>
              <a:defRPr/>
            </a:pPr>
            <a:r>
              <a:rPr lang="ru-RU" sz="1400" dirty="0">
                <a:latin typeface="Times New Roman" panose="02020603050405020304" pitchFamily="18" charset="0"/>
                <a:cs typeface="Times New Roman" panose="02020603050405020304" pitchFamily="18" charset="0"/>
              </a:rPr>
              <a:t>- проводить оценку эффективности налоговых расходов Липецкой области в соответствии с требованиями действующего законодательства;</a:t>
            </a:r>
          </a:p>
          <a:p>
            <a:pPr marL="0" lvl="2" indent="361950" algn="just">
              <a:lnSpc>
                <a:spcPct val="120000"/>
              </a:lnSpc>
              <a:spcAft>
                <a:spcPts val="600"/>
              </a:spcAft>
              <a:defRPr/>
            </a:pPr>
            <a:r>
              <a:rPr lang="ru-RU" sz="1400" dirty="0">
                <a:latin typeface="Times New Roman" panose="02020603050405020304" pitchFamily="18" charset="0"/>
                <a:cs typeface="Times New Roman" panose="02020603050405020304" pitchFamily="18" charset="0"/>
              </a:rPr>
              <a:t>- отменить неэффективные и невостребованные налоговые расходы.</a:t>
            </a:r>
          </a:p>
          <a:p>
            <a:pPr marL="0" lvl="2" indent="361950" algn="just">
              <a:lnSpc>
                <a:spcPct val="120000"/>
              </a:lnSpc>
              <a:spcBef>
                <a:spcPts val="600"/>
              </a:spcBef>
              <a:spcAft>
                <a:spcPts val="600"/>
              </a:spcAft>
              <a:defRPr/>
            </a:pPr>
            <a:r>
              <a:rPr lang="ru-RU" sz="1400" b="1" dirty="0">
                <a:solidFill>
                  <a:prstClr val="black"/>
                </a:solidFill>
                <a:latin typeface="Times New Roman" panose="02020603050405020304" pitchFamily="18" charset="0"/>
                <a:cs typeface="Times New Roman" panose="02020603050405020304" pitchFamily="18" charset="0"/>
              </a:rPr>
              <a:t>4. </a:t>
            </a:r>
            <a:r>
              <a:rPr lang="ru-RU" sz="1400" b="1" dirty="0">
                <a:latin typeface="Times New Roman" panose="02020603050405020304" pitchFamily="18" charset="0"/>
                <a:cs typeface="Times New Roman" panose="02020603050405020304" pitchFamily="18" charset="0"/>
              </a:rPr>
              <a:t>Министерству экономического развития Липецкой области:</a:t>
            </a:r>
          </a:p>
          <a:p>
            <a:pPr marL="0" lvl="2" indent="361950" algn="just">
              <a:lnSpc>
                <a:spcPct val="150000"/>
              </a:lnSpc>
              <a:spcAft>
                <a:spcPts val="600"/>
              </a:spcAft>
              <a:defRPr/>
            </a:pPr>
            <a:r>
              <a:rPr lang="ru-RU" sz="1400" b="1"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разместить перечень налоговых расходов за 2024 год в информационно-телекоммуникационной сети Интернет на официальном сайте Правительства Липецкой области;</a:t>
            </a:r>
          </a:p>
          <a:p>
            <a:pPr marL="0" lvl="2" indent="361950" algn="just">
              <a:lnSpc>
                <a:spcPct val="120000"/>
              </a:lnSpc>
              <a:spcAft>
                <a:spcPts val="600"/>
              </a:spcAft>
              <a:defRPr/>
            </a:pPr>
            <a:endParaRPr lang="ru-RU" sz="1400" dirty="0">
              <a:latin typeface="Times New Roman" panose="02020603050405020304" pitchFamily="18" charset="0"/>
              <a:cs typeface="Times New Roman" panose="02020603050405020304" pitchFamily="18" charset="0"/>
            </a:endParaRPr>
          </a:p>
        </p:txBody>
      </p:sp>
      <p:pic>
        <p:nvPicPr>
          <p:cNvPr id="8" name="Рисунок 27">
            <a:extLst>
              <a:ext uri="{FF2B5EF4-FFF2-40B4-BE49-F238E27FC236}">
                <a16:creationId xmlns:a16="http://schemas.microsoft.com/office/drawing/2014/main" id="{B02B65E6-1466-9A5F-97EB-7B7870672A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611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84376-B828-91FC-1F32-45B159CD78FC}"/>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80D13057-717A-22F2-304C-02D5BFF5763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7E1FB9-A03A-4DAE-89DF-D4DAA0999C26}" type="slidenum">
              <a:rPr kumimoji="0" lang="en-US" altLang="ru-RU" sz="1400" b="1" i="0" u="none" strike="noStrike" kern="1200" cap="none" spc="0" normalizeH="0" baseline="0" noProof="0" smtClean="0">
                <a:ln>
                  <a:noFill/>
                </a:ln>
                <a:solidFill>
                  <a:srgbClr val="5B9BD5">
                    <a:lumMod val="75000"/>
                  </a:srgbClr>
                </a:solidFill>
                <a:effectLst/>
                <a:uLnTx/>
                <a:uFillTx/>
                <a:latin typeface="Calibri"/>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ru-RU" sz="1400" b="1" i="0" u="none" strike="noStrike" kern="1200" cap="none" spc="0" normalizeH="0" baseline="0" noProof="0" dirty="0">
              <a:ln>
                <a:noFill/>
              </a:ln>
              <a:solidFill>
                <a:srgbClr val="5B9BD5">
                  <a:lumMod val="75000"/>
                </a:srgbClr>
              </a:solidFill>
              <a:effectLst/>
              <a:uLnTx/>
              <a:uFillTx/>
              <a:latin typeface="Calibri"/>
              <a:ea typeface="+mn-ea"/>
              <a:cs typeface="Arial" panose="020B0604020202020204" pitchFamily="34" charset="0"/>
            </a:endParaRPr>
          </a:p>
        </p:txBody>
      </p:sp>
      <p:sp>
        <p:nvSpPr>
          <p:cNvPr id="9" name="TextBox 8">
            <a:extLst>
              <a:ext uri="{FF2B5EF4-FFF2-40B4-BE49-F238E27FC236}">
                <a16:creationId xmlns:a16="http://schemas.microsoft.com/office/drawing/2014/main" id="{B32FA329-786E-DF76-FDE4-8D32DC2882DB}"/>
              </a:ext>
            </a:extLst>
          </p:cNvPr>
          <p:cNvSpPr txBox="1"/>
          <p:nvPr/>
        </p:nvSpPr>
        <p:spPr>
          <a:xfrm>
            <a:off x="2021814" y="22953"/>
            <a:ext cx="5701284"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prstClr val="white"/>
                </a:solidFill>
                <a:effectLst/>
                <a:uLnTx/>
                <a:uFillTx/>
                <a:latin typeface="Times New Roman" panose="02020603050405020304" pitchFamily="18" charset="0"/>
                <a:ea typeface="Questrial" pitchFamily="2" charset="0"/>
                <a:cs typeface="Times New Roman" panose="02020603050405020304" pitchFamily="18" charset="0"/>
              </a:rPr>
              <a:t>Рекомендации</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prstClr val="white"/>
                </a:solidFill>
                <a:effectLst/>
                <a:uLnTx/>
                <a:uFillTx/>
                <a:latin typeface="Times New Roman" panose="02020603050405020304" pitchFamily="18" charset="0"/>
                <a:ea typeface="Questrial" pitchFamily="2" charset="0"/>
                <a:cs typeface="Times New Roman" panose="02020603050405020304" pitchFamily="18" charset="0"/>
              </a:rPr>
              <a:t>по итогам экспертно-аналитического мероприятия</a:t>
            </a:r>
            <a:endParaRPr kumimoji="0" lang="ru-R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Прямоугольник 6">
            <a:extLst>
              <a:ext uri="{FF2B5EF4-FFF2-40B4-BE49-F238E27FC236}">
                <a16:creationId xmlns:a16="http://schemas.microsoft.com/office/drawing/2014/main" id="{B44F4D59-E6A7-A140-3214-AD25EE6444FA}"/>
              </a:ext>
            </a:extLst>
          </p:cNvPr>
          <p:cNvSpPr/>
          <p:nvPr/>
        </p:nvSpPr>
        <p:spPr>
          <a:xfrm>
            <a:off x="172459" y="828661"/>
            <a:ext cx="9399993" cy="1180901"/>
          </a:xfrm>
          <a:prstGeom prst="rect">
            <a:avLst/>
          </a:prstGeom>
        </p:spPr>
        <p:txBody>
          <a:bodyPr wrap="square">
            <a:spAutoFit/>
          </a:bodyPr>
          <a:lstStyle/>
          <a:p>
            <a:pPr marL="0" lvl="2" indent="361950" algn="just">
              <a:lnSpc>
                <a:spcPct val="120000"/>
              </a:lnSpc>
              <a:spcAft>
                <a:spcPts val="600"/>
              </a:spcAft>
              <a:defRPr/>
            </a:pPr>
            <a:r>
              <a:rPr lang="ru-RU" sz="1400" dirty="0">
                <a:latin typeface="Times New Roman" panose="02020603050405020304" pitchFamily="18" charset="0"/>
                <a:cs typeface="Times New Roman" panose="02020603050405020304" pitchFamily="18" charset="0"/>
              </a:rPr>
              <a:t>- рассмотреть вопрос об организации взаимодействия с кураторами налоговых расходов Липецкой области с целью обмена информацией по результатам проведения оценки совокупного бюджетного эффекта (самоокупаемости) по   стимулирующим налоговым расходам. </a:t>
            </a:r>
            <a:endParaRPr lang="ru-RU" sz="1400" dirty="0">
              <a:solidFill>
                <a:srgbClr val="000000"/>
              </a:solidFill>
              <a:latin typeface="Times New Roman" panose="02020603050405020304" pitchFamily="18" charset="0"/>
              <a:cs typeface="Times New Roman" panose="02020603050405020304" pitchFamily="18" charset="0"/>
            </a:endParaRPr>
          </a:p>
          <a:p>
            <a:pPr marL="0" lvl="2" indent="361950" algn="just">
              <a:lnSpc>
                <a:spcPct val="120000"/>
              </a:lnSpc>
              <a:spcAft>
                <a:spcPts val="600"/>
              </a:spcAft>
              <a:defRPr/>
            </a:pPr>
            <a:endParaRPr lang="ru-RU" sz="1400" dirty="0">
              <a:latin typeface="Times New Roman" panose="02020603050405020304" pitchFamily="18" charset="0"/>
              <a:cs typeface="Times New Roman" panose="02020603050405020304" pitchFamily="18" charset="0"/>
            </a:endParaRPr>
          </a:p>
        </p:txBody>
      </p:sp>
      <p:pic>
        <p:nvPicPr>
          <p:cNvPr id="8" name="Рисунок 27">
            <a:extLst>
              <a:ext uri="{FF2B5EF4-FFF2-40B4-BE49-F238E27FC236}">
                <a16:creationId xmlns:a16="http://schemas.microsoft.com/office/drawing/2014/main" id="{B02B65E6-1466-9A5F-97EB-7B7870672A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19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727E1FB9-A03A-4DAE-89DF-D4DAA0999C26}" type="slidenum">
              <a:rPr lang="en-US" altLang="ru-RU" smtClean="0"/>
              <a:pPr>
                <a:defRPr/>
              </a:pPr>
              <a:t>5</a:t>
            </a:fld>
            <a:endParaRPr lang="en-US" altLang="ru-RU" dirty="0"/>
          </a:p>
        </p:txBody>
      </p:sp>
      <p:sp>
        <p:nvSpPr>
          <p:cNvPr id="16393" name="TextBox 31"/>
          <p:cNvSpPr txBox="1">
            <a:spLocks noChangeArrowheads="1"/>
          </p:cNvSpPr>
          <p:nvPr/>
        </p:nvSpPr>
        <p:spPr bwMode="auto">
          <a:xfrm>
            <a:off x="471643" y="97479"/>
            <a:ext cx="804671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None/>
              <a:defRPr/>
            </a:pPr>
            <a:r>
              <a:rPr lang="ru-RU" altLang="ru-RU" sz="1600" b="1" dirty="0">
                <a:solidFill>
                  <a:schemeClr val="bg1"/>
                </a:solidFill>
                <a:latin typeface="Times New Roman" panose="02020603050405020304" pitchFamily="18" charset="0"/>
                <a:cs typeface="Times New Roman" panose="02020603050405020304" pitchFamily="18" charset="0"/>
              </a:rPr>
              <a:t>Гипотеза 1.1 «</a:t>
            </a:r>
            <a:r>
              <a:rPr lang="ru-RU" sz="1600" b="1" dirty="0">
                <a:solidFill>
                  <a:schemeClr val="bg1"/>
                </a:solidFill>
                <a:latin typeface="Times New Roman" panose="02020603050405020304" pitchFamily="18" charset="0"/>
                <a:cs typeface="Times New Roman" panose="02020603050405020304" pitchFamily="18" charset="0"/>
              </a:rPr>
              <a:t>Региональная и муниципальная  нормативная правовая база  не соответствует федеральному законодательству»</a:t>
            </a:r>
          </a:p>
          <a:p>
            <a:pPr algn="ctr" eaLnBrk="1" hangingPunct="1">
              <a:spcBef>
                <a:spcPct val="0"/>
              </a:spcBef>
              <a:buFontTx/>
              <a:buNone/>
              <a:defRPr/>
            </a:pP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494404" y="881280"/>
            <a:ext cx="5592053" cy="307777"/>
          </a:xfrm>
          <a:prstGeom prst="rect">
            <a:avLst/>
          </a:prstGeom>
          <a:solidFill>
            <a:schemeClr val="accent1">
              <a:lumMod val="40000"/>
              <a:lumOff val="60000"/>
            </a:schemeClr>
          </a:solidFill>
          <a:ln w="19050">
            <a:solidFill>
              <a:schemeClr val="accent1">
                <a:lumMod val="50000"/>
              </a:schemeClr>
            </a:solidFill>
          </a:ln>
        </p:spPr>
        <p:txBody>
          <a:bodyPr wrap="square">
            <a:spAutoFit/>
          </a:bodyPr>
          <a:lstStyle/>
          <a:p>
            <a:pPr algn="ctr"/>
            <a:r>
              <a:rPr lang="ru-RU" sz="1400" dirty="0">
                <a:latin typeface="Times New Roman" panose="02020603050405020304" pitchFamily="18" charset="0"/>
                <a:cs typeface="Times New Roman" panose="02020603050405020304" pitchFamily="18" charset="0"/>
              </a:rPr>
              <a:t>Налоговый кодекс Российской Федерации</a:t>
            </a:r>
            <a:r>
              <a:rPr lang="ru-RU" sz="1400" dirty="0">
                <a:solidFill>
                  <a:srgbClr val="C0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(далее- НК РФ)</a:t>
            </a:r>
          </a:p>
        </p:txBody>
      </p:sp>
      <p:sp>
        <p:nvSpPr>
          <p:cNvPr id="15" name="TextBox 14">
            <a:extLst>
              <a:ext uri="{FF2B5EF4-FFF2-40B4-BE49-F238E27FC236}">
                <a16:creationId xmlns:a16="http://schemas.microsoft.com/office/drawing/2014/main" id="{3BFCABF4-DAFE-74FE-3FF2-29BF2B9081FF}"/>
              </a:ext>
            </a:extLst>
          </p:cNvPr>
          <p:cNvSpPr txBox="1"/>
          <p:nvPr/>
        </p:nvSpPr>
        <p:spPr>
          <a:xfrm>
            <a:off x="990248" y="1419693"/>
            <a:ext cx="8552593" cy="954107"/>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just"/>
            <a:r>
              <a:rPr lang="ru-RU" sz="1400" dirty="0">
                <a:latin typeface="Times New Roman" panose="02020603050405020304" pitchFamily="18" charset="0"/>
                <a:cs typeface="Times New Roman" panose="02020603050405020304" pitchFamily="18" charset="0"/>
              </a:rPr>
              <a:t>Льготами по налогам и сборам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 включая возможность не уплачивать налог или сбор либо уплачивать их в меньшем размере.</a:t>
            </a:r>
          </a:p>
        </p:txBody>
      </p:sp>
      <p:sp>
        <p:nvSpPr>
          <p:cNvPr id="12" name="TextBox 11">
            <a:extLst>
              <a:ext uri="{FF2B5EF4-FFF2-40B4-BE49-F238E27FC236}">
                <a16:creationId xmlns:a16="http://schemas.microsoft.com/office/drawing/2014/main" id="{3BFCABF4-DAFE-74FE-3FF2-29BF2B9081FF}"/>
              </a:ext>
            </a:extLst>
          </p:cNvPr>
          <p:cNvSpPr txBox="1"/>
          <p:nvPr/>
        </p:nvSpPr>
        <p:spPr>
          <a:xfrm>
            <a:off x="1004211" y="2696659"/>
            <a:ext cx="8538630" cy="523220"/>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just"/>
            <a:r>
              <a:rPr lang="ru-RU" sz="1400" dirty="0">
                <a:latin typeface="Times New Roman" panose="02020603050405020304" pitchFamily="18" charset="0"/>
                <a:cs typeface="Times New Roman" panose="02020603050405020304" pitchFamily="18" charset="0"/>
              </a:rPr>
              <a:t>Налогоплательщик вправе отказаться от использования льготы либо приостановить ее использование на один или несколько налоговых периодов, если иное не предусмотрено НК РФ.</a:t>
            </a:r>
          </a:p>
        </p:txBody>
      </p:sp>
      <p:sp>
        <p:nvSpPr>
          <p:cNvPr id="26" name="TextBox 25">
            <a:extLst>
              <a:ext uri="{FF2B5EF4-FFF2-40B4-BE49-F238E27FC236}">
                <a16:creationId xmlns:a16="http://schemas.microsoft.com/office/drawing/2014/main" id="{3BFCABF4-DAFE-74FE-3FF2-29BF2B9081FF}"/>
              </a:ext>
            </a:extLst>
          </p:cNvPr>
          <p:cNvSpPr txBox="1"/>
          <p:nvPr/>
        </p:nvSpPr>
        <p:spPr>
          <a:xfrm>
            <a:off x="1001858" y="3504287"/>
            <a:ext cx="8552593" cy="307777"/>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just"/>
            <a:r>
              <a:rPr lang="ru-RU" sz="1400" dirty="0">
                <a:latin typeface="Times New Roman" panose="02020603050405020304" pitchFamily="18" charset="0"/>
                <a:cs typeface="Times New Roman" panose="02020603050405020304" pitchFamily="18" charset="0"/>
              </a:rPr>
              <a:t>Льготы по федеральным налогам и сборам устанавливаются и отменяются НК РФ.</a:t>
            </a:r>
          </a:p>
        </p:txBody>
      </p:sp>
      <p:sp>
        <p:nvSpPr>
          <p:cNvPr id="27" name="TextBox 26">
            <a:extLst>
              <a:ext uri="{FF2B5EF4-FFF2-40B4-BE49-F238E27FC236}">
                <a16:creationId xmlns:a16="http://schemas.microsoft.com/office/drawing/2014/main" id="{3BFCABF4-DAFE-74FE-3FF2-29BF2B9081FF}"/>
              </a:ext>
            </a:extLst>
          </p:cNvPr>
          <p:cNvSpPr txBox="1"/>
          <p:nvPr/>
        </p:nvSpPr>
        <p:spPr>
          <a:xfrm>
            <a:off x="1004211" y="4160895"/>
            <a:ext cx="8538630" cy="523220"/>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just"/>
            <a:r>
              <a:rPr lang="ru-RU" sz="1400" dirty="0">
                <a:latin typeface="Times New Roman" panose="02020603050405020304" pitchFamily="18" charset="0"/>
                <a:cs typeface="Times New Roman" panose="02020603050405020304" pitchFamily="18" charset="0"/>
              </a:rPr>
              <a:t>Льготы по региональным налогам устанавливаются и отменяются НК РФ и (или) законами субъектов Российской Федерации о налогах, если иное не предусмотрено статьей 56 НК РФ.</a:t>
            </a:r>
          </a:p>
        </p:txBody>
      </p:sp>
      <p:sp>
        <p:nvSpPr>
          <p:cNvPr id="28" name="TextBox 27">
            <a:extLst>
              <a:ext uri="{FF2B5EF4-FFF2-40B4-BE49-F238E27FC236}">
                <a16:creationId xmlns:a16="http://schemas.microsoft.com/office/drawing/2014/main" id="{3BFCABF4-DAFE-74FE-3FF2-29BF2B9081FF}"/>
              </a:ext>
            </a:extLst>
          </p:cNvPr>
          <p:cNvSpPr txBox="1"/>
          <p:nvPr/>
        </p:nvSpPr>
        <p:spPr>
          <a:xfrm>
            <a:off x="990248" y="5062341"/>
            <a:ext cx="8538630" cy="954107"/>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just"/>
            <a:r>
              <a:rPr lang="ru-RU" sz="1400" dirty="0">
                <a:latin typeface="Times New Roman" panose="02020603050405020304" pitchFamily="18" charset="0"/>
                <a:cs typeface="Times New Roman" panose="02020603050405020304" pitchFamily="18" charset="0"/>
              </a:rPr>
              <a:t>Льготы по местным налогам устанавливаются и отменяются НК РФ и (или) нормативными правовыми актами представительных органов муниципальных образований о налогах (законами городов федерального значения Москвы, Санкт-Петербурга и Севастополя о налогах), если иное не предусмотрено статьей 56 НК РФ.</a:t>
            </a:r>
          </a:p>
        </p:txBody>
      </p:sp>
      <p:pic>
        <p:nvPicPr>
          <p:cNvPr id="13"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Прямая соединительная линия 13"/>
          <p:cNvCxnSpPr>
            <a:cxnSpLocks/>
            <a:stCxn id="3" idx="1"/>
          </p:cNvCxnSpPr>
          <p:nvPr/>
        </p:nvCxnSpPr>
        <p:spPr>
          <a:xfrm flipH="1">
            <a:off x="716437" y="1035169"/>
            <a:ext cx="1777967" cy="1148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cxnSpLocks/>
          </p:cNvCxnSpPr>
          <p:nvPr/>
        </p:nvCxnSpPr>
        <p:spPr>
          <a:xfrm flipH="1">
            <a:off x="716437" y="1058999"/>
            <a:ext cx="1" cy="4293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719410" y="3624451"/>
            <a:ext cx="282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707799" y="5352156"/>
            <a:ext cx="282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733373" y="2941199"/>
            <a:ext cx="282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719410" y="1896746"/>
            <a:ext cx="282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733373" y="4445303"/>
            <a:ext cx="282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69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6</a:t>
            </a:fld>
            <a:endParaRPr lang="en-US" altLang="ru-RU" dirty="0"/>
          </a:p>
        </p:txBody>
      </p:sp>
      <p:sp>
        <p:nvSpPr>
          <p:cNvPr id="16393" name="TextBox 31"/>
          <p:cNvSpPr txBox="1">
            <a:spLocks noChangeArrowheads="1"/>
          </p:cNvSpPr>
          <p:nvPr/>
        </p:nvSpPr>
        <p:spPr bwMode="auto">
          <a:xfrm>
            <a:off x="819773" y="200153"/>
            <a:ext cx="721186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Нормативная правовая база, регулирующая вопросы налоговых льгот (2)</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9776" y="837323"/>
            <a:ext cx="8220172" cy="307777"/>
          </a:xfrm>
          <a:prstGeom prst="rect">
            <a:avLst/>
          </a:prstGeom>
          <a:solidFill>
            <a:schemeClr val="accent1">
              <a:lumMod val="60000"/>
              <a:lumOff val="40000"/>
            </a:schemeClr>
          </a:solidFill>
          <a:ln w="19050">
            <a:solidFill>
              <a:schemeClr val="accent1">
                <a:lumMod val="50000"/>
              </a:schemeClr>
            </a:solidFill>
          </a:ln>
        </p:spPr>
        <p:txBody>
          <a:bodyPr wrap="square">
            <a:spAutoFit/>
          </a:bodyPr>
          <a:lstStyle/>
          <a:p>
            <a:pPr algn="ctr"/>
            <a:r>
              <a:rPr lang="ru-RU" sz="1400" dirty="0">
                <a:latin typeface="Times New Roman" panose="02020603050405020304" pitchFamily="18" charset="0"/>
                <a:cs typeface="Times New Roman" panose="02020603050405020304" pitchFamily="18" charset="0"/>
              </a:rPr>
              <a:t>Бюджетный кодекс Российской Федерации (далее -БК РФ)</a:t>
            </a:r>
          </a:p>
        </p:txBody>
      </p:sp>
      <p:sp>
        <p:nvSpPr>
          <p:cNvPr id="15" name="TextBox 14">
            <a:extLst>
              <a:ext uri="{FF2B5EF4-FFF2-40B4-BE49-F238E27FC236}">
                <a16:creationId xmlns:a16="http://schemas.microsoft.com/office/drawing/2014/main" id="{3BFCABF4-DAFE-74FE-3FF2-29BF2B9081FF}"/>
              </a:ext>
            </a:extLst>
          </p:cNvPr>
          <p:cNvSpPr txBox="1"/>
          <p:nvPr/>
        </p:nvSpPr>
        <p:spPr>
          <a:xfrm>
            <a:off x="819773" y="2674730"/>
            <a:ext cx="8767286" cy="1115690"/>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just">
              <a:lnSpc>
                <a:spcPct val="95000"/>
              </a:lnSpc>
            </a:pPr>
            <a:r>
              <a:rPr lang="ru-RU" sz="1400" dirty="0">
                <a:latin typeface="Times New Roman" panose="02020603050405020304" pitchFamily="18" charset="0"/>
                <a:cs typeface="Times New Roman" panose="02020603050405020304" pitchFamily="18" charset="0"/>
              </a:rPr>
              <a:t>Перечень налоговых расходов Российской Федерации, </a:t>
            </a:r>
            <a:r>
              <a:rPr lang="ru-RU" sz="1400" b="1" dirty="0">
                <a:latin typeface="Times New Roman" panose="02020603050405020304" pitchFamily="18" charset="0"/>
                <a:cs typeface="Times New Roman" panose="02020603050405020304" pitchFamily="18" charset="0"/>
              </a:rPr>
              <a:t>субъекта Российской Федерации</a:t>
            </a:r>
            <a:r>
              <a:rPr lang="ru-RU" sz="1400" dirty="0">
                <a:latin typeface="Times New Roman" panose="02020603050405020304" pitchFamily="18" charset="0"/>
                <a:cs typeface="Times New Roman" panose="02020603050405020304" pitchFamily="18" charset="0"/>
              </a:rPr>
              <a:t>, муниципального образования формируется </a:t>
            </a:r>
            <a:r>
              <a:rPr lang="ru-RU" sz="1400" b="1" dirty="0">
                <a:latin typeface="Times New Roman" panose="02020603050405020304" pitchFamily="18" charset="0"/>
                <a:cs typeface="Times New Roman" panose="02020603050405020304" pitchFamily="18" charset="0"/>
              </a:rPr>
              <a:t>в порядке, установленном</a:t>
            </a:r>
            <a:r>
              <a:rPr lang="ru-RU" sz="1400" dirty="0">
                <a:latin typeface="Times New Roman" panose="02020603050405020304" pitchFamily="18" charset="0"/>
                <a:cs typeface="Times New Roman" panose="02020603050405020304" pitchFamily="18" charset="0"/>
              </a:rPr>
              <a:t> соответственно Правительством Российской Федерации, </a:t>
            </a:r>
            <a:r>
              <a:rPr lang="ru-RU" sz="1400" b="1" dirty="0">
                <a:latin typeface="Times New Roman" panose="02020603050405020304" pitchFamily="18" charset="0"/>
                <a:cs typeface="Times New Roman" panose="02020603050405020304" pitchFamily="18" charset="0"/>
              </a:rPr>
              <a:t>высшим исполнительным органом субъекта Российской Федерации, местной администрацией, в разрезе государственных (муниципальных) программ, а также направлений деятельности, не относящихся к государственным (муниципальным) программам </a:t>
            </a:r>
            <a:r>
              <a:rPr lang="ru-RU" sz="1400" dirty="0">
                <a:latin typeface="Times New Roman" panose="02020603050405020304" pitchFamily="18" charset="0"/>
                <a:cs typeface="Times New Roman" panose="02020603050405020304" pitchFamily="18" charset="0"/>
              </a:rPr>
              <a:t>(статья 174.3. БК РФ).</a:t>
            </a:r>
          </a:p>
        </p:txBody>
      </p:sp>
      <p:sp>
        <p:nvSpPr>
          <p:cNvPr id="12" name="TextBox 11">
            <a:extLst>
              <a:ext uri="{FF2B5EF4-FFF2-40B4-BE49-F238E27FC236}">
                <a16:creationId xmlns:a16="http://schemas.microsoft.com/office/drawing/2014/main" id="{3BFCABF4-DAFE-74FE-3FF2-29BF2B9081FF}"/>
              </a:ext>
            </a:extLst>
          </p:cNvPr>
          <p:cNvSpPr txBox="1"/>
          <p:nvPr/>
        </p:nvSpPr>
        <p:spPr>
          <a:xfrm>
            <a:off x="838628" y="1272229"/>
            <a:ext cx="8767284" cy="1320361"/>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just">
              <a:lnSpc>
                <a:spcPct val="95000"/>
              </a:lnSpc>
            </a:pPr>
            <a:r>
              <a:rPr lang="ru-RU" sz="1400" dirty="0">
                <a:latin typeface="Times New Roman" panose="02020603050405020304" pitchFamily="18" charset="0"/>
                <a:cs typeface="Times New Roman" panose="02020603050405020304" pitchFamily="18" charset="0"/>
              </a:rPr>
              <a:t>Налоговые расходы публично-правового образования - выпадающие доходы бюджетов бюджетной системы Российской Федерации, </a:t>
            </a:r>
            <a:r>
              <a:rPr lang="ru-RU" sz="1400" b="1" dirty="0">
                <a:latin typeface="Times New Roman" panose="02020603050405020304" pitchFamily="18" charset="0"/>
                <a:cs typeface="Times New Roman" panose="02020603050405020304" pitchFamily="18" charset="0"/>
              </a:rPr>
              <a:t>обусловленные налоговыми льготами</a:t>
            </a:r>
            <a:r>
              <a:rPr lang="ru-RU" sz="1400" dirty="0">
                <a:latin typeface="Times New Roman" panose="02020603050405020304" pitchFamily="18" charset="0"/>
                <a:cs typeface="Times New Roman" panose="02020603050405020304" pitchFamily="18" charset="0"/>
              </a:rPr>
              <a:t>, освобождениями и иными преференциями по налогам, сборам, таможенным платежам, страховым взносам на обязательное социальное страхование, предусмотренными в качестве мер государственной (муниципальной) поддержки в соответствии с целями государственных (муниципальных) программ и (или) целями социально-экономической политики публично-правового образования, не относящимися к государственным (муниципальным) программам (статья 6 БК РФ).</a:t>
            </a:r>
            <a:endParaRPr lang="ru-RU" sz="1400" b="0" dirty="0">
              <a:effectLst/>
            </a:endParaRPr>
          </a:p>
        </p:txBody>
      </p:sp>
      <p:sp>
        <p:nvSpPr>
          <p:cNvPr id="14" name="TextBox 13">
            <a:extLst>
              <a:ext uri="{FF2B5EF4-FFF2-40B4-BE49-F238E27FC236}">
                <a16:creationId xmlns:a16="http://schemas.microsoft.com/office/drawing/2014/main" id="{3BFCABF4-DAFE-74FE-3FF2-29BF2B9081FF}"/>
              </a:ext>
            </a:extLst>
          </p:cNvPr>
          <p:cNvSpPr txBox="1"/>
          <p:nvPr/>
        </p:nvSpPr>
        <p:spPr>
          <a:xfrm>
            <a:off x="819773" y="3870167"/>
            <a:ext cx="8767287" cy="1320361"/>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just">
              <a:lnSpc>
                <a:spcPct val="95000"/>
              </a:lnSpc>
            </a:pPr>
            <a:r>
              <a:rPr lang="ru-RU" sz="1400" dirty="0">
                <a:latin typeface="Times New Roman" panose="02020603050405020304" pitchFamily="18" charset="0"/>
                <a:cs typeface="Times New Roman" panose="02020603050405020304" pitchFamily="18" charset="0"/>
              </a:rPr>
              <a:t>Оценка налоговых расходов Российской Федерации осуществляется ежегодно в порядке, установленном Правительством Российской Федерации.</a:t>
            </a:r>
          </a:p>
          <a:p>
            <a:pPr algn="just">
              <a:lnSpc>
                <a:spcPct val="95000"/>
              </a:lnSpc>
            </a:pPr>
            <a:r>
              <a:rPr lang="ru-RU" sz="1400" dirty="0">
                <a:latin typeface="Times New Roman" panose="02020603050405020304" pitchFamily="18" charset="0"/>
                <a:cs typeface="Times New Roman" panose="02020603050405020304" pitchFamily="18" charset="0"/>
              </a:rPr>
              <a:t>Оценка налоговых расходов </a:t>
            </a:r>
            <a:r>
              <a:rPr lang="ru-RU" sz="1400" b="1" dirty="0">
                <a:latin typeface="Times New Roman" panose="02020603050405020304" pitchFamily="18" charset="0"/>
                <a:cs typeface="Times New Roman" panose="02020603050405020304" pitchFamily="18" charset="0"/>
              </a:rPr>
              <a:t>субъекта Российской Федерации</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муниципального образования </a:t>
            </a:r>
            <a:r>
              <a:rPr lang="ru-RU" sz="1400" dirty="0">
                <a:latin typeface="Times New Roman" panose="02020603050405020304" pitchFamily="18" charset="0"/>
                <a:cs typeface="Times New Roman" panose="02020603050405020304" pitchFamily="18" charset="0"/>
              </a:rPr>
              <a:t>осуществляется ежегодно в </a:t>
            </a:r>
            <a:r>
              <a:rPr lang="ru-RU" sz="1400" b="1" dirty="0">
                <a:latin typeface="Times New Roman" panose="02020603050405020304" pitchFamily="18" charset="0"/>
                <a:cs typeface="Times New Roman" panose="02020603050405020304" pitchFamily="18" charset="0"/>
              </a:rPr>
              <a:t>порядке, установленном соответственно высшим исполнительным органом субъекта Российской Федерации</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местной администрацией с соблюдением общих требований, установленных Правительством Российской Федерации </a:t>
            </a:r>
            <a:r>
              <a:rPr lang="ru-RU" sz="1400" dirty="0">
                <a:latin typeface="Times New Roman" panose="02020603050405020304" pitchFamily="18" charset="0"/>
                <a:cs typeface="Times New Roman" panose="02020603050405020304" pitchFamily="18" charset="0"/>
              </a:rPr>
              <a:t>(статья 174.3. БК РФ).</a:t>
            </a:r>
            <a:endParaRPr lang="ru-RU" sz="1400" b="1" dirty="0">
              <a:latin typeface="Times New Roman" panose="02020603050405020304" pitchFamily="18" charset="0"/>
              <a:cs typeface="Times New Roman" panose="02020603050405020304" pitchFamily="18" charset="0"/>
            </a:endParaRPr>
          </a:p>
        </p:txBody>
      </p:sp>
      <p:cxnSp>
        <p:nvCxnSpPr>
          <p:cNvPr id="5" name="Прямая соединительная линия 4"/>
          <p:cNvCxnSpPr>
            <a:stCxn id="3" idx="1"/>
          </p:cNvCxnSpPr>
          <p:nvPr/>
        </p:nvCxnSpPr>
        <p:spPr>
          <a:xfrm flipH="1" flipV="1">
            <a:off x="537328" y="980387"/>
            <a:ext cx="282448" cy="1082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H="1">
            <a:off x="518476" y="980386"/>
            <a:ext cx="18852" cy="3327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37328" y="1809946"/>
            <a:ext cx="282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537328" y="3087812"/>
            <a:ext cx="282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527902" y="4305442"/>
            <a:ext cx="282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Стрелка вниз 25"/>
          <p:cNvSpPr/>
          <p:nvPr/>
        </p:nvSpPr>
        <p:spPr>
          <a:xfrm>
            <a:off x="4798064" y="5241673"/>
            <a:ext cx="424206" cy="179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a16="http://schemas.microsoft.com/office/drawing/2014/main" id="{3BFCABF4-DAFE-74FE-3FF2-29BF2B9081FF}"/>
              </a:ext>
            </a:extLst>
          </p:cNvPr>
          <p:cNvSpPr txBox="1"/>
          <p:nvPr/>
        </p:nvSpPr>
        <p:spPr>
          <a:xfrm>
            <a:off x="802567" y="5523072"/>
            <a:ext cx="8767285" cy="706347"/>
          </a:xfrm>
          <a:prstGeom prst="rect">
            <a:avLst/>
          </a:prstGeom>
          <a:solidFill>
            <a:schemeClr val="accent1">
              <a:lumMod val="60000"/>
              <a:lumOff val="40000"/>
            </a:schemeClr>
          </a:solidFill>
          <a:ln>
            <a:solidFill>
              <a:schemeClr val="accent1">
                <a:lumMod val="50000"/>
              </a:schemeClr>
            </a:solidFill>
          </a:ln>
        </p:spPr>
        <p:txBody>
          <a:bodyPr wrap="square">
            <a:spAutoFit/>
          </a:bodyPr>
          <a:lstStyle/>
          <a:p>
            <a:pPr algn="ctr">
              <a:lnSpc>
                <a:spcPct val="95000"/>
              </a:lnSpc>
            </a:pPr>
            <a:r>
              <a:rPr lang="ru-RU" sz="1400" dirty="0">
                <a:latin typeface="Times New Roman" panose="02020603050405020304" pitchFamily="18" charset="0"/>
                <a:cs typeface="Times New Roman" panose="02020603050405020304" pitchFamily="18" charset="0"/>
              </a:rPr>
              <a:t>Постановление Правительства Российской Федерации от 22.06.2019 № 796 «Об общих требованиях к оценке налоговых расходов субъектов Российской Федерации и муниципальных образований» </a:t>
            </a:r>
            <a:endParaRPr lang="en-US" sz="1400" dirty="0">
              <a:latin typeface="Times New Roman" panose="02020603050405020304" pitchFamily="18" charset="0"/>
              <a:cs typeface="Times New Roman" panose="02020603050405020304" pitchFamily="18" charset="0"/>
            </a:endParaRPr>
          </a:p>
          <a:p>
            <a:pPr algn="ctr">
              <a:lnSpc>
                <a:spcPct val="95000"/>
              </a:lnSpc>
            </a:pPr>
            <a:r>
              <a:rPr lang="ru-RU" sz="1400" dirty="0">
                <a:latin typeface="Times New Roman" panose="02020603050405020304" pitchFamily="18" charset="0"/>
                <a:cs typeface="Times New Roman" panose="02020603050405020304" pitchFamily="18" charset="0"/>
              </a:rPr>
              <a:t>(далее - Постановление Правительства РФ от 22.06.2019 № 796)</a:t>
            </a:r>
            <a:endParaRPr lang="ru-RU" sz="1400" b="1" dirty="0">
              <a:latin typeface="Times New Roman" panose="02020603050405020304" pitchFamily="18" charset="0"/>
              <a:cs typeface="Times New Roman" panose="02020603050405020304" pitchFamily="18" charset="0"/>
            </a:endParaRPr>
          </a:p>
        </p:txBody>
      </p:sp>
      <p:pic>
        <p:nvPicPr>
          <p:cNvPr id="16"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93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7</a:t>
            </a:fld>
            <a:endParaRPr lang="en-US" altLang="ru-RU" dirty="0"/>
          </a:p>
        </p:txBody>
      </p:sp>
      <p:sp>
        <p:nvSpPr>
          <p:cNvPr id="16393" name="TextBox 31"/>
          <p:cNvSpPr txBox="1">
            <a:spLocks noChangeArrowheads="1"/>
          </p:cNvSpPr>
          <p:nvPr/>
        </p:nvSpPr>
        <p:spPr bwMode="auto">
          <a:xfrm>
            <a:off x="983406" y="186429"/>
            <a:ext cx="721186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Нормативная правовая база, регулирующая вопросы налоговых льгот (3)</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BFCABF4-DAFE-74FE-3FF2-29BF2B9081FF}"/>
              </a:ext>
            </a:extLst>
          </p:cNvPr>
          <p:cNvSpPr txBox="1"/>
          <p:nvPr/>
        </p:nvSpPr>
        <p:spPr>
          <a:xfrm>
            <a:off x="312275" y="797943"/>
            <a:ext cx="9356657" cy="282385"/>
          </a:xfrm>
          <a:prstGeom prst="rect">
            <a:avLst/>
          </a:prstGeom>
          <a:solidFill>
            <a:schemeClr val="accent1">
              <a:lumMod val="60000"/>
              <a:lumOff val="40000"/>
            </a:schemeClr>
          </a:solidFill>
          <a:ln>
            <a:solidFill>
              <a:schemeClr val="accent1">
                <a:lumMod val="50000"/>
              </a:schemeClr>
            </a:solidFill>
          </a:ln>
        </p:spPr>
        <p:txBody>
          <a:bodyPr wrap="square">
            <a:spAutoFit/>
          </a:bodyPr>
          <a:lstStyle/>
          <a:p>
            <a:pPr algn="ctr">
              <a:lnSpc>
                <a:spcPct val="95000"/>
              </a:lnSpc>
            </a:pPr>
            <a:r>
              <a:rPr lang="ru-RU" sz="1300" b="1" dirty="0">
                <a:latin typeface="Times New Roman" panose="02020603050405020304" pitchFamily="18" charset="0"/>
                <a:cs typeface="Times New Roman" panose="02020603050405020304" pitchFamily="18" charset="0"/>
              </a:rPr>
              <a:t>Постановление Правительства РФ от 22.06.2019 № 796</a:t>
            </a:r>
          </a:p>
        </p:txBody>
      </p:sp>
      <p:sp>
        <p:nvSpPr>
          <p:cNvPr id="31" name="Стрелка вниз 30"/>
          <p:cNvSpPr/>
          <p:nvPr/>
        </p:nvSpPr>
        <p:spPr>
          <a:xfrm>
            <a:off x="4698903" y="1072308"/>
            <a:ext cx="424206" cy="142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низ 31"/>
          <p:cNvSpPr/>
          <p:nvPr/>
        </p:nvSpPr>
        <p:spPr>
          <a:xfrm rot="16200000">
            <a:off x="5974722" y="3644489"/>
            <a:ext cx="424206" cy="179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3BFCABF4-DAFE-74FE-3FF2-29BF2B9081FF}"/>
              </a:ext>
            </a:extLst>
          </p:cNvPr>
          <p:cNvSpPr txBox="1"/>
          <p:nvPr/>
        </p:nvSpPr>
        <p:spPr>
          <a:xfrm>
            <a:off x="103602" y="1247031"/>
            <a:ext cx="9689154" cy="4073423"/>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ctr">
              <a:lnSpc>
                <a:spcPct val="90000"/>
              </a:lnSpc>
            </a:pPr>
            <a:r>
              <a:rPr lang="ru-RU" sz="1300" b="1" dirty="0">
                <a:latin typeface="Times New Roman" panose="02020603050405020304" pitchFamily="18" charset="0"/>
                <a:cs typeface="Times New Roman" panose="02020603050405020304" pitchFamily="18" charset="0"/>
              </a:rPr>
              <a:t>Пункт 3:</a:t>
            </a:r>
          </a:p>
          <a:p>
            <a:pPr algn="just"/>
            <a:r>
              <a:rPr lang="ru-RU" sz="1300" dirty="0">
                <a:latin typeface="Times New Roman" panose="02020603050405020304" pitchFamily="18" charset="0"/>
                <a:cs typeface="Times New Roman" panose="02020603050405020304" pitchFamily="18" charset="0"/>
              </a:rPr>
              <a:t>В целях оценки налоговых расходов субъекта Российской Федерации (далее – субъект РФ), муниципального образования </a:t>
            </a:r>
            <a:r>
              <a:rPr lang="ru-RU" sz="1300" b="1" dirty="0">
                <a:latin typeface="Times New Roman" panose="02020603050405020304" pitchFamily="18" charset="0"/>
                <a:cs typeface="Times New Roman" panose="02020603050405020304" pitchFamily="18" charset="0"/>
              </a:rPr>
              <a:t>высшее должностное лицо субъекта РФ или высший исполнительный орган субъекта РФ (местная администрация) определяет:</a:t>
            </a:r>
          </a:p>
          <a:p>
            <a:pPr algn="just"/>
            <a:r>
              <a:rPr lang="ru-RU" sz="1300" dirty="0">
                <a:latin typeface="Times New Roman" panose="02020603050405020304" pitchFamily="18" charset="0"/>
                <a:cs typeface="Times New Roman" panose="02020603050405020304" pitchFamily="18" charset="0"/>
              </a:rPr>
              <a:t>а) порядок формирования перечня налоговых расходов субъекта РФ (муниципального образования);</a:t>
            </a:r>
          </a:p>
          <a:p>
            <a:pPr algn="just"/>
            <a:r>
              <a:rPr lang="ru-RU" sz="1300" dirty="0">
                <a:latin typeface="Times New Roman" panose="02020603050405020304" pitchFamily="18" charset="0"/>
                <a:cs typeface="Times New Roman" panose="02020603050405020304" pitchFamily="18" charset="0"/>
              </a:rPr>
              <a:t>б) правила формирования информации о нормативных, целевых и фискальных характеристиках налоговых расходов субъекта РФ (муниципального образования); </a:t>
            </a:r>
          </a:p>
          <a:p>
            <a:pPr algn="just"/>
            <a:r>
              <a:rPr lang="ru-RU" sz="1300" dirty="0">
                <a:latin typeface="Times New Roman" panose="02020603050405020304" pitchFamily="18" charset="0"/>
                <a:cs typeface="Times New Roman" panose="02020603050405020304" pitchFamily="18" charset="0"/>
              </a:rPr>
              <a:t>в) порядок обобщения результатов оценки эффективности налоговых расходов субъекта РФ (муниципального образования), осуществляемой кураторами налоговых расходов; </a:t>
            </a:r>
          </a:p>
          <a:p>
            <a:pPr algn="just"/>
            <a:r>
              <a:rPr lang="ru-RU" sz="1300" dirty="0">
                <a:latin typeface="Times New Roman" panose="02020603050405020304" pitchFamily="18" charset="0"/>
                <a:cs typeface="Times New Roman" panose="02020603050405020304" pitchFamily="18" charset="0"/>
              </a:rPr>
              <a:t>г) порядок участия соисполнителя куратора налогового расхода в проведении оценки налоговых расходов субъекта РФ (муниципального образования); </a:t>
            </a:r>
          </a:p>
          <a:p>
            <a:pPr algn="just"/>
            <a:r>
              <a:rPr lang="ru-RU" sz="1300" dirty="0">
                <a:latin typeface="Times New Roman" panose="02020603050405020304" pitchFamily="18" charset="0"/>
                <a:cs typeface="Times New Roman" panose="02020603050405020304" pitchFamily="18" charset="0"/>
              </a:rPr>
              <a:t>д) порядок рассмотрения предложений о сохранении (уточнении, отмене) льгот для плательщиков, формируемых в соответствии с пунктами 11 и 20 данного постановления.</a:t>
            </a:r>
          </a:p>
          <a:p>
            <a:pPr algn="ctr"/>
            <a:r>
              <a:rPr lang="ru-RU" sz="1300" b="1" dirty="0">
                <a:latin typeface="Times New Roman" panose="02020603050405020304" pitchFamily="18" charset="0"/>
                <a:cs typeface="Times New Roman" panose="02020603050405020304" pitchFamily="18" charset="0"/>
              </a:rPr>
              <a:t>Пункт 6:</a:t>
            </a:r>
          </a:p>
          <a:p>
            <a:pPr algn="just"/>
            <a:r>
              <a:rPr lang="ru-RU" sz="1300" dirty="0">
                <a:latin typeface="Times New Roman" panose="02020603050405020304" pitchFamily="18" charset="0"/>
                <a:cs typeface="Times New Roman" panose="02020603050405020304" pitchFamily="18" charset="0"/>
              </a:rPr>
              <a:t>Оценка налоговых расходов субъекта РФ (муниципального образования) осуществляется куратором налогового расхода </a:t>
            </a:r>
            <a:r>
              <a:rPr lang="ru-RU" sz="1300" b="1" dirty="0">
                <a:latin typeface="Times New Roman" panose="02020603050405020304" pitchFamily="18" charset="0"/>
                <a:cs typeface="Times New Roman" panose="02020603050405020304" pitchFamily="18" charset="0"/>
              </a:rPr>
              <a:t>в </a:t>
            </a:r>
            <a:r>
              <a:rPr lang="ru-RU" sz="1300" dirty="0">
                <a:latin typeface="Times New Roman" panose="02020603050405020304" pitchFamily="18" charset="0"/>
                <a:cs typeface="Times New Roman" panose="02020603050405020304" pitchFamily="18" charset="0"/>
              </a:rPr>
              <a:t>порядке, установленном высшим должностным лицом субъекта РФ или высшим исполнительным органом субъекта РФ (местной администрацией), с соблюдением общих требований, установленных настоящим документом.</a:t>
            </a:r>
          </a:p>
          <a:p>
            <a:pPr algn="ctr"/>
            <a:r>
              <a:rPr lang="ru-RU" sz="1300" b="1" dirty="0">
                <a:latin typeface="Times New Roman" panose="02020603050405020304" pitchFamily="18" charset="0"/>
                <a:cs typeface="Times New Roman" panose="02020603050405020304" pitchFamily="18" charset="0"/>
              </a:rPr>
              <a:t>Пункт 9:</a:t>
            </a:r>
          </a:p>
          <a:p>
            <a:pPr algn="just"/>
            <a:r>
              <a:rPr lang="ru-RU" sz="1300" dirty="0">
                <a:latin typeface="Times New Roman" panose="02020603050405020304" pitchFamily="18" charset="0"/>
                <a:cs typeface="Times New Roman" panose="02020603050405020304" pitchFamily="18" charset="0"/>
              </a:rPr>
              <a:t>Оценка эффективности налоговых расходов субъекта РФ (муниципального образования) осуществляется кураторами налоговых расходов и включает: оценку целесообразности налоговых расходов субъекта РФ (муниципального образования); оценку результативности налоговых расходов субъекта РФ (муниципального образования).</a:t>
            </a:r>
          </a:p>
        </p:txBody>
      </p:sp>
      <p:pic>
        <p:nvPicPr>
          <p:cNvPr id="12" name="Рисунок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0FE2C8D-18A3-3BC4-BC5D-49D8AFC119A1}"/>
              </a:ext>
            </a:extLst>
          </p:cNvPr>
          <p:cNvSpPr txBox="1"/>
          <p:nvPr/>
        </p:nvSpPr>
        <p:spPr>
          <a:xfrm>
            <a:off x="269850" y="5403532"/>
            <a:ext cx="9356657" cy="954107"/>
          </a:xfrm>
          <a:prstGeom prst="rect">
            <a:avLst/>
          </a:prstGeom>
          <a:noFill/>
        </p:spPr>
        <p:txBody>
          <a:bodyPr wrap="square">
            <a:spAutoFit/>
          </a:bodyPr>
          <a:lstStyle/>
          <a:p>
            <a:pPr indent="182563" algn="just"/>
            <a:r>
              <a:rPr lang="ru-RU" sz="1400" b="1" dirty="0">
                <a:latin typeface="Times New Roman" panose="02020603050405020304" pitchFamily="18" charset="0"/>
                <a:cs typeface="Times New Roman" panose="02020603050405020304" pitchFamily="18" charset="0"/>
              </a:rPr>
              <a:t>В нарушение Постановления Правительства РФ от 22.06.2019 № 796 в Липецкой области отсутствуют:</a:t>
            </a:r>
          </a:p>
          <a:p>
            <a:pPr indent="182563" algn="just">
              <a:buFontTx/>
              <a:buChar char="-"/>
            </a:pPr>
            <a:r>
              <a:rPr lang="ru-RU" sz="1400" dirty="0">
                <a:latin typeface="Times New Roman" panose="02020603050405020304" pitchFamily="18" charset="0"/>
                <a:cs typeface="Times New Roman" panose="02020603050405020304" pitchFamily="18" charset="0"/>
              </a:rPr>
              <a:t>порядок участия соисполнителя куратора налогового расхода в проведении оценки налоговых расходов субъекта РФ;</a:t>
            </a:r>
          </a:p>
          <a:p>
            <a:pPr indent="182563" algn="just">
              <a:buFontTx/>
              <a:buChar char="-"/>
            </a:pPr>
            <a:r>
              <a:rPr lang="ru-RU" sz="1400" dirty="0">
                <a:latin typeface="Times New Roman" panose="02020603050405020304" pitchFamily="18" charset="0"/>
                <a:cs typeface="Times New Roman" panose="02020603050405020304" pitchFamily="18" charset="0"/>
              </a:rPr>
              <a:t>порядок рассмотрения предложений о сохранении (уточнении, отмене) льгот для плательщиков, формируемых в соответствии с пунктами 11 и 20 Постановления Правительства РФ от 22.06.2019 № 796.</a:t>
            </a:r>
          </a:p>
        </p:txBody>
      </p:sp>
      <p:pic>
        <p:nvPicPr>
          <p:cNvPr id="2" name="Рисунок 1" descr="Восклицательный знак">
            <a:extLst>
              <a:ext uri="{FF2B5EF4-FFF2-40B4-BE49-F238E27FC236}">
                <a16:creationId xmlns:a16="http://schemas.microsoft.com/office/drawing/2014/main" id="{BB5B4DBE-9C9F-92F2-4716-EDD1B55BF03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38687" y="5445340"/>
            <a:ext cx="399081" cy="331257"/>
          </a:xfrm>
          <a:prstGeom prst="rect">
            <a:avLst/>
          </a:prstGeom>
        </p:spPr>
      </p:pic>
    </p:spTree>
    <p:extLst>
      <p:ext uri="{BB962C8B-B14F-4D97-AF65-F5344CB8AC3E}">
        <p14:creationId xmlns:p14="http://schemas.microsoft.com/office/powerpoint/2010/main" val="37030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B30BD-09AF-3199-EAB1-D2B88BBF2086}"/>
            </a:ext>
          </a:extLst>
        </p:cNvPr>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CC285F9-6A02-09C0-010F-A653C62D11E4}"/>
              </a:ext>
            </a:extLst>
          </p:cNvPr>
          <p:cNvSpPr>
            <a:spLocks noGrp="1"/>
          </p:cNvSpPr>
          <p:nvPr>
            <p:ph type="sldNum" sz="quarter" idx="12"/>
          </p:nvPr>
        </p:nvSpPr>
        <p:spPr>
          <a:xfrm>
            <a:off x="9431867" y="6492875"/>
            <a:ext cx="474133" cy="365125"/>
          </a:xfrm>
        </p:spPr>
        <p:txBody>
          <a:bodyPr/>
          <a:lstStyle/>
          <a:p>
            <a:pPr>
              <a:defRPr/>
            </a:pPr>
            <a:fld id="{727E1FB9-A03A-4DAE-89DF-D4DAA0999C26}" type="slidenum">
              <a:rPr lang="en-US" altLang="ru-RU" smtClean="0"/>
              <a:pPr>
                <a:defRPr/>
              </a:pPr>
              <a:t>8</a:t>
            </a:fld>
            <a:endParaRPr lang="en-US" altLang="ru-RU" dirty="0"/>
          </a:p>
        </p:txBody>
      </p:sp>
      <p:sp>
        <p:nvSpPr>
          <p:cNvPr id="16393" name="TextBox 31">
            <a:extLst>
              <a:ext uri="{FF2B5EF4-FFF2-40B4-BE49-F238E27FC236}">
                <a16:creationId xmlns:a16="http://schemas.microsoft.com/office/drawing/2014/main" id="{E973DFD4-C936-CA72-7F7D-A631CE643DC7}"/>
              </a:ext>
            </a:extLst>
          </p:cNvPr>
          <p:cNvSpPr txBox="1">
            <a:spLocks noChangeArrowheads="1"/>
          </p:cNvSpPr>
          <p:nvPr/>
        </p:nvSpPr>
        <p:spPr bwMode="auto">
          <a:xfrm>
            <a:off x="820741" y="210816"/>
            <a:ext cx="721186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r>
              <a:rPr lang="ru-RU" altLang="ru-RU" sz="1600" b="1" dirty="0">
                <a:solidFill>
                  <a:schemeClr val="bg1"/>
                </a:solidFill>
                <a:latin typeface="Times New Roman" panose="02020603050405020304" pitchFamily="18" charset="0"/>
                <a:cs typeface="Times New Roman" panose="02020603050405020304" pitchFamily="18" charset="0"/>
              </a:rPr>
              <a:t>Нормативная правовая база, регулирующая вопросы налоговых льгот (4)</a:t>
            </a:r>
            <a:endParaRPr lang="en-US" altLang="ru-RU" sz="1600" b="1" dirty="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D70701F-32C2-9B78-82A1-C59234CE87E5}"/>
              </a:ext>
            </a:extLst>
          </p:cNvPr>
          <p:cNvSpPr txBox="1"/>
          <p:nvPr/>
        </p:nvSpPr>
        <p:spPr>
          <a:xfrm>
            <a:off x="312276" y="843780"/>
            <a:ext cx="9356657" cy="662489"/>
          </a:xfrm>
          <a:prstGeom prst="rect">
            <a:avLst/>
          </a:prstGeom>
          <a:solidFill>
            <a:schemeClr val="accent1">
              <a:lumMod val="60000"/>
              <a:lumOff val="40000"/>
            </a:schemeClr>
          </a:solidFill>
          <a:ln>
            <a:solidFill>
              <a:schemeClr val="accent1">
                <a:lumMod val="50000"/>
              </a:schemeClr>
            </a:solidFill>
          </a:ln>
        </p:spPr>
        <p:txBody>
          <a:bodyPr wrap="square">
            <a:spAutoFit/>
          </a:bodyPr>
          <a:lstStyle/>
          <a:p>
            <a:pPr algn="ctr">
              <a:lnSpc>
                <a:spcPct val="95000"/>
              </a:lnSpc>
            </a:pPr>
            <a:r>
              <a:rPr lang="ru-RU" sz="1300" dirty="0">
                <a:latin typeface="Times New Roman" panose="02020603050405020304" pitchFamily="18" charset="0"/>
                <a:cs typeface="Times New Roman" panose="02020603050405020304" pitchFamily="18" charset="0"/>
              </a:rPr>
              <a:t>Постановление администрации Липецкой области от 07.10.2019</a:t>
            </a:r>
            <a:r>
              <a:rPr lang="en-US" sz="1300" dirty="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№430 «Об утверждении </a:t>
            </a:r>
            <a:r>
              <a:rPr lang="ru-RU" sz="1300" b="1" dirty="0">
                <a:latin typeface="Times New Roman" panose="02020603050405020304" pitchFamily="18" charset="0"/>
                <a:cs typeface="Times New Roman" panose="02020603050405020304" pitchFamily="18" charset="0"/>
              </a:rPr>
              <a:t>порядков</a:t>
            </a:r>
            <a:r>
              <a:rPr lang="ru-RU" sz="1300" dirty="0">
                <a:latin typeface="Times New Roman" panose="02020603050405020304" pitchFamily="18" charset="0"/>
                <a:cs typeface="Times New Roman" panose="02020603050405020304" pitchFamily="18" charset="0"/>
              </a:rPr>
              <a:t> формирования </a:t>
            </a:r>
            <a:r>
              <a:rPr lang="ru-RU" sz="1300" b="1" dirty="0">
                <a:latin typeface="Times New Roman" panose="02020603050405020304" pitchFamily="18" charset="0"/>
                <a:cs typeface="Times New Roman" panose="02020603050405020304" pitchFamily="18" charset="0"/>
              </a:rPr>
              <a:t>перечня налоговых расходов</a:t>
            </a:r>
            <a:r>
              <a:rPr lang="ru-RU" sz="1300" dirty="0">
                <a:latin typeface="Times New Roman" panose="02020603050405020304" pitchFamily="18" charset="0"/>
                <a:cs typeface="Times New Roman" panose="02020603050405020304" pitchFamily="18" charset="0"/>
              </a:rPr>
              <a:t> Липецкой области и </a:t>
            </a:r>
            <a:r>
              <a:rPr lang="ru-RU" sz="1300" b="1" dirty="0">
                <a:latin typeface="Times New Roman" panose="02020603050405020304" pitchFamily="18" charset="0"/>
                <a:cs typeface="Times New Roman" panose="02020603050405020304" pitchFamily="18" charset="0"/>
              </a:rPr>
              <a:t>оценки налоговых расходов Липецкой области»</a:t>
            </a:r>
          </a:p>
          <a:p>
            <a:pPr algn="ctr">
              <a:lnSpc>
                <a:spcPct val="95000"/>
              </a:lnSpc>
            </a:pPr>
            <a:r>
              <a:rPr lang="ru-RU" sz="1300" b="1" dirty="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(далее – Постановление администрации Липецкой области от 07.10.2019 №430) </a:t>
            </a:r>
            <a:endParaRPr lang="ru-RU" sz="1300" b="1"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C5B846A-67C9-2546-1155-C6A42D7CEE82}"/>
              </a:ext>
            </a:extLst>
          </p:cNvPr>
          <p:cNvSpPr txBox="1"/>
          <p:nvPr/>
        </p:nvSpPr>
        <p:spPr>
          <a:xfrm>
            <a:off x="221235" y="1506269"/>
            <a:ext cx="9522906" cy="5219891"/>
          </a:xfrm>
          <a:prstGeom prst="rect">
            <a:avLst/>
          </a:prstGeom>
          <a:noFill/>
          <a:ln>
            <a:noFill/>
          </a:ln>
        </p:spPr>
        <p:txBody>
          <a:bodyPr wrap="square">
            <a:spAutoFit/>
          </a:bodyPr>
          <a:lstStyle/>
          <a:p>
            <a:pPr indent="269875" algn="just">
              <a:lnSpc>
                <a:spcPct val="90000"/>
              </a:lnSpc>
            </a:pPr>
            <a:r>
              <a:rPr lang="ru-RU" sz="1400" b="1" dirty="0">
                <a:latin typeface="Times New Roman" panose="02020603050405020304" pitchFamily="18" charset="0"/>
                <a:cs typeface="Times New Roman" panose="02020603050405020304" pitchFamily="18" charset="0"/>
              </a:rPr>
              <a:t>Постановление администрации Липецкой области от 07.10.2019 №430 требует приведения его в соответствие с требованиями Постановления Правительства РФ от 22.06.2019 № 796.</a:t>
            </a:r>
            <a:endParaRPr lang="ru-RU" sz="1400" dirty="0">
              <a:latin typeface="Times New Roman" panose="02020603050405020304" pitchFamily="18" charset="0"/>
              <a:cs typeface="Times New Roman" panose="02020603050405020304" pitchFamily="18" charset="0"/>
            </a:endParaRPr>
          </a:p>
          <a:p>
            <a:pPr indent="450000" algn="just" eaLnBrk="1" hangingPunct="1">
              <a:defRPr/>
            </a:pPr>
            <a:r>
              <a:rPr lang="ru-RU" altLang="ru-RU" sz="1400" dirty="0">
                <a:latin typeface="Times New Roman" panose="02020603050405020304" pitchFamily="18" charset="0"/>
                <a:cs typeface="Times New Roman" panose="02020603050405020304" pitchFamily="18" charset="0"/>
              </a:rPr>
              <a:t>В соответствии с Постановлением Правительства РФ от 22.06.2019 №796 </a:t>
            </a:r>
            <a:r>
              <a:rPr lang="ru-RU" sz="1400" dirty="0">
                <a:latin typeface="Times New Roman" panose="02020603050405020304" pitchFamily="18" charset="0"/>
                <a:cs typeface="Times New Roman" panose="02020603050405020304" pitchFamily="18" charset="0"/>
              </a:rPr>
              <a:t>уполномоченные исполнительные органы субъектов Российской Федерации (далее – субъектов РФ):</a:t>
            </a:r>
          </a:p>
          <a:p>
            <a:pPr indent="450000" algn="just" eaLnBrk="1" hangingPunct="1">
              <a:defRPr/>
            </a:pPr>
            <a:r>
              <a:rPr lang="ru-RU" sz="1400" dirty="0">
                <a:latin typeface="Times New Roman" panose="02020603050405020304" pitchFamily="18" charset="0"/>
                <a:cs typeface="Times New Roman" panose="02020603050405020304" pitchFamily="18" charset="0"/>
              </a:rPr>
              <a:t>1) до 1 февраля направляют в Министерство финансов РФ информацию о налоговых расходах. </a:t>
            </a:r>
            <a:r>
              <a:rPr lang="ru-RU" altLang="ru-RU" sz="1400" dirty="0">
                <a:latin typeface="Times New Roman" panose="02020603050405020304" pitchFamily="18" charset="0"/>
                <a:cs typeface="Times New Roman" panose="02020603050405020304" pitchFamily="18" charset="0"/>
              </a:rPr>
              <a:t>П</a:t>
            </a:r>
            <a:r>
              <a:rPr lang="ru-RU" sz="1400" dirty="0">
                <a:latin typeface="Times New Roman" panose="02020603050405020304" pitchFamily="18" charset="0"/>
                <a:cs typeface="Times New Roman" panose="02020603050405020304" pitchFamily="18" charset="0"/>
              </a:rPr>
              <a:t>остановлением администрации Липецкой области от 07.10.2019 № 430 данная норма не установлена.</a:t>
            </a:r>
          </a:p>
          <a:p>
            <a:pPr indent="450000" algn="just" eaLnBrk="1" hangingPunct="1">
              <a:buFontTx/>
              <a:buChar char="-"/>
              <a:defRPr/>
            </a:pPr>
            <a:endParaRPr lang="ru-RU" sz="1400" dirty="0">
              <a:solidFill>
                <a:srgbClr val="FF0000"/>
              </a:solidFill>
              <a:latin typeface="Times New Roman" panose="02020603050405020304" pitchFamily="18" charset="0"/>
              <a:cs typeface="Times New Roman" panose="02020603050405020304" pitchFamily="18" charset="0"/>
            </a:endParaRPr>
          </a:p>
          <a:p>
            <a:pPr indent="450000" algn="just" eaLnBrk="1" hangingPunct="1">
              <a:buFontTx/>
              <a:buChar char="-"/>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endParaRPr lang="ru-RU" sz="1400" dirty="0">
              <a:solidFill>
                <a:srgbClr val="FF0000"/>
              </a:solidFill>
              <a:latin typeface="Times New Roman" panose="02020603050405020304" pitchFamily="18" charset="0"/>
              <a:cs typeface="Times New Roman" panose="02020603050405020304" pitchFamily="18" charset="0"/>
            </a:endParaRPr>
          </a:p>
        </p:txBody>
      </p:sp>
      <p:pic>
        <p:nvPicPr>
          <p:cNvPr id="37" name="Рисунок 36" descr="Восклицательный знак">
            <a:extLst>
              <a:ext uri="{FF2B5EF4-FFF2-40B4-BE49-F238E27FC236}">
                <a16:creationId xmlns:a16="http://schemas.microsoft.com/office/drawing/2014/main" id="{9061C827-A17A-BF20-F1B9-39A07255D25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112734" y="1498772"/>
            <a:ext cx="399081" cy="331257"/>
          </a:xfrm>
          <a:prstGeom prst="rect">
            <a:avLst/>
          </a:prstGeom>
        </p:spPr>
      </p:pic>
      <p:pic>
        <p:nvPicPr>
          <p:cNvPr id="4" name="Рисунок 3"/>
          <p:cNvPicPr>
            <a:picLocks noChangeAspect="1"/>
          </p:cNvPicPr>
          <p:nvPr/>
        </p:nvPicPr>
        <p:blipFill rotWithShape="1">
          <a:blip r:embed="rId5"/>
          <a:srcRect l="5109" t="20254" r="29364" b="46062"/>
          <a:stretch/>
        </p:blipFill>
        <p:spPr>
          <a:xfrm>
            <a:off x="2571750" y="4823541"/>
            <a:ext cx="6496050" cy="1952625"/>
          </a:xfrm>
          <a:prstGeom prst="rect">
            <a:avLst/>
          </a:prstGeom>
        </p:spPr>
      </p:pic>
      <p:pic>
        <p:nvPicPr>
          <p:cNvPr id="12" name="Рисунок 27">
            <a:extLst>
              <a:ext uri="{FF2B5EF4-FFF2-40B4-BE49-F238E27FC236}">
                <a16:creationId xmlns:a16="http://schemas.microsoft.com/office/drawing/2014/main" id="{BDC1868F-2CB5-E241-C76F-928390CF93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23098" y="2872561"/>
            <a:ext cx="36115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a:picLocks noChangeAspect="1"/>
          </p:cNvPicPr>
          <p:nvPr/>
        </p:nvPicPr>
        <p:blipFill rotWithShape="1">
          <a:blip r:embed="rId7"/>
          <a:srcRect l="5729" t="20927" r="29271" b="48943"/>
          <a:stretch/>
        </p:blipFill>
        <p:spPr>
          <a:xfrm>
            <a:off x="312275" y="2808687"/>
            <a:ext cx="7126749" cy="1896664"/>
          </a:xfrm>
          <a:prstGeom prst="rect">
            <a:avLst/>
          </a:prstGeom>
        </p:spPr>
      </p:pic>
      <p:sp>
        <p:nvSpPr>
          <p:cNvPr id="15" name="Овал 14"/>
          <p:cNvSpPr/>
          <p:nvPr/>
        </p:nvSpPr>
        <p:spPr>
          <a:xfrm>
            <a:off x="498101" y="4282576"/>
            <a:ext cx="7150474" cy="5227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pic>
        <p:nvPicPr>
          <p:cNvPr id="16" name="Рисунок 15" descr="Восклицательный знак">
            <a:extLst>
              <a:ext uri="{FF2B5EF4-FFF2-40B4-BE49-F238E27FC236}">
                <a16:creationId xmlns:a16="http://schemas.microsoft.com/office/drawing/2014/main" id="{3B0ABC28-B791-4C04-1DF1-CD4F48E2652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2786237" y="6129766"/>
            <a:ext cx="399081" cy="298972"/>
          </a:xfrm>
          <a:prstGeom prst="rect">
            <a:avLst/>
          </a:prstGeom>
        </p:spPr>
      </p:pic>
    </p:spTree>
    <p:extLst>
      <p:ext uri="{BB962C8B-B14F-4D97-AF65-F5344CB8AC3E}">
        <p14:creationId xmlns:p14="http://schemas.microsoft.com/office/powerpoint/2010/main" val="1579786990"/>
      </p:ext>
    </p:extLst>
  </p:cSld>
  <p:clrMapOvr>
    <a:masterClrMapping/>
  </p:clrMapOvr>
</p:sld>
</file>

<file path=ppt/theme/theme1.xml><?xml version="1.0" encoding="utf-8"?>
<a:theme xmlns:a="http://schemas.openxmlformats.org/drawingml/2006/main" name="Lipeck">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85609</TotalTime>
  <Words>14601</Words>
  <Application>Microsoft Office PowerPoint</Application>
  <PresentationFormat>Лист A4 (210x297 мм)</PresentationFormat>
  <Paragraphs>1650</Paragraphs>
  <Slides>54</Slides>
  <Notes>53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54</vt:i4>
      </vt:variant>
    </vt:vector>
  </HeadingPairs>
  <TitlesOfParts>
    <vt:vector size="60" baseType="lpstr">
      <vt:lpstr>Wingdings</vt:lpstr>
      <vt:lpstr>Calibri</vt:lpstr>
      <vt:lpstr>Arial</vt:lpstr>
      <vt:lpstr>Times New Roman</vt:lpstr>
      <vt:lpstr>Calibri Light</vt:lpstr>
      <vt:lpstr>Lipeck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c:creator>
  <cp:lastModifiedBy>Ольга Гайдар</cp:lastModifiedBy>
  <cp:revision>3548</cp:revision>
  <cp:lastPrinted>2026-03-25T05:56:43Z</cp:lastPrinted>
  <dcterms:created xsi:type="dcterms:W3CDTF">2018-01-21T18:20:29Z</dcterms:created>
  <dcterms:modified xsi:type="dcterms:W3CDTF">2026-03-25T07:31:30Z</dcterms:modified>
</cp:coreProperties>
</file>